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 varScale="1">
        <p:scale>
          <a:sx n="26" d="100"/>
          <a:sy n="26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21431-11C3-41F7-9C2B-E27866C801A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EB6E999-C00B-41DC-BA69-F0E6EC1B95B7}">
      <dgm:prSet phldrT="[Текст]"/>
      <dgm:spPr>
        <a:solidFill>
          <a:srgbClr val="00B0F0"/>
        </a:solidFill>
      </dgm:spPr>
      <dgm:t>
        <a:bodyPr/>
        <a:lstStyle/>
        <a:p>
          <a:r>
            <a:rPr lang="uk-UA" dirty="0" smtClean="0"/>
            <a:t>Відповідність поліпшення бізнес-процесів стратегічним цілям підприємства</a:t>
          </a:r>
          <a:endParaRPr lang="uk-UA" dirty="0"/>
        </a:p>
      </dgm:t>
    </dgm:pt>
    <dgm:pt modelId="{C04A0FF0-ECE0-4C14-88D2-32FE823F72B3}" type="parTrans" cxnId="{89083E48-94C8-442D-AA44-69540DA10AF5}">
      <dgm:prSet/>
      <dgm:spPr/>
      <dgm:t>
        <a:bodyPr/>
        <a:lstStyle/>
        <a:p>
          <a:endParaRPr lang="uk-UA"/>
        </a:p>
      </dgm:t>
    </dgm:pt>
    <dgm:pt modelId="{C98E7F32-439F-4C20-90B7-7BCBF53C72C2}" type="sibTrans" cxnId="{89083E48-94C8-442D-AA44-69540DA10AF5}">
      <dgm:prSet/>
      <dgm:spPr/>
      <dgm:t>
        <a:bodyPr/>
        <a:lstStyle/>
        <a:p>
          <a:endParaRPr lang="uk-UA"/>
        </a:p>
      </dgm:t>
    </dgm:pt>
    <dgm:pt modelId="{B96E21F0-A3A1-41AC-AAE8-19787388B672}">
      <dgm:prSet phldrT="[Текст]"/>
      <dgm:spPr>
        <a:solidFill>
          <a:srgbClr val="00B0F0"/>
        </a:solidFill>
      </dgm:spPr>
      <dgm:t>
        <a:bodyPr/>
        <a:lstStyle/>
        <a:p>
          <a:r>
            <a:rPr lang="uk-UA" dirty="0" smtClean="0"/>
            <a:t>Орієнтація на внутрішніх та зовнішніх споживачів</a:t>
          </a:r>
          <a:endParaRPr lang="uk-UA" dirty="0"/>
        </a:p>
      </dgm:t>
    </dgm:pt>
    <dgm:pt modelId="{D0FDF213-EBE0-45C5-ADCD-87F9DBD09252}" type="parTrans" cxnId="{CCA71900-1763-49A5-997A-D3014D1514BD}">
      <dgm:prSet/>
      <dgm:spPr/>
      <dgm:t>
        <a:bodyPr/>
        <a:lstStyle/>
        <a:p>
          <a:endParaRPr lang="uk-UA"/>
        </a:p>
      </dgm:t>
    </dgm:pt>
    <dgm:pt modelId="{9B9B6F91-7FD9-4442-9824-8154E6CC3969}" type="sibTrans" cxnId="{CCA71900-1763-49A5-997A-D3014D1514BD}">
      <dgm:prSet/>
      <dgm:spPr/>
      <dgm:t>
        <a:bodyPr/>
        <a:lstStyle/>
        <a:p>
          <a:endParaRPr lang="uk-UA"/>
        </a:p>
      </dgm:t>
    </dgm:pt>
    <dgm:pt modelId="{455B37AF-197B-4501-9E6F-D91D5A9EC0F4}">
      <dgm:prSet phldrT="[Текст]"/>
      <dgm:spPr>
        <a:solidFill>
          <a:srgbClr val="00B0F0"/>
        </a:solidFill>
      </dgm:spPr>
      <dgm:t>
        <a:bodyPr/>
        <a:lstStyle/>
        <a:p>
          <a:r>
            <a:rPr lang="uk-UA" dirty="0" smtClean="0"/>
            <a:t>Наявність критеріїв оптимізації бізнес-процесів</a:t>
          </a:r>
          <a:endParaRPr lang="uk-UA" dirty="0"/>
        </a:p>
      </dgm:t>
    </dgm:pt>
    <dgm:pt modelId="{96B6CC57-0515-4A29-9401-5ED7388FB33F}" type="parTrans" cxnId="{A32FE751-DBA6-41D4-AF4A-D9CBB83FCE16}">
      <dgm:prSet/>
      <dgm:spPr/>
      <dgm:t>
        <a:bodyPr/>
        <a:lstStyle/>
        <a:p>
          <a:endParaRPr lang="uk-UA"/>
        </a:p>
      </dgm:t>
    </dgm:pt>
    <dgm:pt modelId="{2076BDF3-C282-493F-8921-F514F2034820}" type="sibTrans" cxnId="{A32FE751-DBA6-41D4-AF4A-D9CBB83FCE16}">
      <dgm:prSet/>
      <dgm:spPr/>
      <dgm:t>
        <a:bodyPr/>
        <a:lstStyle/>
        <a:p>
          <a:endParaRPr lang="uk-UA"/>
        </a:p>
      </dgm:t>
    </dgm:pt>
    <dgm:pt modelId="{7A656709-E68C-47D7-9431-AC41E520F0F4}">
      <dgm:prSet phldrT="[Текст]"/>
      <dgm:spPr>
        <a:solidFill>
          <a:srgbClr val="00B0F0"/>
        </a:solidFill>
      </dgm:spPr>
      <dgm:t>
        <a:bodyPr/>
        <a:lstStyle/>
        <a:p>
          <a:r>
            <a:rPr lang="uk-UA" dirty="0" smtClean="0"/>
            <a:t>Наявність власників бізнес-процесів, які відповідальні за їх оптимізацію</a:t>
          </a:r>
          <a:endParaRPr lang="uk-UA" dirty="0"/>
        </a:p>
      </dgm:t>
    </dgm:pt>
    <dgm:pt modelId="{FCE4AD1B-734E-49AA-80F9-9E90DD194D92}" type="parTrans" cxnId="{A2FAD1D7-D6E2-4E33-A4B8-534C971AC701}">
      <dgm:prSet/>
      <dgm:spPr/>
      <dgm:t>
        <a:bodyPr/>
        <a:lstStyle/>
        <a:p>
          <a:endParaRPr lang="uk-UA"/>
        </a:p>
      </dgm:t>
    </dgm:pt>
    <dgm:pt modelId="{B6F8A1DF-C2A1-4465-AE05-C3F543144DBE}" type="sibTrans" cxnId="{A2FAD1D7-D6E2-4E33-A4B8-534C971AC701}">
      <dgm:prSet/>
      <dgm:spPr/>
      <dgm:t>
        <a:bodyPr/>
        <a:lstStyle/>
        <a:p>
          <a:endParaRPr lang="uk-UA"/>
        </a:p>
      </dgm:t>
    </dgm:pt>
    <dgm:pt modelId="{F099E60C-D973-498E-9433-CF4882886DF6}" type="pres">
      <dgm:prSet presAssocID="{A3821431-11C3-41F7-9C2B-E27866C801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257FA7B-7949-4ECF-A48C-8AB9818BDDC4}" type="pres">
      <dgm:prSet presAssocID="{CEB6E999-C00B-41DC-BA69-F0E6EC1B95B7}" presName="composite" presStyleCnt="0"/>
      <dgm:spPr/>
    </dgm:pt>
    <dgm:pt modelId="{AC70A252-C3E0-4CDD-8E38-17E66D1E4726}" type="pres">
      <dgm:prSet presAssocID="{CEB6E999-C00B-41DC-BA69-F0E6EC1B95B7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D831CD2-12D7-4700-84EE-95ACFDEA7D7E}" type="pres">
      <dgm:prSet presAssocID="{CEB6E999-C00B-41DC-BA69-F0E6EC1B95B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BFD4A42-5DA6-4EF5-B957-5F338C94B3CF}" type="pres">
      <dgm:prSet presAssocID="{C98E7F32-439F-4C20-90B7-7BCBF53C72C2}" presName="spacing" presStyleCnt="0"/>
      <dgm:spPr/>
    </dgm:pt>
    <dgm:pt modelId="{B81F44E7-AB75-40C9-8280-326F019CB45F}" type="pres">
      <dgm:prSet presAssocID="{B96E21F0-A3A1-41AC-AAE8-19787388B672}" presName="composite" presStyleCnt="0"/>
      <dgm:spPr/>
    </dgm:pt>
    <dgm:pt modelId="{88716271-4140-4A00-B630-B8FDA721C641}" type="pres">
      <dgm:prSet presAssocID="{B96E21F0-A3A1-41AC-AAE8-19787388B672}" presName="imgShp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15FFE73-42F7-4C60-B332-CB9798A2D48F}" type="pres">
      <dgm:prSet presAssocID="{B96E21F0-A3A1-41AC-AAE8-19787388B672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8E26F65-38B9-49DB-AC4E-E3B4B0E30A19}" type="pres">
      <dgm:prSet presAssocID="{9B9B6F91-7FD9-4442-9824-8154E6CC3969}" presName="spacing" presStyleCnt="0"/>
      <dgm:spPr/>
    </dgm:pt>
    <dgm:pt modelId="{F1D2DB67-DE7B-4249-8F1A-73EEC89E28C6}" type="pres">
      <dgm:prSet presAssocID="{455B37AF-197B-4501-9E6F-D91D5A9EC0F4}" presName="composite" presStyleCnt="0"/>
      <dgm:spPr/>
    </dgm:pt>
    <dgm:pt modelId="{43EF0E27-065A-4665-9A6E-D9252DEC6F18}" type="pres">
      <dgm:prSet presAssocID="{455B37AF-197B-4501-9E6F-D91D5A9EC0F4}" presName="imgShp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46FCAEA-966D-436E-8021-E077792089AA}" type="pres">
      <dgm:prSet presAssocID="{455B37AF-197B-4501-9E6F-D91D5A9EC0F4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AFC6BA-8BEE-47A1-B372-8999823CEFFD}" type="pres">
      <dgm:prSet presAssocID="{2076BDF3-C282-493F-8921-F514F2034820}" presName="spacing" presStyleCnt="0"/>
      <dgm:spPr/>
    </dgm:pt>
    <dgm:pt modelId="{20DF008F-BBAF-45C7-B5B1-B8A5D2BC7943}" type="pres">
      <dgm:prSet presAssocID="{7A656709-E68C-47D7-9431-AC41E520F0F4}" presName="composite" presStyleCnt="0"/>
      <dgm:spPr/>
    </dgm:pt>
    <dgm:pt modelId="{4F92979F-1E11-4854-879C-1922E88A9C9F}" type="pres">
      <dgm:prSet presAssocID="{7A656709-E68C-47D7-9431-AC41E520F0F4}" presName="imgShp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BBC3878-48A2-4637-BF8F-FD82E4C7F5EC}" type="pres">
      <dgm:prSet presAssocID="{7A656709-E68C-47D7-9431-AC41E520F0F4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13C8535-715A-40A7-B13C-C79669EF855D}" type="presOf" srcId="{CEB6E999-C00B-41DC-BA69-F0E6EC1B95B7}" destId="{9D831CD2-12D7-4700-84EE-95ACFDEA7D7E}" srcOrd="0" destOrd="0" presId="urn:microsoft.com/office/officeart/2005/8/layout/vList3"/>
    <dgm:cxn modelId="{9141BAD2-E06D-4751-92BC-FD3D54D71FCA}" type="presOf" srcId="{A3821431-11C3-41F7-9C2B-E27866C801AB}" destId="{F099E60C-D973-498E-9433-CF4882886DF6}" srcOrd="0" destOrd="0" presId="urn:microsoft.com/office/officeart/2005/8/layout/vList3"/>
    <dgm:cxn modelId="{CCA71900-1763-49A5-997A-D3014D1514BD}" srcId="{A3821431-11C3-41F7-9C2B-E27866C801AB}" destId="{B96E21F0-A3A1-41AC-AAE8-19787388B672}" srcOrd="1" destOrd="0" parTransId="{D0FDF213-EBE0-45C5-ADCD-87F9DBD09252}" sibTransId="{9B9B6F91-7FD9-4442-9824-8154E6CC3969}"/>
    <dgm:cxn modelId="{89083E48-94C8-442D-AA44-69540DA10AF5}" srcId="{A3821431-11C3-41F7-9C2B-E27866C801AB}" destId="{CEB6E999-C00B-41DC-BA69-F0E6EC1B95B7}" srcOrd="0" destOrd="0" parTransId="{C04A0FF0-ECE0-4C14-88D2-32FE823F72B3}" sibTransId="{C98E7F32-439F-4C20-90B7-7BCBF53C72C2}"/>
    <dgm:cxn modelId="{FE0A5B90-3282-44DE-9ECE-49300818AD43}" type="presOf" srcId="{B96E21F0-A3A1-41AC-AAE8-19787388B672}" destId="{215FFE73-42F7-4C60-B332-CB9798A2D48F}" srcOrd="0" destOrd="0" presId="urn:microsoft.com/office/officeart/2005/8/layout/vList3"/>
    <dgm:cxn modelId="{A32FE751-DBA6-41D4-AF4A-D9CBB83FCE16}" srcId="{A3821431-11C3-41F7-9C2B-E27866C801AB}" destId="{455B37AF-197B-4501-9E6F-D91D5A9EC0F4}" srcOrd="2" destOrd="0" parTransId="{96B6CC57-0515-4A29-9401-5ED7388FB33F}" sibTransId="{2076BDF3-C282-493F-8921-F514F2034820}"/>
    <dgm:cxn modelId="{A2FAD1D7-D6E2-4E33-A4B8-534C971AC701}" srcId="{A3821431-11C3-41F7-9C2B-E27866C801AB}" destId="{7A656709-E68C-47D7-9431-AC41E520F0F4}" srcOrd="3" destOrd="0" parTransId="{FCE4AD1B-734E-49AA-80F9-9E90DD194D92}" sibTransId="{B6F8A1DF-C2A1-4465-AE05-C3F543144DBE}"/>
    <dgm:cxn modelId="{4AD744A0-5DF5-4F0E-9944-C643814E9A9B}" type="presOf" srcId="{455B37AF-197B-4501-9E6F-D91D5A9EC0F4}" destId="{F46FCAEA-966D-436E-8021-E077792089AA}" srcOrd="0" destOrd="0" presId="urn:microsoft.com/office/officeart/2005/8/layout/vList3"/>
    <dgm:cxn modelId="{BC5E0020-6E12-4B2F-AB77-A5886C363754}" type="presOf" srcId="{7A656709-E68C-47D7-9431-AC41E520F0F4}" destId="{5BBC3878-48A2-4637-BF8F-FD82E4C7F5EC}" srcOrd="0" destOrd="0" presId="urn:microsoft.com/office/officeart/2005/8/layout/vList3"/>
    <dgm:cxn modelId="{40C8DCF1-3F7D-4BA3-88E3-D6F7DF6121CF}" type="presParOf" srcId="{F099E60C-D973-498E-9433-CF4882886DF6}" destId="{A257FA7B-7949-4ECF-A48C-8AB9818BDDC4}" srcOrd="0" destOrd="0" presId="urn:microsoft.com/office/officeart/2005/8/layout/vList3"/>
    <dgm:cxn modelId="{942A0416-6AC0-46F8-86A3-E91EED325E83}" type="presParOf" srcId="{A257FA7B-7949-4ECF-A48C-8AB9818BDDC4}" destId="{AC70A252-C3E0-4CDD-8E38-17E66D1E4726}" srcOrd="0" destOrd="0" presId="urn:microsoft.com/office/officeart/2005/8/layout/vList3"/>
    <dgm:cxn modelId="{767FE3E6-D0F4-4288-B635-2568E942F39D}" type="presParOf" srcId="{A257FA7B-7949-4ECF-A48C-8AB9818BDDC4}" destId="{9D831CD2-12D7-4700-84EE-95ACFDEA7D7E}" srcOrd="1" destOrd="0" presId="urn:microsoft.com/office/officeart/2005/8/layout/vList3"/>
    <dgm:cxn modelId="{511B5891-E648-41A0-B463-32405D1C7FC1}" type="presParOf" srcId="{F099E60C-D973-498E-9433-CF4882886DF6}" destId="{6BFD4A42-5DA6-4EF5-B957-5F338C94B3CF}" srcOrd="1" destOrd="0" presId="urn:microsoft.com/office/officeart/2005/8/layout/vList3"/>
    <dgm:cxn modelId="{7CDBDA33-E6F3-404A-9201-FD6C000F6E8D}" type="presParOf" srcId="{F099E60C-D973-498E-9433-CF4882886DF6}" destId="{B81F44E7-AB75-40C9-8280-326F019CB45F}" srcOrd="2" destOrd="0" presId="urn:microsoft.com/office/officeart/2005/8/layout/vList3"/>
    <dgm:cxn modelId="{52D49704-1AA7-44E7-9BE4-ECB0EB0A92BE}" type="presParOf" srcId="{B81F44E7-AB75-40C9-8280-326F019CB45F}" destId="{88716271-4140-4A00-B630-B8FDA721C641}" srcOrd="0" destOrd="0" presId="urn:microsoft.com/office/officeart/2005/8/layout/vList3"/>
    <dgm:cxn modelId="{AF4A9EB6-BF1D-4C3A-82F2-60E33363706B}" type="presParOf" srcId="{B81F44E7-AB75-40C9-8280-326F019CB45F}" destId="{215FFE73-42F7-4C60-B332-CB9798A2D48F}" srcOrd="1" destOrd="0" presId="urn:microsoft.com/office/officeart/2005/8/layout/vList3"/>
    <dgm:cxn modelId="{3F94DCEE-E068-4D23-8FBE-2D3AB48DF745}" type="presParOf" srcId="{F099E60C-D973-498E-9433-CF4882886DF6}" destId="{58E26F65-38B9-49DB-AC4E-E3B4B0E30A19}" srcOrd="3" destOrd="0" presId="urn:microsoft.com/office/officeart/2005/8/layout/vList3"/>
    <dgm:cxn modelId="{73E5BA1E-89DF-4EB3-861E-4D101742EF4E}" type="presParOf" srcId="{F099E60C-D973-498E-9433-CF4882886DF6}" destId="{F1D2DB67-DE7B-4249-8F1A-73EEC89E28C6}" srcOrd="4" destOrd="0" presId="urn:microsoft.com/office/officeart/2005/8/layout/vList3"/>
    <dgm:cxn modelId="{493F1D74-3BA0-4F51-B51E-D37D1BC55F7A}" type="presParOf" srcId="{F1D2DB67-DE7B-4249-8F1A-73EEC89E28C6}" destId="{43EF0E27-065A-4665-9A6E-D9252DEC6F18}" srcOrd="0" destOrd="0" presId="urn:microsoft.com/office/officeart/2005/8/layout/vList3"/>
    <dgm:cxn modelId="{56830A21-3275-47F6-963D-80BD6BCFE74E}" type="presParOf" srcId="{F1D2DB67-DE7B-4249-8F1A-73EEC89E28C6}" destId="{F46FCAEA-966D-436E-8021-E077792089AA}" srcOrd="1" destOrd="0" presId="urn:microsoft.com/office/officeart/2005/8/layout/vList3"/>
    <dgm:cxn modelId="{99A87318-91FF-4B27-8237-37899579576E}" type="presParOf" srcId="{F099E60C-D973-498E-9433-CF4882886DF6}" destId="{0DAFC6BA-8BEE-47A1-B372-8999823CEFFD}" srcOrd="5" destOrd="0" presId="urn:microsoft.com/office/officeart/2005/8/layout/vList3"/>
    <dgm:cxn modelId="{2817442C-291D-45D8-B236-9860443784AF}" type="presParOf" srcId="{F099E60C-D973-498E-9433-CF4882886DF6}" destId="{20DF008F-BBAF-45C7-B5B1-B8A5D2BC7943}" srcOrd="6" destOrd="0" presId="urn:microsoft.com/office/officeart/2005/8/layout/vList3"/>
    <dgm:cxn modelId="{00D07824-0419-4F66-9C94-D99AA079F564}" type="presParOf" srcId="{20DF008F-BBAF-45C7-B5B1-B8A5D2BC7943}" destId="{4F92979F-1E11-4854-879C-1922E88A9C9F}" srcOrd="0" destOrd="0" presId="urn:microsoft.com/office/officeart/2005/8/layout/vList3"/>
    <dgm:cxn modelId="{471FB291-55F5-4750-8C4E-E14DCCB50A08}" type="presParOf" srcId="{20DF008F-BBAF-45C7-B5B1-B8A5D2BC7943}" destId="{5BBC3878-48A2-4637-BF8F-FD82E4C7F5EC}" srcOrd="1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72B02A-64CB-4103-A889-DCCB0BD6E05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8ABF0-F96E-418D-BEE7-AA6579C0B318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якість кінцевого результату бізнес-процесу</a:t>
          </a:r>
          <a:endParaRPr lang="uk-UA" sz="1800" dirty="0">
            <a:latin typeface="Times New Roman" pitchFamily="18" charset="0"/>
            <a:cs typeface="Times New Roman" pitchFamily="18" charset="0"/>
          </a:endParaRPr>
        </a:p>
      </dgm:t>
    </dgm:pt>
    <dgm:pt modelId="{1805ECF9-ABF8-47EF-8233-19027C42106D}" type="parTrans" cxnId="{CD5DB568-5BFB-4CC3-A56D-BF77D192A5F6}">
      <dgm:prSet/>
      <dgm:spPr/>
      <dgm:t>
        <a:bodyPr/>
        <a:lstStyle/>
        <a:p>
          <a:endParaRPr lang="uk-UA"/>
        </a:p>
      </dgm:t>
    </dgm:pt>
    <dgm:pt modelId="{589EC114-F219-49E1-8306-C18346700BA0}" type="sibTrans" cxnId="{CD5DB568-5BFB-4CC3-A56D-BF77D192A5F6}">
      <dgm:prSet/>
      <dgm:spPr/>
      <dgm:t>
        <a:bodyPr/>
        <a:lstStyle/>
        <a:p>
          <a:endParaRPr lang="uk-UA"/>
        </a:p>
      </dgm:t>
    </dgm:pt>
    <dgm:pt modelId="{3CC023A0-34EA-46BC-AB2F-B7F60CAD0E96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якість і зміст проміжних результатів </a:t>
          </a:r>
          <a:endParaRPr lang="uk-UA" sz="1800" dirty="0">
            <a:latin typeface="Times New Roman" pitchFamily="18" charset="0"/>
            <a:cs typeface="Times New Roman" pitchFamily="18" charset="0"/>
          </a:endParaRPr>
        </a:p>
      </dgm:t>
    </dgm:pt>
    <dgm:pt modelId="{5EAF7D1E-B341-480C-84B1-1745BF3ACC7A}" type="parTrans" cxnId="{C525854B-72B0-4F16-A875-616A66C15E50}">
      <dgm:prSet/>
      <dgm:spPr/>
      <dgm:t>
        <a:bodyPr/>
        <a:lstStyle/>
        <a:p>
          <a:endParaRPr lang="uk-UA"/>
        </a:p>
      </dgm:t>
    </dgm:pt>
    <dgm:pt modelId="{CAD7A7CE-FABB-41F3-BF5F-71C2465F8728}" type="sibTrans" cxnId="{C525854B-72B0-4F16-A875-616A66C15E50}">
      <dgm:prSet/>
      <dgm:spPr/>
      <dgm:t>
        <a:bodyPr/>
        <a:lstStyle/>
        <a:p>
          <a:endParaRPr lang="uk-UA"/>
        </a:p>
      </dgm:t>
    </dgm:pt>
    <dgm:pt modelId="{7E8B0F5B-8835-4199-B368-CCBE06791EC2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змістовність дій виконавців при виконанні операцій</a:t>
          </a:r>
          <a:endParaRPr lang="uk-UA" sz="1800" dirty="0">
            <a:latin typeface="Times New Roman" pitchFamily="18" charset="0"/>
            <a:cs typeface="Times New Roman" pitchFamily="18" charset="0"/>
          </a:endParaRPr>
        </a:p>
      </dgm:t>
    </dgm:pt>
    <dgm:pt modelId="{235522B9-150B-4681-8EDE-06BEEC72DCB4}" type="parTrans" cxnId="{D2509CD0-FA8E-4D6D-B0D8-E0FB5AC95464}">
      <dgm:prSet/>
      <dgm:spPr/>
      <dgm:t>
        <a:bodyPr/>
        <a:lstStyle/>
        <a:p>
          <a:endParaRPr lang="uk-UA"/>
        </a:p>
      </dgm:t>
    </dgm:pt>
    <dgm:pt modelId="{FD2B9529-BD73-4457-8D02-89B18AC9BAC7}" type="sibTrans" cxnId="{D2509CD0-FA8E-4D6D-B0D8-E0FB5AC95464}">
      <dgm:prSet/>
      <dgm:spPr/>
      <dgm:t>
        <a:bodyPr/>
        <a:lstStyle/>
        <a:p>
          <a:endParaRPr lang="uk-UA"/>
        </a:p>
      </dgm:t>
    </dgm:pt>
    <dgm:pt modelId="{BFDEAFB8-0345-4F94-B5D0-829C9D982578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компактність і узгодженість схем бізнес-процесів</a:t>
          </a:r>
          <a:endParaRPr lang="uk-UA" sz="1800" dirty="0">
            <a:latin typeface="Times New Roman" pitchFamily="18" charset="0"/>
            <a:cs typeface="Times New Roman" pitchFamily="18" charset="0"/>
          </a:endParaRPr>
        </a:p>
      </dgm:t>
    </dgm:pt>
    <dgm:pt modelId="{81D2A713-4FF3-4A11-B916-9C0D8C51E466}" type="parTrans" cxnId="{6A99A421-35E8-432B-BB3F-2B3326C05352}">
      <dgm:prSet/>
      <dgm:spPr/>
      <dgm:t>
        <a:bodyPr/>
        <a:lstStyle/>
        <a:p>
          <a:endParaRPr lang="uk-UA"/>
        </a:p>
      </dgm:t>
    </dgm:pt>
    <dgm:pt modelId="{84F9C5A9-C2AC-4E41-AC0B-93F8701F0674}" type="sibTrans" cxnId="{6A99A421-35E8-432B-BB3F-2B3326C05352}">
      <dgm:prSet/>
      <dgm:spPr/>
      <dgm:t>
        <a:bodyPr/>
        <a:lstStyle/>
        <a:p>
          <a:endParaRPr lang="uk-UA"/>
        </a:p>
      </dgm:t>
    </dgm:pt>
    <dgm:pt modelId="{EDF1EE55-C639-4B28-820C-4367A6BFE63C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ефективність управління бізнес-процесом</a:t>
          </a:r>
          <a:endParaRPr lang="uk-UA" sz="1800" dirty="0">
            <a:latin typeface="Times New Roman" pitchFamily="18" charset="0"/>
            <a:cs typeface="Times New Roman" pitchFamily="18" charset="0"/>
          </a:endParaRPr>
        </a:p>
      </dgm:t>
    </dgm:pt>
    <dgm:pt modelId="{FFF59F54-EFBB-4AEC-9C46-A67BBEA07711}" type="parTrans" cxnId="{947A525F-F631-4BF8-9195-9587F244A3E7}">
      <dgm:prSet/>
      <dgm:spPr/>
      <dgm:t>
        <a:bodyPr/>
        <a:lstStyle/>
        <a:p>
          <a:endParaRPr lang="uk-UA"/>
        </a:p>
      </dgm:t>
    </dgm:pt>
    <dgm:pt modelId="{2B5D4D18-0786-40E5-B2EE-DEB36A22AB62}" type="sibTrans" cxnId="{947A525F-F631-4BF8-9195-9587F244A3E7}">
      <dgm:prSet/>
      <dgm:spPr/>
      <dgm:t>
        <a:bodyPr/>
        <a:lstStyle/>
        <a:p>
          <a:endParaRPr lang="uk-UA"/>
        </a:p>
      </dgm:t>
    </dgm:pt>
    <dgm:pt modelId="{F01074A8-5786-4193-A995-45C2511411C8}">
      <dgm:prSet phldrT="[Текст]" phldr="1"/>
      <dgm:spPr/>
      <dgm:t>
        <a:bodyPr/>
        <a:lstStyle/>
        <a:p>
          <a:endParaRPr lang="uk-UA"/>
        </a:p>
      </dgm:t>
    </dgm:pt>
    <dgm:pt modelId="{9AD816AC-6370-4D3D-9C4B-6E74C8D55F73}" type="parTrans" cxnId="{AD3E3C81-DDE0-40A2-801A-822238FDE75C}">
      <dgm:prSet/>
      <dgm:spPr/>
      <dgm:t>
        <a:bodyPr/>
        <a:lstStyle/>
        <a:p>
          <a:endParaRPr lang="uk-UA"/>
        </a:p>
      </dgm:t>
    </dgm:pt>
    <dgm:pt modelId="{9C3C25C9-D79B-43C1-9AC6-8CDAE96812B4}" type="sibTrans" cxnId="{AD3E3C81-DDE0-40A2-801A-822238FDE75C}">
      <dgm:prSet/>
      <dgm:spPr/>
      <dgm:t>
        <a:bodyPr/>
        <a:lstStyle/>
        <a:p>
          <a:endParaRPr lang="uk-UA"/>
        </a:p>
      </dgm:t>
    </dgm:pt>
    <dgm:pt modelId="{23BBDA65-483E-49B0-9FC4-5851C2028518}" type="pres">
      <dgm:prSet presAssocID="{3672B02A-64CB-4103-A889-DCCB0BD6E05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F1D752E-138D-4D2E-A844-E957C913F3F6}" type="pres">
      <dgm:prSet presAssocID="{3672B02A-64CB-4103-A889-DCCB0BD6E057}" presName="arrow" presStyleLbl="bgShp" presStyleIdx="0" presStyleCnt="1"/>
      <dgm:spPr/>
    </dgm:pt>
    <dgm:pt modelId="{53768F1D-FE1E-4CAB-B911-CBD27F25B388}" type="pres">
      <dgm:prSet presAssocID="{3672B02A-64CB-4103-A889-DCCB0BD6E057}" presName="arrowDiagram5" presStyleCnt="0"/>
      <dgm:spPr/>
    </dgm:pt>
    <dgm:pt modelId="{538B384D-529B-47FC-A9B1-413B78022893}" type="pres">
      <dgm:prSet presAssocID="{8D18ABF0-F96E-418D-BEE7-AA6579C0B318}" presName="bullet5a" presStyleLbl="node1" presStyleIdx="0" presStyleCnt="5"/>
      <dgm:spPr/>
    </dgm:pt>
    <dgm:pt modelId="{FDF44954-AD87-428E-9F04-9D8CF33514B4}" type="pres">
      <dgm:prSet presAssocID="{8D18ABF0-F96E-418D-BEE7-AA6579C0B318}" presName="textBox5a" presStyleLbl="revTx" presStyleIdx="0" presStyleCnt="5" custScaleX="298064" custScaleY="6252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8EB358-E321-435E-8A62-E4DD4BB2262D}" type="pres">
      <dgm:prSet presAssocID="{3CC023A0-34EA-46BC-AB2F-B7F60CAD0E96}" presName="bullet5b" presStyleLbl="node1" presStyleIdx="1" presStyleCnt="5"/>
      <dgm:spPr/>
    </dgm:pt>
    <dgm:pt modelId="{A3A2DE97-695E-4BAA-B08E-73F5F719AD5F}" type="pres">
      <dgm:prSet presAssocID="{3CC023A0-34EA-46BC-AB2F-B7F60CAD0E96}" presName="textBox5b" presStyleLbl="revTx" presStyleIdx="1" presStyleCnt="5" custScaleX="12827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AE9FD4-13D0-42E2-A473-F0C688E5C4DC}" type="pres">
      <dgm:prSet presAssocID="{7E8B0F5B-8835-4199-B368-CCBE06791EC2}" presName="bullet5c" presStyleLbl="node1" presStyleIdx="2" presStyleCnt="5"/>
      <dgm:spPr/>
    </dgm:pt>
    <dgm:pt modelId="{1AA4F8D5-3ADA-4C7E-81B7-A56FA8E2BFE3}" type="pres">
      <dgm:prSet presAssocID="{7E8B0F5B-8835-4199-B368-CCBE06791EC2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ACB839-BCFA-428A-A5E6-514E355C4367}" type="pres">
      <dgm:prSet presAssocID="{BFDEAFB8-0345-4F94-B5D0-829C9D982578}" presName="bullet5d" presStyleLbl="node1" presStyleIdx="3" presStyleCnt="5"/>
      <dgm:spPr/>
    </dgm:pt>
    <dgm:pt modelId="{60EE0B2C-23F8-4B67-8A60-BCD2934D68D6}" type="pres">
      <dgm:prSet presAssocID="{BFDEAFB8-0345-4F94-B5D0-829C9D982578}" presName="textBox5d" presStyleLbl="revTx" presStyleIdx="3" presStyleCnt="5" custScaleX="11827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7CDE5C-33AB-4A3D-836E-BABF2A86CF0A}" type="pres">
      <dgm:prSet presAssocID="{EDF1EE55-C639-4B28-820C-4367A6BFE63C}" presName="bullet5e" presStyleLbl="node1" presStyleIdx="4" presStyleCnt="5"/>
      <dgm:spPr/>
    </dgm:pt>
    <dgm:pt modelId="{791BB047-A074-4FFB-BEE6-B84D607BB67D}" type="pres">
      <dgm:prSet presAssocID="{EDF1EE55-C639-4B28-820C-4367A6BFE63C}" presName="textBox5e" presStyleLbl="revTx" presStyleIdx="4" presStyleCnt="5" custScaleX="12709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A99A421-35E8-432B-BB3F-2B3326C05352}" srcId="{3672B02A-64CB-4103-A889-DCCB0BD6E057}" destId="{BFDEAFB8-0345-4F94-B5D0-829C9D982578}" srcOrd="3" destOrd="0" parTransId="{81D2A713-4FF3-4A11-B916-9C0D8C51E466}" sibTransId="{84F9C5A9-C2AC-4E41-AC0B-93F8701F0674}"/>
    <dgm:cxn modelId="{CD5DB568-5BFB-4CC3-A56D-BF77D192A5F6}" srcId="{3672B02A-64CB-4103-A889-DCCB0BD6E057}" destId="{8D18ABF0-F96E-418D-BEE7-AA6579C0B318}" srcOrd="0" destOrd="0" parTransId="{1805ECF9-ABF8-47EF-8233-19027C42106D}" sibTransId="{589EC114-F219-49E1-8306-C18346700BA0}"/>
    <dgm:cxn modelId="{3F143762-7B8B-4D12-9013-A08760FE8BF2}" type="presOf" srcId="{3CC023A0-34EA-46BC-AB2F-B7F60CAD0E96}" destId="{A3A2DE97-695E-4BAA-B08E-73F5F719AD5F}" srcOrd="0" destOrd="0" presId="urn:microsoft.com/office/officeart/2005/8/layout/arrow2"/>
    <dgm:cxn modelId="{D2509CD0-FA8E-4D6D-B0D8-E0FB5AC95464}" srcId="{3672B02A-64CB-4103-A889-DCCB0BD6E057}" destId="{7E8B0F5B-8835-4199-B368-CCBE06791EC2}" srcOrd="2" destOrd="0" parTransId="{235522B9-150B-4681-8EDE-06BEEC72DCB4}" sibTransId="{FD2B9529-BD73-4457-8D02-89B18AC9BAC7}"/>
    <dgm:cxn modelId="{947A525F-F631-4BF8-9195-9587F244A3E7}" srcId="{3672B02A-64CB-4103-A889-DCCB0BD6E057}" destId="{EDF1EE55-C639-4B28-820C-4367A6BFE63C}" srcOrd="4" destOrd="0" parTransId="{FFF59F54-EFBB-4AEC-9C46-A67BBEA07711}" sibTransId="{2B5D4D18-0786-40E5-B2EE-DEB36A22AB62}"/>
    <dgm:cxn modelId="{C525854B-72B0-4F16-A875-616A66C15E50}" srcId="{3672B02A-64CB-4103-A889-DCCB0BD6E057}" destId="{3CC023A0-34EA-46BC-AB2F-B7F60CAD0E96}" srcOrd="1" destOrd="0" parTransId="{5EAF7D1E-B341-480C-84B1-1745BF3ACC7A}" sibTransId="{CAD7A7CE-FABB-41F3-BF5F-71C2465F8728}"/>
    <dgm:cxn modelId="{8F896D10-0333-4082-9B0F-1231D5D816F8}" type="presOf" srcId="{BFDEAFB8-0345-4F94-B5D0-829C9D982578}" destId="{60EE0B2C-23F8-4B67-8A60-BCD2934D68D6}" srcOrd="0" destOrd="0" presId="urn:microsoft.com/office/officeart/2005/8/layout/arrow2"/>
    <dgm:cxn modelId="{2EF083AD-ADCB-4B0E-B1C2-084DA1A4E8EA}" type="presOf" srcId="{8D18ABF0-F96E-418D-BEE7-AA6579C0B318}" destId="{FDF44954-AD87-428E-9F04-9D8CF33514B4}" srcOrd="0" destOrd="0" presId="urn:microsoft.com/office/officeart/2005/8/layout/arrow2"/>
    <dgm:cxn modelId="{75D86DDC-C3BA-4913-9329-121C1409FF06}" type="presOf" srcId="{3672B02A-64CB-4103-A889-DCCB0BD6E057}" destId="{23BBDA65-483E-49B0-9FC4-5851C2028518}" srcOrd="0" destOrd="0" presId="urn:microsoft.com/office/officeart/2005/8/layout/arrow2"/>
    <dgm:cxn modelId="{4C7D1166-353A-49FE-A39C-4E085F4EE773}" type="presOf" srcId="{EDF1EE55-C639-4B28-820C-4367A6BFE63C}" destId="{791BB047-A074-4FFB-BEE6-B84D607BB67D}" srcOrd="0" destOrd="0" presId="urn:microsoft.com/office/officeart/2005/8/layout/arrow2"/>
    <dgm:cxn modelId="{AD3E3C81-DDE0-40A2-801A-822238FDE75C}" srcId="{3672B02A-64CB-4103-A889-DCCB0BD6E057}" destId="{F01074A8-5786-4193-A995-45C2511411C8}" srcOrd="5" destOrd="0" parTransId="{9AD816AC-6370-4D3D-9C4B-6E74C8D55F73}" sibTransId="{9C3C25C9-D79B-43C1-9AC6-8CDAE96812B4}"/>
    <dgm:cxn modelId="{F0DA23A6-5476-4BDA-BFEB-F8F3810A035F}" type="presOf" srcId="{7E8B0F5B-8835-4199-B368-CCBE06791EC2}" destId="{1AA4F8D5-3ADA-4C7E-81B7-A56FA8E2BFE3}" srcOrd="0" destOrd="0" presId="urn:microsoft.com/office/officeart/2005/8/layout/arrow2"/>
    <dgm:cxn modelId="{E8720B35-CA42-4580-90EE-1519A322FEF2}" type="presParOf" srcId="{23BBDA65-483E-49B0-9FC4-5851C2028518}" destId="{AF1D752E-138D-4D2E-A844-E957C913F3F6}" srcOrd="0" destOrd="0" presId="urn:microsoft.com/office/officeart/2005/8/layout/arrow2"/>
    <dgm:cxn modelId="{F6AFF4CA-CD7F-4809-B50C-C14ABCE639DA}" type="presParOf" srcId="{23BBDA65-483E-49B0-9FC4-5851C2028518}" destId="{53768F1D-FE1E-4CAB-B911-CBD27F25B388}" srcOrd="1" destOrd="0" presId="urn:microsoft.com/office/officeart/2005/8/layout/arrow2"/>
    <dgm:cxn modelId="{88CE6FD4-22ED-45A4-A8ED-740C4EE2A3FF}" type="presParOf" srcId="{53768F1D-FE1E-4CAB-B911-CBD27F25B388}" destId="{538B384D-529B-47FC-A9B1-413B78022893}" srcOrd="0" destOrd="0" presId="urn:microsoft.com/office/officeart/2005/8/layout/arrow2"/>
    <dgm:cxn modelId="{5D835E53-0DF3-40D2-B415-C7B0398EE074}" type="presParOf" srcId="{53768F1D-FE1E-4CAB-B911-CBD27F25B388}" destId="{FDF44954-AD87-428E-9F04-9D8CF33514B4}" srcOrd="1" destOrd="0" presId="urn:microsoft.com/office/officeart/2005/8/layout/arrow2"/>
    <dgm:cxn modelId="{B39BEF87-FBBD-470F-9F3F-A7C284370BDB}" type="presParOf" srcId="{53768F1D-FE1E-4CAB-B911-CBD27F25B388}" destId="{318EB358-E321-435E-8A62-E4DD4BB2262D}" srcOrd="2" destOrd="0" presId="urn:microsoft.com/office/officeart/2005/8/layout/arrow2"/>
    <dgm:cxn modelId="{B5DADE0C-E3E0-47C7-A80F-E1133E2A2F37}" type="presParOf" srcId="{53768F1D-FE1E-4CAB-B911-CBD27F25B388}" destId="{A3A2DE97-695E-4BAA-B08E-73F5F719AD5F}" srcOrd="3" destOrd="0" presId="urn:microsoft.com/office/officeart/2005/8/layout/arrow2"/>
    <dgm:cxn modelId="{9B76A933-AD50-47D8-AD11-E758C50E3A87}" type="presParOf" srcId="{53768F1D-FE1E-4CAB-B911-CBD27F25B388}" destId="{F3AE9FD4-13D0-42E2-A473-F0C688E5C4DC}" srcOrd="4" destOrd="0" presId="urn:microsoft.com/office/officeart/2005/8/layout/arrow2"/>
    <dgm:cxn modelId="{856086A8-77A3-41FE-B87A-5C2F27B63B44}" type="presParOf" srcId="{53768F1D-FE1E-4CAB-B911-CBD27F25B388}" destId="{1AA4F8D5-3ADA-4C7E-81B7-A56FA8E2BFE3}" srcOrd="5" destOrd="0" presId="urn:microsoft.com/office/officeart/2005/8/layout/arrow2"/>
    <dgm:cxn modelId="{2C90F662-FF44-457F-BF30-8A8B58790100}" type="presParOf" srcId="{53768F1D-FE1E-4CAB-B911-CBD27F25B388}" destId="{6EACB839-BCFA-428A-A5E6-514E355C4367}" srcOrd="6" destOrd="0" presId="urn:microsoft.com/office/officeart/2005/8/layout/arrow2"/>
    <dgm:cxn modelId="{88EF229C-2546-44C8-B6D8-558FF11AD0B8}" type="presParOf" srcId="{53768F1D-FE1E-4CAB-B911-CBD27F25B388}" destId="{60EE0B2C-23F8-4B67-8A60-BCD2934D68D6}" srcOrd="7" destOrd="0" presId="urn:microsoft.com/office/officeart/2005/8/layout/arrow2"/>
    <dgm:cxn modelId="{F94967AA-B6A0-44E2-A2EE-A85DD5D73253}" type="presParOf" srcId="{53768F1D-FE1E-4CAB-B911-CBD27F25B388}" destId="{C67CDE5C-33AB-4A3D-836E-BABF2A86CF0A}" srcOrd="8" destOrd="0" presId="urn:microsoft.com/office/officeart/2005/8/layout/arrow2"/>
    <dgm:cxn modelId="{101E5636-FD7C-436D-AD97-E04A8018AEFE}" type="presParOf" srcId="{53768F1D-FE1E-4CAB-B911-CBD27F25B388}" destId="{791BB047-A074-4FFB-BEE6-B84D607BB67D}" srcOrd="9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831CD2-12D7-4700-84EE-95ACFDEA7D7E}">
      <dsp:nvSpPr>
        <dsp:cNvPr id="0" name=""/>
        <dsp:cNvSpPr/>
      </dsp:nvSpPr>
      <dsp:spPr>
        <a:xfrm rot="10800000">
          <a:off x="1632207" y="1627"/>
          <a:ext cx="5472684" cy="1014997"/>
        </a:xfrm>
        <a:prstGeom prst="homePlate">
          <a:avLst/>
        </a:prstGeom>
        <a:solidFill>
          <a:srgbClr val="00B0F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58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Відповідність поліпшення бізнес-процесів стратегічним цілям підприємства</a:t>
          </a:r>
          <a:endParaRPr lang="uk-UA" sz="1700" kern="1200" dirty="0"/>
        </a:p>
      </dsp:txBody>
      <dsp:txXfrm rot="10800000">
        <a:off x="1632207" y="1627"/>
        <a:ext cx="5472684" cy="1014997"/>
      </dsp:txXfrm>
    </dsp:sp>
    <dsp:sp modelId="{AC70A252-C3E0-4CDD-8E38-17E66D1E4726}">
      <dsp:nvSpPr>
        <dsp:cNvPr id="0" name=""/>
        <dsp:cNvSpPr/>
      </dsp:nvSpPr>
      <dsp:spPr>
        <a:xfrm>
          <a:off x="1124708" y="1627"/>
          <a:ext cx="1014997" cy="10149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5FFE73-42F7-4C60-B332-CB9798A2D48F}">
      <dsp:nvSpPr>
        <dsp:cNvPr id="0" name=""/>
        <dsp:cNvSpPr/>
      </dsp:nvSpPr>
      <dsp:spPr>
        <a:xfrm rot="10800000">
          <a:off x="1632207" y="1319609"/>
          <a:ext cx="5472684" cy="1014997"/>
        </a:xfrm>
        <a:prstGeom prst="homePlate">
          <a:avLst/>
        </a:prstGeom>
        <a:solidFill>
          <a:srgbClr val="00B0F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58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Орієнтація на внутрішніх та зовнішніх споживачів</a:t>
          </a:r>
          <a:endParaRPr lang="uk-UA" sz="1700" kern="1200" dirty="0"/>
        </a:p>
      </dsp:txBody>
      <dsp:txXfrm rot="10800000">
        <a:off x="1632207" y="1319609"/>
        <a:ext cx="5472684" cy="1014997"/>
      </dsp:txXfrm>
    </dsp:sp>
    <dsp:sp modelId="{88716271-4140-4A00-B630-B8FDA721C641}">
      <dsp:nvSpPr>
        <dsp:cNvPr id="0" name=""/>
        <dsp:cNvSpPr/>
      </dsp:nvSpPr>
      <dsp:spPr>
        <a:xfrm>
          <a:off x="1124708" y="1319609"/>
          <a:ext cx="1014997" cy="10149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FCAEA-966D-436E-8021-E077792089AA}">
      <dsp:nvSpPr>
        <dsp:cNvPr id="0" name=""/>
        <dsp:cNvSpPr/>
      </dsp:nvSpPr>
      <dsp:spPr>
        <a:xfrm rot="10800000">
          <a:off x="1632207" y="2637591"/>
          <a:ext cx="5472684" cy="1014997"/>
        </a:xfrm>
        <a:prstGeom prst="homePlate">
          <a:avLst/>
        </a:prstGeom>
        <a:solidFill>
          <a:srgbClr val="00B0F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58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Наявність критеріїв оптимізації бізнес-процесів</a:t>
          </a:r>
          <a:endParaRPr lang="uk-UA" sz="1700" kern="1200" dirty="0"/>
        </a:p>
      </dsp:txBody>
      <dsp:txXfrm rot="10800000">
        <a:off x="1632207" y="2637591"/>
        <a:ext cx="5472684" cy="1014997"/>
      </dsp:txXfrm>
    </dsp:sp>
    <dsp:sp modelId="{43EF0E27-065A-4665-9A6E-D9252DEC6F18}">
      <dsp:nvSpPr>
        <dsp:cNvPr id="0" name=""/>
        <dsp:cNvSpPr/>
      </dsp:nvSpPr>
      <dsp:spPr>
        <a:xfrm>
          <a:off x="1124708" y="2637591"/>
          <a:ext cx="1014997" cy="10149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BC3878-48A2-4637-BF8F-FD82E4C7F5EC}">
      <dsp:nvSpPr>
        <dsp:cNvPr id="0" name=""/>
        <dsp:cNvSpPr/>
      </dsp:nvSpPr>
      <dsp:spPr>
        <a:xfrm rot="10800000">
          <a:off x="1632207" y="3955572"/>
          <a:ext cx="5472684" cy="1014997"/>
        </a:xfrm>
        <a:prstGeom prst="homePlate">
          <a:avLst/>
        </a:prstGeom>
        <a:solidFill>
          <a:srgbClr val="00B0F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58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Наявність власників бізнес-процесів, які відповідальні за їх оптимізацію</a:t>
          </a:r>
          <a:endParaRPr lang="uk-UA" sz="1700" kern="1200" dirty="0"/>
        </a:p>
      </dsp:txBody>
      <dsp:txXfrm rot="10800000">
        <a:off x="1632207" y="3955572"/>
        <a:ext cx="5472684" cy="1014997"/>
      </dsp:txXfrm>
    </dsp:sp>
    <dsp:sp modelId="{4F92979F-1E11-4854-879C-1922E88A9C9F}">
      <dsp:nvSpPr>
        <dsp:cNvPr id="0" name=""/>
        <dsp:cNvSpPr/>
      </dsp:nvSpPr>
      <dsp:spPr>
        <a:xfrm>
          <a:off x="1124708" y="3955572"/>
          <a:ext cx="1014997" cy="10149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1D752E-138D-4D2E-A844-E957C913F3F6}">
      <dsp:nvSpPr>
        <dsp:cNvPr id="0" name=""/>
        <dsp:cNvSpPr/>
      </dsp:nvSpPr>
      <dsp:spPr>
        <a:xfrm>
          <a:off x="467366" y="0"/>
          <a:ext cx="7241539" cy="45259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B384D-529B-47FC-A9B1-413B78022893}">
      <dsp:nvSpPr>
        <dsp:cNvPr id="0" name=""/>
        <dsp:cNvSpPr/>
      </dsp:nvSpPr>
      <dsp:spPr>
        <a:xfrm>
          <a:off x="1180658" y="3365505"/>
          <a:ext cx="166555" cy="166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44954-AD87-428E-9F04-9D8CF33514B4}">
      <dsp:nvSpPr>
        <dsp:cNvPr id="0" name=""/>
        <dsp:cNvSpPr/>
      </dsp:nvSpPr>
      <dsp:spPr>
        <a:xfrm>
          <a:off x="324477" y="3650619"/>
          <a:ext cx="2827559" cy="673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якість кінцевого результату бізнес-процесу</a:t>
          </a:r>
          <a:endParaRPr lang="uk-UA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4477" y="3650619"/>
        <a:ext cx="2827559" cy="673506"/>
      </dsp:txXfrm>
    </dsp:sp>
    <dsp:sp modelId="{318EB358-E321-435E-8A62-E4DD4BB2262D}">
      <dsp:nvSpPr>
        <dsp:cNvPr id="0" name=""/>
        <dsp:cNvSpPr/>
      </dsp:nvSpPr>
      <dsp:spPr>
        <a:xfrm>
          <a:off x="2082230" y="2499236"/>
          <a:ext cx="260695" cy="260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2DE97-695E-4BAA-B08E-73F5F719AD5F}">
      <dsp:nvSpPr>
        <dsp:cNvPr id="0" name=""/>
        <dsp:cNvSpPr/>
      </dsp:nvSpPr>
      <dsp:spPr>
        <a:xfrm>
          <a:off x="2042607" y="2629583"/>
          <a:ext cx="1542036" cy="1896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3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якість і зміст проміжних результатів </a:t>
          </a:r>
          <a:endParaRPr lang="uk-UA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2607" y="2629583"/>
        <a:ext cx="1542036" cy="1896378"/>
      </dsp:txXfrm>
    </dsp:sp>
    <dsp:sp modelId="{F3AE9FD4-13D0-42E2-A473-F0C688E5C4DC}">
      <dsp:nvSpPr>
        <dsp:cNvPr id="0" name=""/>
        <dsp:cNvSpPr/>
      </dsp:nvSpPr>
      <dsp:spPr>
        <a:xfrm>
          <a:off x="3240876" y="1808574"/>
          <a:ext cx="347593" cy="34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4F8D5-3ADA-4C7E-81B7-A56FA8E2BFE3}">
      <dsp:nvSpPr>
        <dsp:cNvPr id="0" name=""/>
        <dsp:cNvSpPr/>
      </dsp:nvSpPr>
      <dsp:spPr>
        <a:xfrm>
          <a:off x="3414673" y="1982371"/>
          <a:ext cx="1397617" cy="254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8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змістовність дій виконавців при виконанні операцій</a:t>
          </a:r>
          <a:endParaRPr lang="uk-UA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14673" y="1982371"/>
        <a:ext cx="1397617" cy="2543590"/>
      </dsp:txXfrm>
    </dsp:sp>
    <dsp:sp modelId="{6EACB839-BCFA-428A-A5E6-514E355C4367}">
      <dsp:nvSpPr>
        <dsp:cNvPr id="0" name=""/>
        <dsp:cNvSpPr/>
      </dsp:nvSpPr>
      <dsp:spPr>
        <a:xfrm>
          <a:off x="4587802" y="1269079"/>
          <a:ext cx="448975" cy="4489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E0B2C-23F8-4B67-8A60-BCD2934D68D6}">
      <dsp:nvSpPr>
        <dsp:cNvPr id="0" name=""/>
        <dsp:cNvSpPr/>
      </dsp:nvSpPr>
      <dsp:spPr>
        <a:xfrm>
          <a:off x="4679929" y="1493567"/>
          <a:ext cx="1713029" cy="3032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90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компактність і узгодженість схем бізнес-процесів</a:t>
          </a:r>
          <a:endParaRPr lang="uk-UA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79929" y="1493567"/>
        <a:ext cx="1713029" cy="3032394"/>
      </dsp:txXfrm>
    </dsp:sp>
    <dsp:sp modelId="{C67CDE5C-33AB-4A3D-836E-BABF2A86CF0A}">
      <dsp:nvSpPr>
        <dsp:cNvPr id="0" name=""/>
        <dsp:cNvSpPr/>
      </dsp:nvSpPr>
      <dsp:spPr>
        <a:xfrm>
          <a:off x="5974557" y="908813"/>
          <a:ext cx="572081" cy="5720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BB047-A074-4FFB-BEE6-B84D607BB67D}">
      <dsp:nvSpPr>
        <dsp:cNvPr id="0" name=""/>
        <dsp:cNvSpPr/>
      </dsp:nvSpPr>
      <dsp:spPr>
        <a:xfrm>
          <a:off x="6064381" y="1194853"/>
          <a:ext cx="1840741" cy="3331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13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ефективність управління бізнес-процесом</a:t>
          </a:r>
          <a:endParaRPr lang="uk-UA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64381" y="1194853"/>
        <a:ext cx="1840741" cy="333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Оптимізація бізнес-процесів як фактор реалізації потенціалу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Виконала:</a:t>
            </a:r>
          </a:p>
          <a:p>
            <a:r>
              <a:rPr lang="uk-UA" dirty="0" smtClean="0"/>
              <a:t>Перевозчикова  Ю.О. </a:t>
            </a:r>
          </a:p>
          <a:p>
            <a:r>
              <a:rPr lang="uk-UA" dirty="0" smtClean="0"/>
              <a:t>ЕПД - 502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znakcomplect.ru/novosti/data/upimages/c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0"/>
            <a:ext cx="2533650" cy="2533651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Можна виділити такі переваги оптимізації </a:t>
            </a:r>
            <a:br>
              <a:rPr lang="uk-UA" dirty="0" smtClean="0"/>
            </a:br>
            <a:r>
              <a:rPr lang="uk-UA" dirty="0" smtClean="0"/>
              <a:t>бізнес-процесів </a:t>
            </a:r>
            <a:br>
              <a:rPr lang="uk-UA" dirty="0" smtClean="0"/>
            </a:br>
            <a:r>
              <a:rPr lang="uk-UA" dirty="0" smtClean="0"/>
              <a:t>підприємств: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7715200" cy="4248472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1) скорочення витрат, тривалості та кількості помилок у кожному з проаналізованих процесів;</a:t>
            </a:r>
            <a:endParaRPr lang="ru-RU" dirty="0" smtClean="0"/>
          </a:p>
          <a:p>
            <a:r>
              <a:rPr lang="uk-UA" dirty="0" smtClean="0"/>
              <a:t>2) формування у працівників підприємства та керівників чіткого розуміння </a:t>
            </a:r>
            <a:endParaRPr lang="ru-RU" dirty="0" smtClean="0"/>
          </a:p>
          <a:p>
            <a:r>
              <a:rPr lang="uk-UA" dirty="0" smtClean="0"/>
              <a:t>того як, коли, хто та що необхідно зробити для досягнення поставлених цілей;</a:t>
            </a:r>
            <a:endParaRPr lang="ru-RU" dirty="0" smtClean="0"/>
          </a:p>
          <a:p>
            <a:r>
              <a:rPr lang="uk-UA" dirty="0" smtClean="0"/>
              <a:t>3) інтегрування зі стратегією компанії та ключовими показниками її ефективності; </a:t>
            </a:r>
            <a:endParaRPr lang="ru-RU" dirty="0" smtClean="0"/>
          </a:p>
          <a:p>
            <a:r>
              <a:rPr lang="uk-UA" dirty="0" smtClean="0"/>
              <a:t>4) можливість підготовки до успішного, продуманого та ефективного впровадження інформаційних технологій; </a:t>
            </a:r>
            <a:endParaRPr lang="ru-RU" dirty="0" smtClean="0"/>
          </a:p>
          <a:p>
            <a:r>
              <a:rPr lang="uk-UA" dirty="0" smtClean="0"/>
              <a:t>5) можливість підготовки до ефективного та обґрунтованого організаційного </a:t>
            </a:r>
            <a:r>
              <a:rPr lang="uk-UA" dirty="0" err="1" smtClean="0"/>
              <a:t>редизайну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6) зростання керованості підприємства; </a:t>
            </a:r>
            <a:endParaRPr lang="ru-RU" dirty="0" smtClean="0"/>
          </a:p>
          <a:p>
            <a:r>
              <a:rPr lang="uk-UA" dirty="0" smtClean="0"/>
              <a:t>7) поліпшення взаємодії між працівниками та підрозділами підприємства;</a:t>
            </a:r>
            <a:endParaRPr lang="ru-RU" dirty="0" smtClean="0"/>
          </a:p>
          <a:p>
            <a:r>
              <a:rPr lang="uk-UA" dirty="0" smtClean="0"/>
              <a:t>8) наближення до сертифікації за стандартами ISO: 9000;</a:t>
            </a:r>
            <a:endParaRPr lang="ru-RU" dirty="0" smtClean="0"/>
          </a:p>
          <a:p>
            <a:r>
              <a:rPr lang="uk-UA" dirty="0" smtClean="0"/>
              <a:t>9) зростання інвестиційної привабливості підприємства.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Формування моделі процесу - основний етап в процедурі оптимізації</a:t>
            </a:r>
            <a:endParaRPr lang="uk-UA" sz="2000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0" y="1052736"/>
          <a:ext cx="9144000" cy="5112568"/>
        </p:xfrm>
        <a:graphic>
          <a:graphicData uri="http://schemas.openxmlformats.org/presentationml/2006/ole">
            <p:oleObj spid="_x0000_s35841" r:id="rId3" imgW="18176739" imgH="652969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5050904" cy="4525963"/>
          </a:xfrm>
        </p:spPr>
        <p:txBody>
          <a:bodyPr/>
          <a:lstStyle/>
          <a:p>
            <a:r>
              <a:rPr lang="uk-UA" dirty="0" smtClean="0"/>
              <a:t>відповідальна особа;</a:t>
            </a:r>
            <a:endParaRPr lang="ru-RU" dirty="0" smtClean="0"/>
          </a:p>
          <a:p>
            <a:r>
              <a:rPr lang="uk-UA" dirty="0" smtClean="0"/>
              <a:t>результат виконання; </a:t>
            </a:r>
            <a:endParaRPr lang="ru-RU" dirty="0" smtClean="0"/>
          </a:p>
          <a:p>
            <a:r>
              <a:rPr lang="uk-UA" dirty="0" smtClean="0"/>
              <a:t>межі;</a:t>
            </a:r>
            <a:endParaRPr lang="ru-RU" dirty="0" smtClean="0"/>
          </a:p>
          <a:p>
            <a:r>
              <a:rPr lang="uk-UA" dirty="0" smtClean="0"/>
              <a:t>ключові показники, що характеризують якість реалізації процесу / фази процесу; 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Для кожного процесу / фази процесу визначається: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36866" name="Picture 2" descr="http://crminform.ru/assets/upload/images/autobiz-c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5450" y="980728"/>
            <a:ext cx="3638550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encrypted-tbn0.gstatic.com/images?q=tbn:ANd9GcSdYWmAi0VVNKWJ471J9lxLb4bq7lqXe7eACFB01yiwB4zuOvx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5" y="0"/>
            <a:ext cx="3635896" cy="426822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0"/>
            <a:ext cx="5616624" cy="6007291"/>
          </a:xfrm>
        </p:spPr>
        <p:txBody>
          <a:bodyPr>
            <a:normAutofit/>
          </a:bodyPr>
          <a:lstStyle/>
          <a:p>
            <a:r>
              <a:rPr lang="uk-UA" dirty="0" smtClean="0"/>
              <a:t>Оптимізація бізнес-процесів підприємств є дієвим інструментом забезпечення ефективності діяльності підприємств в сучасних умовах та реалізації його потенціалу, сприяє збільшенню прибутку і зростанню продуктивності, зниженню витрат, поліпшенню якості продуктів або послуги, з метою їх відповідності потребам клієнтів і споживачів.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4392488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Для максимізації якості бізнес-процесів на підприємствах України необхідно використовувати такі методи оптимізації, які дозволять встановити баланс між задоволенням споживачів і конкуруючими силами ринку з одного боку та показниками ефективності бізнес-процесів з іншого. Проведений аналіз та групування основних методів вдосконалення полегшить їх вибір для практичного застосування на підприємствах та призведе до успішності проекту.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37890" name="Picture 2" descr="https://msb.aval.ua/f/_articles/news/5/5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305300"/>
            <a:ext cx="25527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r>
              <a:rPr lang="uk-UA" dirty="0" smtClean="0"/>
              <a:t>Сьогодні в ринковій економіці рішучим фактором виступає наявність і оцінка не тільки підприємства, а саме оцінка відповідних бізнес-процесів як фактору реалізації потенціалу</a:t>
            </a:r>
            <a:endParaRPr lang="uk-UA" dirty="0"/>
          </a:p>
        </p:txBody>
      </p:sp>
      <p:pic>
        <p:nvPicPr>
          <p:cNvPr id="15362" name="Picture 2" descr="http://crm74.ru/uploads/kk/kk_smb_function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636912"/>
            <a:ext cx="591803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r>
              <a:rPr lang="uk-UA" dirty="0" smtClean="0"/>
              <a:t>Згідно з </a:t>
            </a:r>
            <a:r>
              <a:rPr lang="uk-UA" dirty="0" err="1" smtClean="0"/>
              <a:t>процесним</a:t>
            </a:r>
            <a:r>
              <a:rPr lang="uk-UA" dirty="0" smtClean="0"/>
              <a:t> підходом вся робота підприємства повинна бути організована на основі взаємодіючих бізнес-процесів. </a:t>
            </a:r>
            <a:endParaRPr lang="uk-UA" dirty="0"/>
          </a:p>
        </p:txBody>
      </p:sp>
      <p:pic>
        <p:nvPicPr>
          <p:cNvPr id="14338" name="Picture 2" descr="http://isbdc.org/wp-content/uploads/2012/01/iStock_000010947608X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700808"/>
            <a:ext cx="4992555" cy="3744416"/>
          </a:xfrm>
          <a:prstGeom prst="rect">
            <a:avLst/>
          </a:prstGeom>
          <a:noFill/>
        </p:spPr>
      </p:pic>
      <p:pic>
        <p:nvPicPr>
          <p:cNvPr id="14340" name="Picture 4" descr="http://www.dlab.com.ua/pic/services/crm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149080"/>
            <a:ext cx="2360113" cy="234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736304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Бізнес-процес складається з набору операцій, порядок виконання яких в рамках бізнес-процесу чітко визначен технологією чи інструкціями, тому такі поняття як маршрути та правила, визначають бізнес-логіку процесу, являються необхідними його характеристиками. 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13314" name="Picture 2" descr="http://library.if.ua/Content/images/org-rozv-v/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4664"/>
            <a:ext cx="4824536" cy="2722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holosua.com/_bl/0/854027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836712"/>
            <a:ext cx="4355976" cy="4536504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4690864" cy="567463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Оптимізація бізнес-процесів є одним з аспектів організаційного розвитку, за якого ряд дій приймається власником процесу для виявлення, аналізу та покращення існуючих бізнес-процесів на підприємстві у відповідності з поставленими цілями і завданнями, таких як збільшення потенціалу підприємства, а разом с тим і збільшення прибутку та зниження витрат.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72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Основні принципи оптимізації бізнес-процесів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Оптимальність процесу оцінюється за такими параметрами: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 lvl="0"/>
            <a:r>
              <a:rPr lang="uk-UA" sz="3200" dirty="0" smtClean="0"/>
              <a:t>Аналітичні методи;</a:t>
            </a:r>
            <a:endParaRPr lang="ru-RU" sz="3200" dirty="0" smtClean="0"/>
          </a:p>
          <a:p>
            <a:pPr lvl="0"/>
            <a:r>
              <a:rPr lang="uk-UA" sz="3200" dirty="0" smtClean="0"/>
              <a:t> Формально-універсальні методи;</a:t>
            </a:r>
            <a:endParaRPr lang="ru-RU" sz="3200" dirty="0" smtClean="0"/>
          </a:p>
          <a:p>
            <a:pPr lvl="0"/>
            <a:r>
              <a:rPr lang="uk-UA" sz="3200" dirty="0" smtClean="0"/>
              <a:t>Комплексні методи постійного удосконалення; </a:t>
            </a:r>
            <a:endParaRPr lang="ru-RU" sz="3200" dirty="0" smtClean="0"/>
          </a:p>
          <a:p>
            <a:pPr lvl="0"/>
            <a:r>
              <a:rPr lang="uk-UA" sz="3200" dirty="0" smtClean="0"/>
              <a:t>Бенчмаркінг;</a:t>
            </a:r>
            <a:endParaRPr lang="ru-RU" sz="3200" dirty="0" smtClean="0"/>
          </a:p>
          <a:p>
            <a:pPr lvl="0"/>
            <a:r>
              <a:rPr lang="uk-UA" sz="3200" dirty="0" smtClean="0"/>
              <a:t>Аутсорсинг;</a:t>
            </a:r>
            <a:endParaRPr lang="ru-RU" sz="3200" dirty="0" smtClean="0"/>
          </a:p>
          <a:p>
            <a:pPr lvl="0"/>
            <a:r>
              <a:rPr lang="uk-UA" sz="3200" dirty="0" smtClean="0"/>
              <a:t>Інструментальні методи.</a:t>
            </a:r>
            <a:endParaRPr lang="ru-RU" sz="3200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Виділяють наступні методи аналізу та оптимізації бізнес-процесів: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dirty="0" smtClean="0"/>
              <a:t>Порівняльний аналіз методів оптимізації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764705"/>
          <a:ext cx="8568952" cy="5727827"/>
        </p:xfrm>
        <a:graphic>
          <a:graphicData uri="http://schemas.openxmlformats.org/drawingml/2006/table">
            <a:tbl>
              <a:tblPr/>
              <a:tblGrid>
                <a:gridCol w="1273976"/>
                <a:gridCol w="1059947"/>
                <a:gridCol w="1328854"/>
                <a:gridCol w="1889402"/>
                <a:gridCol w="1613440"/>
                <a:gridCol w="1403333"/>
              </a:tblGrid>
              <a:tr h="236740">
                <a:tc>
                  <a:txBody>
                    <a:bodyPr/>
                    <a:lstStyle/>
                    <a:p>
                      <a:pPr marR="539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</a:rPr>
                        <a:t>Об’єкт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</a:rPr>
                        <a:t>Мета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</a:rPr>
                        <a:t>Результат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</a:rPr>
                        <a:t>Недоліки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</a:rPr>
                        <a:t>Переваги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latin typeface="Times New Roman"/>
                          <a:ea typeface="Times New Roman"/>
                        </a:rPr>
                        <a:t>Six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b="1" dirty="0" err="1">
                          <a:latin typeface="Times New Roman"/>
                          <a:ea typeface="Times New Roman"/>
                        </a:rPr>
                        <a:t>Sig</a:t>
                      </a:r>
                      <a:r>
                        <a:rPr lang="uk-UA" sz="1200" dirty="0" err="1">
                          <a:latin typeface="Times New Roman"/>
                          <a:ea typeface="Times New Roman"/>
                        </a:rPr>
                        <a:t>ma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Операції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бізнес-процесу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Досягнення рівня дефектності не більше 3,4 дефектів на мільйон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ітерацій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Підвищення рентабельності діяльності у результаті усунення дефектів і причин їх появи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Ігноруються можливості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для підвищення якості процесів:скорочення часу виконання, оптимізація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робочих місць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Інструментарій та способи підвищення якості пов’язані між собою, що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забезпечує простоту та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ефективність використання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</a:rPr>
                        <a:t>Kaizen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Система бізнес-процесів, товари та послуги</a:t>
                      </a: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Постійне поліпшення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якості бізнес-процесів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Закріплення позиції на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ринку, за рахунок конку рентних переваг, високої якості продукції та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скорочення витрат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Складність адаптації інструментів до рівня корпоративної культури; не передбачено проведення радикальних змін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Системне управління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якістю бізнес-процесів на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всіх етапах створення доданої вартості кінцевого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продукту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</a:rPr>
                        <a:t>Бенчмаркінг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Бізнес-процеси з більш високими показниками</a:t>
                      </a:r>
                      <a:r>
                        <a:rPr lang="uk-UA" sz="1200">
                          <a:latin typeface="Times New Roman"/>
                          <a:ea typeface="Times New Roman"/>
                        </a:rPr>
                        <a:t> якості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Визначення причин високої якості бізнес-процесів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на еталонних підприємствах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Виявлення важливих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факторів проблеми, їх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ознак для підготовки варіантів можливих рішень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та їх реалізації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Перенесення проблем або помилок, що виникають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у функціонуванні еталонних бізнес-процесів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Незначний час та витрати, зусилля, що необхідні для підвищення якості бізнес-процесу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</a:rPr>
                        <a:t>Аутсорсинг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Допоміжні бізнес-процеси з низькими показниками якості</a:t>
                      </a: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Підвищення загального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рівня якості основного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бізнес-процесу, зниження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витрат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Поліпшення обслуговування; створення іміджу, що асоціюється з якістю; скорочення часу виконання робіт, зниження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витрат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Ризики, пов’язані з можливими збоями в обслуговуванні та зниженням якості основного бізнес-процесу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Можливість максимальної концентрації на основних бізнес-процесах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371" marR="40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676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Оптимізація бізнес-процесів як фактор реалізації потенціалу </vt:lpstr>
      <vt:lpstr>Слайд 2</vt:lpstr>
      <vt:lpstr>Слайд 3</vt:lpstr>
      <vt:lpstr>Слайд 4</vt:lpstr>
      <vt:lpstr>Слайд 5</vt:lpstr>
      <vt:lpstr>Основні принципи оптимізації бізнес-процесів </vt:lpstr>
      <vt:lpstr> Оптимальність процесу оцінюється за такими параметрами:  </vt:lpstr>
      <vt:lpstr> Виділяють наступні методи аналізу та оптимізації бізнес-процесів: </vt:lpstr>
      <vt:lpstr>Порівняльний аналіз методів оптимізації </vt:lpstr>
      <vt:lpstr>  Можна виділити такі переваги оптимізації  бізнес-процесів  підприємств: </vt:lpstr>
      <vt:lpstr>Формування моделі процесу - основний етап в процедурі оптимізації</vt:lpstr>
      <vt:lpstr>Для кожного процесу / фази процесу визначається: 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Оптимізація бізнес-процесів як фактор реалізації потенціалу</dc:title>
  <dc:creator>Юля</dc:creator>
  <cp:lastModifiedBy>Лідія-ПК</cp:lastModifiedBy>
  <cp:revision>4</cp:revision>
  <dcterms:created xsi:type="dcterms:W3CDTF">2014-04-07T19:03:29Z</dcterms:created>
  <dcterms:modified xsi:type="dcterms:W3CDTF">2014-04-28T14:52:47Z</dcterms:modified>
</cp:coreProperties>
</file>