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26" d="100"/>
          <a:sy n="26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6C217D-6318-4D7D-BE36-F2FDCEF85333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EAD883-59E0-40BF-B067-2838F8BEBB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Проблеми та перспективи розвитку стартапів в Україні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157192"/>
            <a:ext cx="416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err="1" smtClean="0"/>
              <a:t>Кльован</a:t>
            </a:r>
            <a:r>
              <a:rPr lang="uk-UA" i="1" dirty="0" smtClean="0"/>
              <a:t> І., </a:t>
            </a:r>
            <a:r>
              <a:rPr lang="uk-UA" i="1" dirty="0" err="1" smtClean="0"/>
              <a:t>фМЕіМ</a:t>
            </a:r>
            <a:r>
              <a:rPr lang="uk-UA" i="1" dirty="0" smtClean="0"/>
              <a:t>, ІІ курс, 9 група</a:t>
            </a:r>
            <a:endParaRPr lang="ru-RU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704856" cy="6597352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Обсяг інвестицій найбільш відомого бізнес-інкубатору </a:t>
            </a:r>
            <a:r>
              <a:rPr lang="uk-UA" dirty="0" err="1" smtClean="0"/>
              <a:t>Happy</a:t>
            </a:r>
            <a:r>
              <a:rPr lang="uk-UA" dirty="0" smtClean="0"/>
              <a:t> </a:t>
            </a:r>
            <a:r>
              <a:rPr lang="uk-UA" dirty="0" err="1" smtClean="0"/>
              <a:t>Farm</a:t>
            </a:r>
            <a:r>
              <a:rPr lang="uk-UA" dirty="0" smtClean="0"/>
              <a:t> становить 8,4 млн. дол. на 3 роки. У минулому році </a:t>
            </a:r>
            <a:r>
              <a:rPr lang="uk-UA" dirty="0" err="1" smtClean="0"/>
              <a:t>Happy</a:t>
            </a:r>
            <a:r>
              <a:rPr lang="uk-UA" dirty="0" smtClean="0"/>
              <a:t> </a:t>
            </a:r>
            <a:r>
              <a:rPr lang="uk-UA" dirty="0" err="1" smtClean="0"/>
              <a:t>Farm</a:t>
            </a:r>
            <a:r>
              <a:rPr lang="uk-UA" dirty="0" smtClean="0"/>
              <a:t>  випустив 21 успішний </a:t>
            </a:r>
            <a:r>
              <a:rPr lang="uk-UA" dirty="0" err="1" smtClean="0"/>
              <a:t>стартап</a:t>
            </a:r>
            <a:r>
              <a:rPr lang="uk-UA" dirty="0" smtClean="0"/>
              <a:t>.</a:t>
            </a:r>
          </a:p>
          <a:p>
            <a:pPr algn="just">
              <a:buNone/>
            </a:pPr>
            <a:endParaRPr lang="uk-UA" dirty="0" smtClean="0"/>
          </a:p>
          <a:p>
            <a:pPr algn="just">
              <a:buNone/>
            </a:pP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Висновки</a:t>
            </a:r>
          </a:p>
          <a:p>
            <a:pPr algn="just">
              <a:buNone/>
            </a:pPr>
            <a:r>
              <a:rPr lang="uk-UA" dirty="0" smtClean="0"/>
              <a:t>За даними дослідження в Україні </a:t>
            </a:r>
          </a:p>
          <a:p>
            <a:pPr algn="just">
              <a:buNone/>
            </a:pPr>
            <a:r>
              <a:rPr lang="uk-UA" dirty="0" smtClean="0"/>
              <a:t>вже є чимало стартапів і з кожним </a:t>
            </a:r>
          </a:p>
          <a:p>
            <a:pPr algn="just">
              <a:buNone/>
            </a:pPr>
            <a:r>
              <a:rPr lang="uk-UA" dirty="0" smtClean="0"/>
              <a:t>роком їх число збільшується. Вони значною мірою</a:t>
            </a:r>
          </a:p>
          <a:p>
            <a:pPr algn="just">
              <a:buNone/>
            </a:pPr>
            <a:r>
              <a:rPr lang="uk-UA" dirty="0" smtClean="0"/>
              <a:t>залишаються привабливими для іноземних і</a:t>
            </a:r>
          </a:p>
          <a:p>
            <a:pPr algn="just">
              <a:buNone/>
            </a:pPr>
            <a:r>
              <a:rPr lang="uk-UA" dirty="0" smtClean="0"/>
              <a:t>вітчизняних інвесторів. А венчурна система росте</a:t>
            </a:r>
          </a:p>
          <a:p>
            <a:pPr algn="just">
              <a:buNone/>
            </a:pPr>
            <a:r>
              <a:rPr lang="uk-UA" dirty="0" smtClean="0"/>
              <a:t>на очках. Крім того, розширення функціонування</a:t>
            </a:r>
          </a:p>
          <a:p>
            <a:pPr algn="just">
              <a:buNone/>
            </a:pPr>
            <a:r>
              <a:rPr lang="uk-UA" dirty="0" smtClean="0"/>
              <a:t>бізнес-інкубаторів в Україні може послужити</a:t>
            </a:r>
          </a:p>
          <a:p>
            <a:pPr algn="just">
              <a:buNone/>
            </a:pPr>
            <a:r>
              <a:rPr lang="uk-UA" dirty="0" smtClean="0"/>
              <a:t>гарною перспективою розвитку стартапів. 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1" name="Picture 3" descr="C:\Users\LimeStoreV\Desktop\на перзент\start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LimeStoreV\Desktop\на перзент\0005-cop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72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292494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Monotype Corsiva" pitchFamily="66" charset="0"/>
              </a:rPr>
              <a:t>Дякую </a:t>
            </a:r>
            <a:r>
              <a:rPr lang="uk-UA" sz="5400" b="1" dirty="0">
                <a:solidFill>
                  <a:schemeClr val="bg1"/>
                </a:solidFill>
                <a:latin typeface="Monotype Corsiva" pitchFamily="66" charset="0"/>
              </a:rPr>
              <a:t>за увагу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Чому стартапи це актуально?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 err="1" smtClean="0"/>
              <a:t>Стартап</a:t>
            </a:r>
            <a:r>
              <a:rPr lang="uk-UA" dirty="0" smtClean="0"/>
              <a:t> – це тимчасова структура, яка перебуває у пошуку докорінно нової, прибуткової, рентабельної бізнес-моделі. (</a:t>
            </a:r>
            <a:r>
              <a:rPr lang="uk-UA" i="1" dirty="0" smtClean="0"/>
              <a:t>за С.Бланком)</a:t>
            </a:r>
          </a:p>
          <a:p>
            <a:pPr algn="just"/>
            <a:r>
              <a:rPr lang="uk-UA" dirty="0" smtClean="0"/>
              <a:t>Стартапи становлять основу інноваційної діяльності країни, тому</a:t>
            </a:r>
          </a:p>
          <a:p>
            <a:pPr algn="just">
              <a:buNone/>
            </a:pPr>
            <a:r>
              <a:rPr lang="uk-UA" dirty="0" smtClean="0"/>
              <a:t>	стимулювання їх </a:t>
            </a:r>
          </a:p>
          <a:p>
            <a:pPr algn="just">
              <a:buNone/>
            </a:pPr>
            <a:r>
              <a:rPr lang="uk-UA" dirty="0" smtClean="0"/>
              <a:t>	розвитку є важливою </a:t>
            </a:r>
          </a:p>
          <a:p>
            <a:pPr algn="just">
              <a:buNone/>
            </a:pPr>
            <a:r>
              <a:rPr lang="uk-UA" dirty="0" smtClean="0"/>
              <a:t>	задачею.</a:t>
            </a:r>
          </a:p>
          <a:p>
            <a:pPr algn="just"/>
            <a:endParaRPr lang="ru-RU" i="1" dirty="0"/>
          </a:p>
        </p:txBody>
      </p:sp>
      <p:pic>
        <p:nvPicPr>
          <p:cNvPr id="1026" name="Picture 2" descr="C:\Users\LimeStoreV\Desktop\на перзент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3929938" cy="2047106"/>
          </a:xfrm>
          <a:prstGeom prst="rect">
            <a:avLst/>
          </a:prstGeom>
          <a:noFill/>
        </p:spPr>
      </p:pic>
      <p:pic>
        <p:nvPicPr>
          <p:cNvPr id="5" name="Picture 1" descr="C:\Users\LimeStoreV\Desktop\на перзент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4203700" cy="127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meStoreV\Desktop\на перзент\startu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90" y="1340768"/>
            <a:ext cx="8468310" cy="5517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71296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/>
              <a:t>Проблеми, з якими стикаються стартапи в Україні: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/>
              <a:t>відсутність належної підтримки  </a:t>
            </a:r>
            <a:r>
              <a:rPr lang="uk-UA" sz="2400" dirty="0" smtClean="0"/>
              <a:t>з </a:t>
            </a:r>
            <a:r>
              <a:rPr lang="uk-UA" sz="2400" dirty="0"/>
              <a:t>боку </a:t>
            </a:r>
            <a:r>
              <a:rPr lang="uk-UA" sz="2400" dirty="0" smtClean="0"/>
              <a:t> держави. На законодавчому рівні не передбачено жодних ініціатив, які б підтримували інтереси молодих підприємців;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 smtClean="0"/>
              <a:t>відсутність інвестиційних</a:t>
            </a:r>
          </a:p>
          <a:p>
            <a:pPr lvl="1" algn="just">
              <a:lnSpc>
                <a:spcPct val="150000"/>
              </a:lnSpc>
            </a:pPr>
            <a:r>
              <a:rPr lang="uk-UA" sz="2400" dirty="0" smtClean="0"/>
              <a:t>пріоритетів;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/>
              <a:t>с</a:t>
            </a:r>
            <a:r>
              <a:rPr lang="uk-UA" sz="2400" dirty="0" smtClean="0"/>
              <a:t>пеціалізація стартапів  </a:t>
            </a:r>
          </a:p>
          <a:p>
            <a:pPr lvl="1" algn="just">
              <a:lnSpc>
                <a:spcPct val="150000"/>
              </a:lnSpc>
            </a:pPr>
            <a:r>
              <a:rPr lang="uk-UA" sz="2400" dirty="0"/>
              <a:t>в</a:t>
            </a:r>
            <a:r>
              <a:rPr lang="uk-UA" sz="2400" dirty="0" smtClean="0"/>
              <a:t>иключно на </a:t>
            </a:r>
            <a:r>
              <a:rPr lang="uk-UA" sz="2400" dirty="0" err="1" smtClean="0"/>
              <a:t>ІТ-галузі</a:t>
            </a:r>
            <a:r>
              <a:rPr lang="uk-UA" sz="2400" dirty="0" smtClean="0"/>
              <a:t>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/>
              <a:t>м</a:t>
            </a:r>
            <a:r>
              <a:rPr lang="uk-UA" sz="2400" dirty="0" smtClean="0"/>
              <a:t>іграція нового бізнесу закордон;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2400" dirty="0" smtClean="0"/>
              <a:t>відсутність належної інфраструктури</a:t>
            </a:r>
          </a:p>
          <a:p>
            <a:pPr>
              <a:lnSpc>
                <a:spcPct val="150000"/>
              </a:lnSpc>
            </a:pPr>
            <a:r>
              <a:rPr lang="uk-UA" sz="2400" dirty="0"/>
              <a:t>	</a:t>
            </a:r>
            <a:r>
              <a:rPr lang="uk-UA" sz="2400" dirty="0" smtClean="0"/>
              <a:t>між стартапами та інвесторами.</a:t>
            </a:r>
          </a:p>
          <a:p>
            <a:endParaRPr lang="uk-UA" sz="24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882352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В Україні налічується від 500 до 1000 стартапів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316416" cy="561662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b="1" i="1" dirty="0" smtClean="0"/>
              <a:t>	</a:t>
            </a:r>
            <a:r>
              <a:rPr lang="uk-UA" b="1" i="1" dirty="0" err="1" smtClean="0"/>
              <a:t>Forbes</a:t>
            </a:r>
            <a:r>
              <a:rPr lang="uk-UA" b="1" i="1" dirty="0" smtClean="0"/>
              <a:t> пропонує добірку 12 публічних інвестиційних угод між </a:t>
            </a:r>
            <a:r>
              <a:rPr lang="uk-UA" b="1" i="1" dirty="0" err="1" smtClean="0"/>
              <a:t>стартаперами</a:t>
            </a:r>
            <a:r>
              <a:rPr lang="uk-UA" b="1" i="1" dirty="0" smtClean="0"/>
              <a:t> та венчурними фондами з грудня 2013 року. Деякі з них: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	1. </a:t>
            </a:r>
            <a:r>
              <a:rPr lang="ru-RU" dirty="0" err="1" smtClean="0"/>
              <a:t>Стартап</a:t>
            </a:r>
            <a:r>
              <a:rPr lang="ru-RU" dirty="0" smtClean="0"/>
              <a:t> «Подорожники»</a:t>
            </a:r>
          </a:p>
          <a:p>
            <a:pPr algn="just"/>
            <a:r>
              <a:rPr lang="uk-UA" b="1" dirty="0" smtClean="0"/>
              <a:t>Скільки отримав:</a:t>
            </a:r>
            <a:r>
              <a:rPr lang="uk-UA" dirty="0" smtClean="0"/>
              <a:t> за неофіційними оцінками, від $1 до $3 млн.</a:t>
            </a:r>
          </a:p>
          <a:p>
            <a:pPr algn="just"/>
            <a:r>
              <a:rPr lang="uk-UA" b="1" dirty="0" smtClean="0"/>
              <a:t>Інвестор:</a:t>
            </a:r>
            <a:r>
              <a:rPr lang="uk-UA" dirty="0" smtClean="0"/>
              <a:t> французька компанія </a:t>
            </a:r>
            <a:r>
              <a:rPr lang="uk-UA" dirty="0" err="1" smtClean="0"/>
              <a:t>BlaBlaCar</a:t>
            </a:r>
            <a:r>
              <a:rPr lang="uk-UA" dirty="0" smtClean="0"/>
              <a:t>.</a:t>
            </a:r>
          </a:p>
          <a:p>
            <a:pPr algn="just"/>
            <a:r>
              <a:rPr lang="uk-UA" b="1" dirty="0" smtClean="0"/>
              <a:t>Засновники проекту:</a:t>
            </a:r>
            <a:r>
              <a:rPr lang="uk-UA" dirty="0" smtClean="0"/>
              <a:t> команда із чотирьох випускників механіко-математичного факультету Київського університету ім. Т. Г. Шевченка – Олексій </a:t>
            </a:r>
            <a:r>
              <a:rPr lang="uk-UA" dirty="0" err="1" smtClean="0"/>
              <a:t>Лазоренко</a:t>
            </a:r>
            <a:r>
              <a:rPr lang="uk-UA" dirty="0" smtClean="0"/>
              <a:t>, Олег Сербин, Віталій Островський та Андрій Бондар.</a:t>
            </a:r>
          </a:p>
          <a:p>
            <a:pPr algn="just"/>
            <a:r>
              <a:rPr lang="uk-UA" b="1" dirty="0" smtClean="0"/>
              <a:t>Коли запущено:</a:t>
            </a:r>
            <a:r>
              <a:rPr lang="uk-UA" dirty="0" smtClean="0"/>
              <a:t> 2010 року.</a:t>
            </a:r>
          </a:p>
          <a:p>
            <a:pPr algn="just"/>
            <a:r>
              <a:rPr lang="uk-UA" b="1" dirty="0" smtClean="0"/>
              <a:t>Суть:</a:t>
            </a:r>
            <a:r>
              <a:rPr lang="uk-UA" dirty="0" smtClean="0"/>
              <a:t> сервіс пропонує альтернативу громадському транспорту. Він допомагає водіям шукати попутників для разових чи регулярних поїздок містом, готових оплатити проїзд.</a:t>
            </a:r>
          </a:p>
          <a:p>
            <a:pPr algn="just"/>
            <a:r>
              <a:rPr lang="uk-UA" b="1" dirty="0" smtClean="0"/>
              <a:t>Аудиторія:</a:t>
            </a:r>
            <a:r>
              <a:rPr lang="uk-UA" dirty="0" smtClean="0"/>
              <a:t> 1 млн. осіб щомісяця.</a:t>
            </a:r>
          </a:p>
          <a:p>
            <a:endParaRPr lang="ru-RU" dirty="0" smtClean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3076" name="Picture 4" descr="http://s01.static.startuppoint.ru/uploads/images/01/32/51/2012/08/23/avatar_startup_podorozhniki.com-2_140.png?03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733256"/>
            <a:ext cx="990600" cy="952500"/>
          </a:xfrm>
          <a:prstGeom prst="rect">
            <a:avLst/>
          </a:prstGeom>
          <a:noFill/>
        </p:spPr>
      </p:pic>
      <p:pic>
        <p:nvPicPr>
          <p:cNvPr id="6" name="Picture 3" descr="C:\Users\LimeStoreV\Desktop\на перзент\shot_21112012_1455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88640"/>
            <a:ext cx="2483768" cy="677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7625" y="140677"/>
            <a:ext cx="7762767" cy="6528683"/>
          </a:xfrm>
        </p:spPr>
        <p:txBody>
          <a:bodyPr/>
          <a:lstStyle/>
          <a:p>
            <a:pPr algn="just">
              <a:buNone/>
            </a:pP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	2</a:t>
            </a:r>
            <a:r>
              <a:rPr lang="uk-UA" sz="2200" dirty="0" smtClean="0"/>
              <a:t>. </a:t>
            </a:r>
            <a:r>
              <a:rPr lang="uk-UA" sz="2200" dirty="0" err="1" smtClean="0"/>
              <a:t>Стартап</a:t>
            </a:r>
            <a:r>
              <a:rPr lang="uk-UA" sz="2200" dirty="0" smtClean="0"/>
              <a:t> </a:t>
            </a:r>
            <a:r>
              <a:rPr lang="uk-UA" sz="2200" dirty="0" err="1" smtClean="0"/>
              <a:t>Keen</a:t>
            </a:r>
            <a:endParaRPr lang="uk-UA" sz="2200" dirty="0" smtClean="0"/>
          </a:p>
          <a:p>
            <a:pPr algn="just"/>
            <a:r>
              <a:rPr lang="uk-UA" sz="2200" b="1" dirty="0" smtClean="0"/>
              <a:t>Скільки отримав:</a:t>
            </a:r>
            <a:r>
              <a:rPr lang="uk-UA" sz="2200" dirty="0" smtClean="0"/>
              <a:t> $1,62 млн.</a:t>
            </a:r>
          </a:p>
          <a:p>
            <a:pPr algn="just"/>
            <a:r>
              <a:rPr lang="uk-UA" sz="2200" b="1" dirty="0" smtClean="0"/>
              <a:t>Інвестор:</a:t>
            </a:r>
            <a:r>
              <a:rPr lang="uk-UA" sz="2200" dirty="0" smtClean="0"/>
              <a:t> китайський фонд IDG-Accel (основний інвестор), американський </a:t>
            </a:r>
            <a:r>
              <a:rPr lang="uk-UA" sz="2200" dirty="0" err="1" smtClean="0"/>
              <a:t>стартап-акселератор</a:t>
            </a:r>
            <a:r>
              <a:rPr lang="uk-UA" sz="2200" dirty="0" smtClean="0"/>
              <a:t> 500 </a:t>
            </a:r>
            <a:r>
              <a:rPr lang="uk-UA" sz="2200" dirty="0" err="1" smtClean="0"/>
              <a:t>Startups</a:t>
            </a:r>
            <a:r>
              <a:rPr lang="uk-UA" sz="2200" dirty="0" smtClean="0"/>
              <a:t> і кілька «ангельських» інвесторів, зокрема російський венчурний фонд </a:t>
            </a:r>
            <a:r>
              <a:rPr lang="uk-UA" sz="2200" dirty="0" err="1" smtClean="0"/>
              <a:t>Altair</a:t>
            </a:r>
            <a:r>
              <a:rPr lang="uk-UA" sz="2200" dirty="0" smtClean="0"/>
              <a:t> </a:t>
            </a:r>
            <a:r>
              <a:rPr lang="uk-UA" sz="2200" dirty="0" err="1" smtClean="0"/>
              <a:t>Capital</a:t>
            </a:r>
            <a:r>
              <a:rPr lang="uk-UA" sz="2200" dirty="0" smtClean="0"/>
              <a:t>.</a:t>
            </a:r>
          </a:p>
          <a:p>
            <a:pPr algn="just"/>
            <a:r>
              <a:rPr lang="uk-UA" sz="2200" b="1" dirty="0" smtClean="0"/>
              <a:t>Коли запущено: </a:t>
            </a:r>
            <a:r>
              <a:rPr lang="uk-UA" sz="2200" dirty="0" smtClean="0"/>
              <a:t>2008 року. Офіс компанії розташований у </a:t>
            </a:r>
            <a:r>
              <a:rPr lang="uk-UA" sz="2200" dirty="0" err="1" smtClean="0"/>
              <a:t>Сан-Матео</a:t>
            </a:r>
            <a:r>
              <a:rPr lang="uk-UA" sz="2200" dirty="0" smtClean="0"/>
              <a:t>, Каліфорнія.</a:t>
            </a:r>
          </a:p>
          <a:p>
            <a:pPr algn="just"/>
            <a:r>
              <a:rPr lang="uk-UA" sz="2200" b="1" dirty="0" smtClean="0"/>
              <a:t>Суть:</a:t>
            </a:r>
            <a:r>
              <a:rPr lang="uk-UA" sz="2200" dirty="0" smtClean="0"/>
              <a:t> команда проекту розробляє конструктор </a:t>
            </a:r>
            <a:r>
              <a:rPr lang="uk-UA" sz="2200" dirty="0" err="1" smtClean="0"/>
              <a:t>інтернет-магазинів</a:t>
            </a:r>
            <a:r>
              <a:rPr lang="uk-UA" sz="2200" dirty="0" smtClean="0"/>
              <a:t> для компаній із поліграфічної галузі.</a:t>
            </a:r>
          </a:p>
          <a:p>
            <a:pPr algn="just"/>
            <a:r>
              <a:rPr lang="uk-UA" sz="2200" b="1" dirty="0" smtClean="0"/>
              <a:t>Клієнти:</a:t>
            </a:r>
            <a:r>
              <a:rPr lang="uk-UA" sz="2200" dirty="0" smtClean="0"/>
              <a:t> поліграфічні підприємства. Кількості клієнтів не оголошують.</a:t>
            </a:r>
          </a:p>
          <a:p>
            <a:pPr>
              <a:buNone/>
            </a:pPr>
            <a:endParaRPr lang="en-US" dirty="0" smtClean="0"/>
          </a:p>
          <a:p>
            <a:endParaRPr lang="ru-RU" dirty="0"/>
          </a:p>
        </p:txBody>
      </p:sp>
      <p:pic>
        <p:nvPicPr>
          <p:cNvPr id="4099" name="Picture 3" descr="C:\Users\LimeStoreV\Desktop\на перзент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653136"/>
            <a:ext cx="2938793" cy="2204864"/>
          </a:xfrm>
          <a:prstGeom prst="rect">
            <a:avLst/>
          </a:prstGeom>
          <a:noFill/>
        </p:spPr>
      </p:pic>
      <p:pic>
        <p:nvPicPr>
          <p:cNvPr id="4101" name="Picture 5" descr="https://lh5.googleusercontent.com/-vM-LFBJnbNQ/UtZ4QZSlWvI/AAAAAAAAVVk/o9EAQYu3YWk/w620-h620/%25D0%25BA%25D0%25B8%25D0%25BD.png"/>
          <p:cNvPicPr>
            <a:picLocks noChangeAspect="1" noChangeArrowheads="1"/>
          </p:cNvPicPr>
          <p:nvPr/>
        </p:nvPicPr>
        <p:blipFill>
          <a:blip r:embed="rId3" cstate="print"/>
          <a:srcRect t="26086" b="28344"/>
          <a:stretch>
            <a:fillRect/>
          </a:stretch>
        </p:blipFill>
        <p:spPr bwMode="auto">
          <a:xfrm>
            <a:off x="323528" y="5086056"/>
            <a:ext cx="3888432" cy="177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7776864" cy="6480720"/>
          </a:xfrm>
        </p:spPr>
        <p:txBody>
          <a:bodyPr/>
          <a:lstStyle/>
          <a:p>
            <a:pPr algn="just">
              <a:buNone/>
            </a:pP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3.</a:t>
            </a:r>
            <a:r>
              <a:rPr lang="uk-UA" sz="2200" dirty="0" smtClean="0"/>
              <a:t> </a:t>
            </a:r>
            <a:r>
              <a:rPr lang="uk-UA" sz="2200" dirty="0" err="1" smtClean="0"/>
              <a:t>Стартап</a:t>
            </a:r>
            <a:r>
              <a:rPr lang="uk-UA" sz="2200" dirty="0" smtClean="0"/>
              <a:t> </a:t>
            </a:r>
            <a:r>
              <a:rPr lang="uk-UA" sz="2200" dirty="0" err="1" smtClean="0"/>
              <a:t>CheckiO</a:t>
            </a:r>
            <a:endParaRPr lang="uk-UA" sz="2200" dirty="0" smtClean="0"/>
          </a:p>
          <a:p>
            <a:pPr algn="just"/>
            <a:r>
              <a:rPr lang="uk-UA" sz="2200" b="1" dirty="0" smtClean="0"/>
              <a:t>Скільки отримав:</a:t>
            </a:r>
            <a:r>
              <a:rPr lang="uk-UA" sz="2200" dirty="0" smtClean="0"/>
              <a:t> $750 тис.</a:t>
            </a:r>
          </a:p>
          <a:p>
            <a:pPr algn="just"/>
            <a:r>
              <a:rPr lang="uk-UA" sz="2200" b="1" dirty="0" smtClean="0"/>
              <a:t>Інвестори:</a:t>
            </a:r>
            <a:r>
              <a:rPr lang="uk-UA" sz="2200" dirty="0" smtClean="0"/>
              <a:t> </a:t>
            </a:r>
            <a:r>
              <a:rPr lang="uk-UA" sz="2200" dirty="0" err="1" smtClean="0"/>
              <a:t>AVentures</a:t>
            </a:r>
            <a:r>
              <a:rPr lang="uk-UA" sz="2200" dirty="0" smtClean="0"/>
              <a:t> </a:t>
            </a:r>
            <a:r>
              <a:rPr lang="uk-UA" sz="2200" dirty="0" err="1" smtClean="0"/>
              <a:t>Capital</a:t>
            </a:r>
            <a:r>
              <a:rPr lang="uk-UA" sz="2200" dirty="0" smtClean="0"/>
              <a:t> Андрія </a:t>
            </a:r>
            <a:r>
              <a:rPr lang="uk-UA" sz="2200" dirty="0" err="1" smtClean="0"/>
              <a:t>Колодюка</a:t>
            </a:r>
            <a:r>
              <a:rPr lang="uk-UA" sz="2200" dirty="0" smtClean="0"/>
              <a:t> і Євгена Сисоєва, TA </a:t>
            </a:r>
            <a:r>
              <a:rPr lang="uk-UA" sz="2200" dirty="0" err="1" smtClean="0"/>
              <a:t>Venture</a:t>
            </a:r>
            <a:r>
              <a:rPr lang="uk-UA" sz="2200" dirty="0" smtClean="0"/>
              <a:t> Вікторії Тігіпко, американський </a:t>
            </a:r>
            <a:r>
              <a:rPr lang="uk-UA" sz="2200" dirty="0" err="1" smtClean="0"/>
              <a:t>Vegas</a:t>
            </a:r>
            <a:r>
              <a:rPr lang="uk-UA" sz="2200" dirty="0" smtClean="0"/>
              <a:t> </a:t>
            </a:r>
            <a:r>
              <a:rPr lang="uk-UA" sz="2200" dirty="0" err="1" smtClean="0"/>
              <a:t>Tech</a:t>
            </a:r>
            <a:r>
              <a:rPr lang="uk-UA" sz="2200" dirty="0" smtClean="0"/>
              <a:t> </a:t>
            </a:r>
            <a:r>
              <a:rPr lang="uk-UA" sz="2200" dirty="0" err="1" smtClean="0"/>
              <a:t>Fund</a:t>
            </a:r>
            <a:r>
              <a:rPr lang="uk-UA" sz="2200" dirty="0" smtClean="0"/>
              <a:t> Тоні </a:t>
            </a:r>
            <a:r>
              <a:rPr lang="uk-UA" sz="2200" dirty="0" err="1" smtClean="0"/>
              <a:t>Шея</a:t>
            </a:r>
            <a:r>
              <a:rPr lang="uk-UA" sz="2200" dirty="0" smtClean="0"/>
              <a:t>.</a:t>
            </a:r>
          </a:p>
          <a:p>
            <a:pPr algn="just"/>
            <a:r>
              <a:rPr lang="uk-UA" sz="2200" b="1" dirty="0" smtClean="0"/>
              <a:t>Коли запущено:</a:t>
            </a:r>
            <a:r>
              <a:rPr lang="uk-UA" sz="2200" dirty="0" smtClean="0"/>
              <a:t> вересень 2012-го.</a:t>
            </a:r>
          </a:p>
          <a:p>
            <a:pPr algn="just"/>
            <a:r>
              <a:rPr lang="uk-UA" sz="2200" b="1" dirty="0" smtClean="0"/>
              <a:t>Суть:</a:t>
            </a:r>
            <a:r>
              <a:rPr lang="uk-UA" sz="2200" dirty="0" smtClean="0"/>
              <a:t> </a:t>
            </a:r>
            <a:r>
              <a:rPr lang="uk-UA" sz="2200" dirty="0" err="1" smtClean="0"/>
              <a:t>соцмережа</a:t>
            </a:r>
            <a:r>
              <a:rPr lang="uk-UA" sz="2200" dirty="0" smtClean="0"/>
              <a:t> для програмістів, сконструйована як </a:t>
            </a:r>
            <a:r>
              <a:rPr lang="uk-UA" sz="2200" dirty="0" err="1" smtClean="0"/>
              <a:t>онлайн-гра</a:t>
            </a:r>
            <a:r>
              <a:rPr lang="uk-UA" sz="2200" dirty="0" smtClean="0"/>
              <a:t>, в якій потрібно розв’язувати завдання з програмування різної важкості.</a:t>
            </a:r>
          </a:p>
          <a:p>
            <a:pPr algn="just"/>
            <a:r>
              <a:rPr lang="uk-UA" sz="2200" b="1" dirty="0" smtClean="0"/>
              <a:t>Аудиторія:</a:t>
            </a:r>
            <a:r>
              <a:rPr lang="uk-UA" sz="2200" dirty="0" smtClean="0"/>
              <a:t> близько 30 000 користувачів по всьому світу.</a:t>
            </a:r>
          </a:p>
          <a:p>
            <a:endParaRPr lang="ru-RU" dirty="0"/>
          </a:p>
        </p:txBody>
      </p:sp>
      <p:pic>
        <p:nvPicPr>
          <p:cNvPr id="5122" name="Picture 2" descr="C:\Users\LimeStoreV\Desktop\на перзент\0_bba3d_7e72034c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81128"/>
            <a:ext cx="2520280" cy="1914340"/>
          </a:xfrm>
          <a:prstGeom prst="rect">
            <a:avLst/>
          </a:prstGeom>
          <a:noFill/>
        </p:spPr>
      </p:pic>
      <p:pic>
        <p:nvPicPr>
          <p:cNvPr id="5124" name="Picture 4" descr="http://webcrunch.ru/images/upload/iblock/871/checkio-1.jpg/442x265/100/1/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4210050" cy="2524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7704856" cy="6408712"/>
          </a:xfrm>
        </p:spPr>
        <p:txBody>
          <a:bodyPr/>
          <a:lstStyle/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uk-UA" sz="2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uk-UA" sz="2200" dirty="0" smtClean="0"/>
              <a:t> </a:t>
            </a:r>
            <a:r>
              <a:rPr lang="uk-UA" sz="2000" dirty="0" err="1" smtClean="0"/>
              <a:t>Стартап</a:t>
            </a:r>
            <a:r>
              <a:rPr lang="uk-UA" sz="2000" dirty="0" smtClean="0"/>
              <a:t> </a:t>
            </a:r>
            <a:r>
              <a:rPr lang="uk-UA" sz="2000" dirty="0" err="1" smtClean="0"/>
              <a:t>Shopyy</a:t>
            </a:r>
            <a:endParaRPr lang="uk-UA" sz="2000" dirty="0" smtClean="0"/>
          </a:p>
          <a:p>
            <a:pPr algn="just"/>
            <a:r>
              <a:rPr lang="uk-UA" sz="2000" b="1" dirty="0" smtClean="0"/>
              <a:t>Скільки отримав:</a:t>
            </a:r>
            <a:r>
              <a:rPr lang="uk-UA" sz="2000" dirty="0" smtClean="0"/>
              <a:t> $ 100 000.</a:t>
            </a:r>
          </a:p>
          <a:p>
            <a:pPr algn="just"/>
            <a:r>
              <a:rPr lang="uk-UA" sz="2000" b="1" dirty="0" smtClean="0"/>
              <a:t>Інвестор:</a:t>
            </a:r>
            <a:r>
              <a:rPr lang="uk-UA" sz="2000" dirty="0" smtClean="0"/>
              <a:t> приватний інвестор, імені якого не розголошують. Йому дісталося 10% компанії.</a:t>
            </a:r>
          </a:p>
          <a:p>
            <a:pPr algn="just"/>
            <a:r>
              <a:rPr lang="uk-UA" sz="2000" b="1" dirty="0" smtClean="0"/>
              <a:t>Коли запущено:</a:t>
            </a:r>
            <a:r>
              <a:rPr lang="uk-UA" sz="2000" dirty="0" smtClean="0"/>
              <a:t> у серпні 2013-го.</a:t>
            </a:r>
          </a:p>
          <a:p>
            <a:pPr algn="just"/>
            <a:r>
              <a:rPr lang="uk-UA" sz="2000" b="1" dirty="0" smtClean="0"/>
              <a:t>Суть: </a:t>
            </a:r>
            <a:r>
              <a:rPr lang="uk-UA" sz="2000" dirty="0" err="1" smtClean="0"/>
              <a:t>iPhone</a:t>
            </a:r>
            <a:r>
              <a:rPr lang="uk-UA" sz="2000" dirty="0" smtClean="0"/>
              <a:t> і </a:t>
            </a:r>
            <a:r>
              <a:rPr lang="uk-UA" sz="2000" dirty="0" err="1" smtClean="0"/>
              <a:t>Android</a:t>
            </a:r>
            <a:r>
              <a:rPr lang="uk-UA" sz="2000" dirty="0" smtClean="0"/>
              <a:t> програми </a:t>
            </a:r>
            <a:r>
              <a:rPr lang="uk-UA" sz="2000" dirty="0" err="1" smtClean="0"/>
              <a:t>Shopyy</a:t>
            </a:r>
            <a:r>
              <a:rPr lang="uk-UA" sz="2000" dirty="0" smtClean="0"/>
              <a:t> дають змогу орієнтуватися в торговельно-розважальних центрах завдяки інтерактивним картам, одержувати інформацію про акції та розпродажі, а також </a:t>
            </a:r>
            <a:r>
              <a:rPr lang="uk-UA" sz="2000" dirty="0" err="1" smtClean="0"/>
              <a:t>чекінитися</a:t>
            </a:r>
            <a:r>
              <a:rPr lang="uk-UA" sz="2000" dirty="0" smtClean="0"/>
              <a:t> в магазинах, дістаючи за це знижки.</a:t>
            </a:r>
          </a:p>
          <a:p>
            <a:pPr algn="just"/>
            <a:r>
              <a:rPr lang="uk-UA" sz="2000" b="1" dirty="0" smtClean="0"/>
              <a:t>Аудиторія:</a:t>
            </a:r>
            <a:r>
              <a:rPr lang="uk-UA" sz="2000" dirty="0" smtClean="0"/>
              <a:t> близько 3 000 </a:t>
            </a:r>
            <a:r>
              <a:rPr lang="uk-UA" sz="2000" dirty="0" err="1" smtClean="0"/>
              <a:t>підписників</a:t>
            </a:r>
            <a:r>
              <a:rPr lang="uk-UA" sz="2000" dirty="0" smtClean="0"/>
              <a:t>.</a:t>
            </a:r>
          </a:p>
          <a:p>
            <a:pPr algn="just"/>
            <a:endParaRPr lang="ru-RU" sz="2000" dirty="0" smtClean="0"/>
          </a:p>
          <a:p>
            <a:pPr algn="just">
              <a:buNone/>
            </a:pPr>
            <a:r>
              <a:rPr lang="uk-UA" sz="2200" dirty="0" smtClean="0"/>
              <a:t>Розглянувши ці приклади, можна стверджувати, що українські молоді підприємці мають гарні ідеї і вміють їх реалізовувати.</a:t>
            </a:r>
          </a:p>
          <a:p>
            <a:pPr algn="just">
              <a:buNone/>
            </a:pPr>
            <a:r>
              <a:rPr lang="uk-UA" sz="2200" dirty="0" smtClean="0"/>
              <a:t>І як видно, </a:t>
            </a:r>
            <a:r>
              <a:rPr lang="uk-UA" sz="2000" dirty="0" smtClean="0"/>
              <a:t>українські стартапи залишаються привабливими для іноземних інвесторів. </a:t>
            </a:r>
            <a:endParaRPr lang="uk-UA" sz="2200" dirty="0" smtClean="0"/>
          </a:p>
          <a:p>
            <a:endParaRPr lang="ru-RU" dirty="0"/>
          </a:p>
        </p:txBody>
      </p:sp>
      <p:pic>
        <p:nvPicPr>
          <p:cNvPr id="19458" name="Picture 2" descr="http://ain.ua/wp-content/uploads/2014/01/shopyy.png"/>
          <p:cNvPicPr>
            <a:picLocks noChangeAspect="1" noChangeArrowheads="1"/>
          </p:cNvPicPr>
          <p:nvPr/>
        </p:nvPicPr>
        <p:blipFill>
          <a:blip r:embed="rId2" cstate="print"/>
          <a:srcRect t="5177" r="19361" b="55987"/>
          <a:stretch>
            <a:fillRect/>
          </a:stretch>
        </p:blipFill>
        <p:spPr bwMode="auto">
          <a:xfrm>
            <a:off x="5868144" y="0"/>
            <a:ext cx="2304256" cy="1080120"/>
          </a:xfrm>
          <a:prstGeom prst="rect">
            <a:avLst/>
          </a:prstGeom>
          <a:noFill/>
        </p:spPr>
      </p:pic>
      <p:pic>
        <p:nvPicPr>
          <p:cNvPr id="6" name="Picture 2" descr="C:\Users\LimeStoreV\Desktop\на перзент\3399-centr-predprinimatelstva-startup-ukraine-organizoval-biznes-lager.jpg"/>
          <p:cNvPicPr>
            <a:picLocks noChangeAspect="1" noChangeArrowheads="1"/>
          </p:cNvPicPr>
          <p:nvPr/>
        </p:nvPicPr>
        <p:blipFill>
          <a:blip r:embed="rId3" cstate="print"/>
          <a:srcRect l="25515" r="28911"/>
          <a:stretch>
            <a:fillRect/>
          </a:stretch>
        </p:blipFill>
        <p:spPr bwMode="auto">
          <a:xfrm>
            <a:off x="7956376" y="2924944"/>
            <a:ext cx="1187624" cy="1954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7529264" cy="6285312"/>
          </a:xfrm>
        </p:spPr>
        <p:txBody>
          <a:bodyPr>
            <a:normAutofit/>
          </a:bodyPr>
          <a:lstStyle/>
          <a:p>
            <a:pPr algn="just"/>
            <a:r>
              <a:rPr lang="uk-UA" sz="2200" dirty="0" smtClean="0"/>
              <a:t>Найбільша частка стартапів припадає на </a:t>
            </a:r>
            <a:r>
              <a:rPr lang="uk-UA" sz="2200" dirty="0" err="1" smtClean="0"/>
              <a:t>ІТ-сектор</a:t>
            </a:r>
            <a:r>
              <a:rPr lang="uk-UA" sz="2200" dirty="0" smtClean="0"/>
              <a:t>. Їх розвиток становить для України чималу перспективу. IT-галузь для України є п'ятою за обсягами експорту в країні. Навіть зараз, не зважаючи на кризові явища в економіці, за даними Світового банку, середньорічні темпи зростання за останні десять років становлять 25%.</a:t>
            </a:r>
          </a:p>
          <a:p>
            <a:pPr algn="just"/>
            <a:endParaRPr lang="uk-UA" sz="2200" dirty="0" smtClean="0"/>
          </a:p>
          <a:p>
            <a:pPr algn="just"/>
            <a:endParaRPr lang="uk-UA" sz="2200" dirty="0" smtClean="0"/>
          </a:p>
          <a:p>
            <a:pPr algn="just"/>
            <a:endParaRPr lang="uk-UA" sz="2200" dirty="0" smtClean="0"/>
          </a:p>
          <a:p>
            <a:pPr algn="just"/>
            <a:r>
              <a:rPr lang="uk-UA" sz="2200" dirty="0" smtClean="0"/>
              <a:t>У минулому році об’єм інвестицій усіх стартапів, за оцінкою експертів, досягнув $50 млн. При тому, що світовий показник венчурних інвестицій скоротився на 20% (до $41,5 млрд.) за даними дослідження ринку венчурного капіталу компанії </a:t>
            </a:r>
            <a:r>
              <a:rPr lang="uk-UA" sz="2200" dirty="0" err="1" smtClean="0"/>
              <a:t>Ernst</a:t>
            </a:r>
            <a:r>
              <a:rPr lang="uk-UA" sz="2200" dirty="0" smtClean="0"/>
              <a:t> &amp; </a:t>
            </a:r>
            <a:r>
              <a:rPr lang="uk-UA" sz="2200" dirty="0" err="1" smtClean="0"/>
              <a:t>Young</a:t>
            </a:r>
            <a:r>
              <a:rPr lang="uk-UA" sz="2200" dirty="0" smtClean="0"/>
              <a:t>.</a:t>
            </a:r>
          </a:p>
          <a:p>
            <a:pPr algn="just"/>
            <a:endParaRPr lang="ru-RU" sz="2200" dirty="0"/>
          </a:p>
        </p:txBody>
      </p:sp>
      <p:pic>
        <p:nvPicPr>
          <p:cNvPr id="20482" name="Picture 2" descr="C:\Users\LimeStoreV\Desktop\на перзент\startup_ukraine_one.jpg"/>
          <p:cNvPicPr>
            <a:picLocks noChangeAspect="1" noChangeArrowheads="1"/>
          </p:cNvPicPr>
          <p:nvPr/>
        </p:nvPicPr>
        <p:blipFill>
          <a:blip r:embed="rId2" cstate="print"/>
          <a:srcRect t="23624" b="33851"/>
          <a:stretch>
            <a:fillRect/>
          </a:stretch>
        </p:blipFill>
        <p:spPr bwMode="auto">
          <a:xfrm>
            <a:off x="4860032" y="2636912"/>
            <a:ext cx="3048000" cy="1296144"/>
          </a:xfrm>
          <a:prstGeom prst="rect">
            <a:avLst/>
          </a:prstGeom>
          <a:noFill/>
        </p:spPr>
      </p:pic>
      <p:pic>
        <p:nvPicPr>
          <p:cNvPr id="20484" name="Picture 4" descr="http://forex-investor.net/images/EY_Logo.jpg"/>
          <p:cNvPicPr>
            <a:picLocks noChangeAspect="1" noChangeArrowheads="1"/>
          </p:cNvPicPr>
          <p:nvPr/>
        </p:nvPicPr>
        <p:blipFill>
          <a:blip r:embed="rId3" cstate="print"/>
          <a:srcRect t="12741" b="17926"/>
          <a:stretch>
            <a:fillRect/>
          </a:stretch>
        </p:blipFill>
        <p:spPr bwMode="auto">
          <a:xfrm>
            <a:off x="3635896" y="5661248"/>
            <a:ext cx="4608512" cy="1008112"/>
          </a:xfrm>
          <a:prstGeom prst="rect">
            <a:avLst/>
          </a:prstGeom>
          <a:noFill/>
        </p:spPr>
      </p:pic>
      <p:pic>
        <p:nvPicPr>
          <p:cNvPr id="20486" name="Picture 6" descr="http://ygnetwork.org/wp-content/uploads/2014/02/govtWaste_3.jpg"/>
          <p:cNvPicPr>
            <a:picLocks noChangeAspect="1" noChangeArrowheads="1"/>
          </p:cNvPicPr>
          <p:nvPr/>
        </p:nvPicPr>
        <p:blipFill>
          <a:blip r:embed="rId4" cstate="print"/>
          <a:srcRect l="1979" t="45359" r="50129" b="34985"/>
          <a:stretch>
            <a:fillRect/>
          </a:stretch>
        </p:blipFill>
        <p:spPr bwMode="auto">
          <a:xfrm>
            <a:off x="467544" y="2780928"/>
            <a:ext cx="4248471" cy="91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931224" cy="1426170"/>
          </a:xfrm>
        </p:spPr>
        <p:txBody>
          <a:bodyPr>
            <a:noAutofit/>
          </a:bodyPr>
          <a:lstStyle/>
          <a:p>
            <a:pPr algn="just"/>
            <a:r>
              <a:rPr lang="uk-UA" sz="2000" b="1" dirty="0" smtClean="0"/>
              <a:t>Перспективу розвитку стартапів в Україні забезпечують також </a:t>
            </a:r>
            <a:r>
              <a:rPr lang="uk-UA" sz="2000" b="1" i="1" dirty="0" smtClean="0"/>
              <a:t>бізнес-інкубатори</a:t>
            </a:r>
            <a:r>
              <a:rPr lang="uk-UA" sz="2000" b="1" dirty="0" smtClean="0"/>
              <a:t> – своєрідні посередники між новим проектом і інвесторами, які можуть фінансувати його реалізацію.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5122912" cy="537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Всього в Україні їх налічується 7: </a:t>
            </a:r>
          </a:p>
          <a:p>
            <a:r>
              <a:rPr lang="uk-UA" dirty="0" err="1" smtClean="0"/>
              <a:t>Eastlabs</a:t>
            </a:r>
            <a:r>
              <a:rPr lang="uk-UA" dirty="0" smtClean="0"/>
              <a:t> (2012 р.);</a:t>
            </a:r>
          </a:p>
          <a:p>
            <a:r>
              <a:rPr lang="uk-UA" dirty="0" err="1" smtClean="0"/>
              <a:t>iHUB</a:t>
            </a:r>
            <a:r>
              <a:rPr lang="uk-UA" dirty="0" smtClean="0"/>
              <a:t> (2013);</a:t>
            </a:r>
          </a:p>
          <a:p>
            <a:r>
              <a:rPr lang="uk-UA" dirty="0" err="1" smtClean="0"/>
              <a:t>Happy</a:t>
            </a:r>
            <a:r>
              <a:rPr lang="uk-UA" dirty="0" smtClean="0"/>
              <a:t> </a:t>
            </a:r>
            <a:r>
              <a:rPr lang="uk-UA" dirty="0" err="1" smtClean="0"/>
              <a:t>Farm</a:t>
            </a:r>
            <a:r>
              <a:rPr lang="uk-UA" dirty="0" smtClean="0"/>
              <a:t> (2012); </a:t>
            </a:r>
          </a:p>
          <a:p>
            <a:r>
              <a:rPr lang="uk-UA" dirty="0" err="1" smtClean="0"/>
              <a:t>GrowthUp</a:t>
            </a:r>
            <a:r>
              <a:rPr lang="uk-UA" dirty="0" smtClean="0"/>
              <a:t> (2010);</a:t>
            </a:r>
          </a:p>
          <a:p>
            <a:r>
              <a:rPr lang="uk-UA" dirty="0" err="1" smtClean="0"/>
              <a:t>Wannabiz</a:t>
            </a:r>
            <a:r>
              <a:rPr lang="uk-UA" dirty="0" smtClean="0"/>
              <a:t> (2012);</a:t>
            </a:r>
          </a:p>
          <a:p>
            <a:r>
              <a:rPr lang="uk-UA" dirty="0" err="1" smtClean="0"/>
              <a:t>Voomy</a:t>
            </a:r>
            <a:r>
              <a:rPr lang="uk-UA" dirty="0" smtClean="0"/>
              <a:t> IT-парк (2013);</a:t>
            </a:r>
          </a:p>
          <a:p>
            <a:r>
              <a:rPr lang="uk-UA" dirty="0" err="1" smtClean="0"/>
              <a:t>Polyteco</a:t>
            </a:r>
            <a:r>
              <a:rPr lang="uk-UA" dirty="0" smtClean="0"/>
              <a:t> (2013).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Вони надають командам-творцям стартапів повний набір послуг – </a:t>
            </a:r>
            <a:r>
              <a:rPr lang="uk-UA" dirty="0" err="1" smtClean="0"/>
              <a:t>коучінг</a:t>
            </a:r>
            <a:r>
              <a:rPr lang="uk-UA" dirty="0" smtClean="0"/>
              <a:t>, юридичну та фінансову підтримку, навчання, пошук інвесторів.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1916832"/>
            <a:ext cx="295232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eastlabs</a:t>
            </a:r>
            <a:r>
              <a:rPr lang="en-US" dirty="0" smtClean="0"/>
              <a:t>.co/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‎</a:t>
            </a:r>
            <a:r>
              <a:rPr lang="en-US" b="1" dirty="0" smtClean="0"/>
              <a:t>ihub</a:t>
            </a:r>
            <a:r>
              <a:rPr lang="en-US" dirty="0" smtClean="0"/>
              <a:t>.com.ua/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happyfarm</a:t>
            </a:r>
            <a:r>
              <a:rPr lang="en-US" dirty="0"/>
              <a:t>.com.ua</a:t>
            </a:r>
            <a:r>
              <a:rPr lang="en-US" dirty="0" smtClean="0"/>
              <a:t>/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growthup</a:t>
            </a:r>
            <a:r>
              <a:rPr lang="en-US" dirty="0" smtClean="0"/>
              <a:t>.com</a:t>
            </a:r>
            <a:r>
              <a:rPr lang="en-US" dirty="0"/>
              <a:t>/‎</a:t>
            </a:r>
            <a:r>
              <a:rPr lang="en-US" dirty="0" smtClean="0"/>
              <a:t> 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‎</a:t>
            </a:r>
            <a:r>
              <a:rPr lang="en-US" b="1" dirty="0" smtClean="0"/>
              <a:t>wannabiz</a:t>
            </a:r>
            <a:r>
              <a:rPr lang="en-US" dirty="0" smtClean="0"/>
              <a:t>.com.ua/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b="1" dirty="0"/>
              <a:t>voomy</a:t>
            </a:r>
            <a:r>
              <a:rPr lang="en-US" dirty="0"/>
              <a:t>.ua/</a:t>
            </a:r>
            <a:r>
              <a:rPr lang="en-US" dirty="0" smtClean="0"/>
              <a:t>‎</a:t>
            </a:r>
            <a:endParaRPr lang="uk-UA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polyteco</a:t>
            </a:r>
            <a:r>
              <a:rPr lang="en-US" dirty="0" smtClean="0"/>
              <a:t>.com</a:t>
            </a:r>
            <a:r>
              <a:rPr lang="en-US" dirty="0"/>
              <a:t>/‎</a:t>
            </a:r>
            <a:endParaRPr lang="ru-RU" dirty="0"/>
          </a:p>
        </p:txBody>
      </p:sp>
      <p:pic>
        <p:nvPicPr>
          <p:cNvPr id="21506" name="Picture 2" descr="http://eastlabs.co/resources/images/misc/la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1" y="1484784"/>
            <a:ext cx="2247899" cy="1000125"/>
          </a:xfrm>
          <a:prstGeom prst="rect">
            <a:avLst/>
          </a:prstGeom>
          <a:noFill/>
        </p:spPr>
      </p:pic>
      <p:pic>
        <p:nvPicPr>
          <p:cNvPr id="21508" name="Picture 4" descr="http://idcee.org/storage/logos/ihub.png"/>
          <p:cNvPicPr>
            <a:picLocks noChangeAspect="1" noChangeArrowheads="1"/>
          </p:cNvPicPr>
          <p:nvPr/>
        </p:nvPicPr>
        <p:blipFill>
          <a:blip r:embed="rId3" cstate="print"/>
          <a:srcRect t="37959" b="39361"/>
          <a:stretch>
            <a:fillRect/>
          </a:stretch>
        </p:blipFill>
        <p:spPr bwMode="auto">
          <a:xfrm>
            <a:off x="7308304" y="2492896"/>
            <a:ext cx="1331640" cy="302012"/>
          </a:xfrm>
          <a:prstGeom prst="rect">
            <a:avLst/>
          </a:prstGeom>
          <a:noFill/>
        </p:spPr>
      </p:pic>
      <p:pic>
        <p:nvPicPr>
          <p:cNvPr id="21510" name="Picture 6" descr="http://gtf-fund.com/wp-content/uploads/HF-logo.jpg"/>
          <p:cNvPicPr>
            <a:picLocks noChangeAspect="1" noChangeArrowheads="1"/>
          </p:cNvPicPr>
          <p:nvPr/>
        </p:nvPicPr>
        <p:blipFill>
          <a:blip r:embed="rId4" cstate="print"/>
          <a:srcRect l="19005" t="15250" r="17644" b="15033"/>
          <a:stretch>
            <a:fillRect/>
          </a:stretch>
        </p:blipFill>
        <p:spPr bwMode="auto">
          <a:xfrm>
            <a:off x="6588224" y="2996952"/>
            <a:ext cx="2160240" cy="2304256"/>
          </a:xfrm>
          <a:prstGeom prst="rect">
            <a:avLst/>
          </a:prstGeom>
          <a:noFill/>
        </p:spPr>
      </p:pic>
      <p:pic>
        <p:nvPicPr>
          <p:cNvPr id="21512" name="Picture 8" descr="http://ain.ua/wp-content/uploads/2012/02/screenshot_011.png"/>
          <p:cNvPicPr>
            <a:picLocks noChangeAspect="1" noChangeArrowheads="1"/>
          </p:cNvPicPr>
          <p:nvPr/>
        </p:nvPicPr>
        <p:blipFill>
          <a:blip r:embed="rId5" cstate="print"/>
          <a:srcRect l="15882" t="13581" r="14236" b="41150"/>
          <a:stretch>
            <a:fillRect/>
          </a:stretch>
        </p:blipFill>
        <p:spPr bwMode="auto">
          <a:xfrm>
            <a:off x="5652120" y="4797152"/>
            <a:ext cx="1742594" cy="792088"/>
          </a:xfrm>
          <a:prstGeom prst="rect">
            <a:avLst/>
          </a:prstGeom>
          <a:noFill/>
        </p:spPr>
      </p:pic>
      <p:pic>
        <p:nvPicPr>
          <p:cNvPr id="21514" name="Picture 10" descr="http://ain.ua/wp-content/uploads/2012/06/229838_117357848403587_207663907_n.jpg"/>
          <p:cNvPicPr>
            <a:picLocks noChangeAspect="1" noChangeArrowheads="1"/>
          </p:cNvPicPr>
          <p:nvPr/>
        </p:nvPicPr>
        <p:blipFill>
          <a:blip r:embed="rId6" cstate="print"/>
          <a:srcRect l="17640" t="33109" r="14321" b="39300"/>
          <a:stretch>
            <a:fillRect/>
          </a:stretch>
        </p:blipFill>
        <p:spPr bwMode="auto">
          <a:xfrm>
            <a:off x="7199784" y="5301208"/>
            <a:ext cx="1944216" cy="360040"/>
          </a:xfrm>
          <a:prstGeom prst="rect">
            <a:avLst/>
          </a:prstGeom>
          <a:noFill/>
        </p:spPr>
      </p:pic>
      <p:pic>
        <p:nvPicPr>
          <p:cNvPr id="21516" name="Picture 12" descr="http://lenta.kharkiv.ua/img/20131128/1c975fbb2bd3103766507a91c7700c90.jpg"/>
          <p:cNvPicPr>
            <a:picLocks noChangeAspect="1" noChangeArrowheads="1"/>
          </p:cNvPicPr>
          <p:nvPr/>
        </p:nvPicPr>
        <p:blipFill>
          <a:blip r:embed="rId7" cstate="print"/>
          <a:srcRect t="26797" b="29104"/>
          <a:stretch>
            <a:fillRect/>
          </a:stretch>
        </p:blipFill>
        <p:spPr bwMode="auto">
          <a:xfrm>
            <a:off x="5652120" y="4005064"/>
            <a:ext cx="1809750" cy="504056"/>
          </a:xfrm>
          <a:prstGeom prst="rect">
            <a:avLst/>
          </a:prstGeom>
          <a:noFill/>
        </p:spPr>
      </p:pic>
      <p:pic>
        <p:nvPicPr>
          <p:cNvPr id="21518" name="Picture 14" descr="http://ukrainemade.com/_manufacturer/17/16120/logo.png?1325244058"/>
          <p:cNvPicPr>
            <a:picLocks noChangeAspect="1" noChangeArrowheads="1"/>
          </p:cNvPicPr>
          <p:nvPr/>
        </p:nvPicPr>
        <p:blipFill>
          <a:blip r:embed="rId8" cstate="print"/>
          <a:srcRect t="41579" b="39521"/>
          <a:stretch>
            <a:fillRect/>
          </a:stretch>
        </p:blipFill>
        <p:spPr bwMode="auto">
          <a:xfrm>
            <a:off x="6156176" y="5733256"/>
            <a:ext cx="1905000" cy="360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368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Проблеми та перспективи розвитку стартапів в Україні</vt:lpstr>
      <vt:lpstr>Чому стартапи це актуально?</vt:lpstr>
      <vt:lpstr>Слайд 3</vt:lpstr>
      <vt:lpstr>В Україні налічується від 500 до 1000 стартапів</vt:lpstr>
      <vt:lpstr>Слайд 5</vt:lpstr>
      <vt:lpstr>Слайд 6</vt:lpstr>
      <vt:lpstr>Слайд 7</vt:lpstr>
      <vt:lpstr>Слайд 8</vt:lpstr>
      <vt:lpstr>Перспективу розвитку стартапів в Україні забезпечують також бізнес-інкубатори – своєрідні посередники між новим проектом і інвесторами, які можуть фінансувати його реалізацію.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та перспективи розвитку стартапів в Україні</dc:title>
  <dc:creator>LimeStoreV</dc:creator>
  <cp:lastModifiedBy>Лідія-ПК</cp:lastModifiedBy>
  <cp:revision>12</cp:revision>
  <dcterms:created xsi:type="dcterms:W3CDTF">2014-04-16T13:54:28Z</dcterms:created>
  <dcterms:modified xsi:type="dcterms:W3CDTF">2014-04-28T09:02:53Z</dcterms:modified>
</cp:coreProperties>
</file>