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69" r:id="rId3"/>
    <p:sldId id="270" r:id="rId4"/>
    <p:sldId id="271" r:id="rId5"/>
    <p:sldId id="272" r:id="rId6"/>
    <p:sldId id="273" r:id="rId7"/>
    <p:sldId id="274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26" d="100"/>
          <a:sy n="26" d="100"/>
        </p:scale>
        <p:origin x="-864" y="-90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1194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ru-RU" smtClean="0"/>
              <a:pPr/>
              <a:t>28.04.2014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ru-RU" smtClean="0"/>
              <a:pPr/>
              <a:t>28.04.2014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28.04.2014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475203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28.04.2014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809358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28.04.2014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824499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28.04.2014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915331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28.04.2014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133126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28.04.2014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1370949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28.04.2014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0078478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28.04.2014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0715860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28.04.2014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153159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ru-RU" smtClean="0"/>
              <a:pPr/>
              <a:t>28.04.2014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171110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41960827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0FA9E5-6744-4841-888F-9E7CC0C2B7EC}" type="datetimeFigureOut">
              <a:rPr lang="ru-RU" smtClean="0"/>
              <a:pPr/>
              <a:t>28.04.2014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EAE4A8-A6E5-453E-B946-FB774B73F48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ina_sonsiadlo@rambler.r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НАПРЯМИ УДОСКОНАЛЕННЯ СИСТЕМИ ОПОДАТКУВАННЯ </a:t>
            </a:r>
            <a:br>
              <a:rPr lang="uk-UA" dirty="0" smtClean="0"/>
            </a:br>
            <a:r>
              <a:rPr lang="uk-UA" dirty="0" smtClean="0"/>
              <a:t>БІЗНЕСУ В УКРАЇНІ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3752" y="3071810"/>
            <a:ext cx="8686800" cy="1371600"/>
          </a:xfrm>
        </p:spPr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</a:rPr>
              <a:t>Сонсядло</a:t>
            </a:r>
            <a:r>
              <a:rPr lang="ru-RU" b="1" dirty="0" smtClean="0">
                <a:solidFill>
                  <a:schemeClr val="tx1"/>
                </a:solidFill>
              </a:rPr>
              <a:t> А.</a:t>
            </a:r>
            <a:r>
              <a:rPr lang="uk-UA" b="1" dirty="0" smtClean="0">
                <a:solidFill>
                  <a:schemeClr val="tx1"/>
                </a:solidFill>
              </a:rPr>
              <a:t>О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r>
              <a:rPr lang="uk-UA" b="1" dirty="0" smtClean="0">
                <a:solidFill>
                  <a:schemeClr val="tx1"/>
                </a:solidFill>
              </a:rPr>
              <a:t>,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err="1" smtClean="0">
                <a:solidFill>
                  <a:schemeClr val="tx1"/>
                </a:solidFill>
              </a:rPr>
              <a:t>МЕіМ</a:t>
            </a:r>
            <a:r>
              <a:rPr lang="uk-UA" dirty="0" smtClean="0">
                <a:solidFill>
                  <a:schemeClr val="tx1"/>
                </a:solidFill>
              </a:rPr>
              <a:t>, 2 курс, ММЕ-209</a:t>
            </a:r>
            <a:r>
              <a:rPr lang="uk-UA" dirty="0" smtClean="0"/>
              <a:t>, </a:t>
            </a:r>
            <a:r>
              <a:rPr lang="ru-RU" u="sng" dirty="0" err="1" smtClean="0">
                <a:hlinkClick r:id="rId2"/>
              </a:rPr>
              <a:t>alina_sonsiadlo@rambler.ru</a:t>
            </a:r>
            <a:endParaRPr lang="ru-RU" dirty="0" smtClean="0"/>
          </a:p>
          <a:p>
            <a:r>
              <a:rPr lang="uk-UA" dirty="0" smtClean="0">
                <a:solidFill>
                  <a:schemeClr val="tx1"/>
                </a:solidFill>
              </a:rPr>
              <a:t>(н</a:t>
            </a:r>
            <a:r>
              <a:rPr lang="ru-RU" dirty="0" err="1" smtClean="0">
                <a:solidFill>
                  <a:schemeClr val="tx1"/>
                </a:solidFill>
              </a:rPr>
              <a:t>ауковий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керівник</a:t>
            </a:r>
            <a:r>
              <a:rPr lang="uk-UA" dirty="0" smtClean="0">
                <a:solidFill>
                  <a:schemeClr val="tx1"/>
                </a:solidFill>
              </a:rPr>
              <a:t>: </a:t>
            </a:r>
            <a:r>
              <a:rPr lang="uk-UA" dirty="0" err="1" smtClean="0">
                <a:solidFill>
                  <a:schemeClr val="tx1"/>
                </a:solidFill>
              </a:rPr>
              <a:t>Кузьомко</a:t>
            </a:r>
            <a:r>
              <a:rPr lang="uk-UA" dirty="0" smtClean="0">
                <a:solidFill>
                  <a:schemeClr val="tx1"/>
                </a:solidFill>
              </a:rPr>
              <a:t> В.М., доцент)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117213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Актуаль</a:t>
            </a:r>
            <a:r>
              <a:rPr lang="uk-UA" dirty="0" err="1" smtClean="0"/>
              <a:t>ність</a:t>
            </a:r>
            <a:r>
              <a:rPr lang="uk-UA" dirty="0" smtClean="0"/>
              <a:t> проблеми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5124" y="1785926"/>
            <a:ext cx="9144063" cy="4233874"/>
          </a:xfrm>
        </p:spPr>
        <p:txBody>
          <a:bodyPr/>
          <a:lstStyle/>
          <a:p>
            <a:pPr algn="just">
              <a:buNone/>
            </a:pPr>
            <a:r>
              <a:rPr lang="uk-UA" dirty="0" smtClean="0"/>
              <a:t>		</a:t>
            </a:r>
            <a:r>
              <a:rPr lang="uk-UA" sz="3200" dirty="0" smtClean="0">
                <a:solidFill>
                  <a:schemeClr val="tx1"/>
                </a:solidFill>
              </a:rPr>
              <a:t>В наші дні досить актуальними є проблеми, пов’язані з податковою системою України. Беручи до уваги досвід інших країн, можна прийти до висновку, що наша податкова система неефективна. Існує цілий ряд проблем у цій сфері, які потребують нагального вирішення. </a:t>
            </a:r>
            <a:endParaRPr lang="ru-RU" sz="3200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18973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Постановка проблеми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93752" y="1857364"/>
            <a:ext cx="86439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uk-UA" sz="3600" dirty="0" smtClean="0"/>
              <a:t>Метою цієї статті є дослідження основних проблем та внесення пропозицій із приводу вдосконалення системи оподаткування України, оскільки вона суттєво впливає на формування бюджетів усіх рівнів, які як результат утворюють державну скарбницю.</a:t>
            </a:r>
            <a:endParaRPr lang="ru-RU" sz="3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8906456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823898"/>
          </a:xfrm>
        </p:spPr>
        <p:txBody>
          <a:bodyPr>
            <a:normAutofit/>
          </a:bodyPr>
          <a:lstStyle/>
          <a:p>
            <a:r>
              <a:rPr lang="uk-UA" dirty="0" smtClean="0"/>
              <a:t>Проблеми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65190" y="1500174"/>
            <a:ext cx="90726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arenR"/>
            </a:pPr>
            <a:r>
              <a:rPr lang="uk-UA" sz="3600" dirty="0" smtClean="0"/>
              <a:t> Велика кількість податків та високі ставки податків та зборів;</a:t>
            </a:r>
          </a:p>
          <a:p>
            <a:pPr marL="342900" indent="-342900" algn="just">
              <a:buAutoNum type="arabicParenR"/>
            </a:pPr>
            <a:r>
              <a:rPr lang="uk-UA" sz="3600" dirty="0" smtClean="0"/>
              <a:t> Недосконалість нормативно-правової бази, на основі якої проводиться оподаткування;</a:t>
            </a:r>
          </a:p>
          <a:p>
            <a:pPr marL="342900" indent="-342900" algn="just">
              <a:buAutoNum type="arabicParenR"/>
            </a:pPr>
            <a:r>
              <a:rPr lang="uk-UA" sz="3600" dirty="0" smtClean="0"/>
              <a:t> Проблеми в адміністрування податків.</a:t>
            </a:r>
            <a:endParaRPr lang="ru-RU" sz="36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Шляхи вдосконалення та вирішення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65190" y="1785926"/>
            <a:ext cx="88583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arenR"/>
            </a:pPr>
            <a:r>
              <a:rPr lang="uk-UA" sz="2400" dirty="0" smtClean="0"/>
              <a:t>Зменшити кількість податків, залишивши основні;</a:t>
            </a:r>
          </a:p>
          <a:p>
            <a:pPr marL="342900" indent="-342900" algn="just">
              <a:buAutoNum type="arabicParenR"/>
            </a:pPr>
            <a:r>
              <a:rPr lang="uk-UA" sz="2400" dirty="0" smtClean="0"/>
              <a:t>Зменшити ставки податків, залишивши їх на більш-менш прийнятному рівні;</a:t>
            </a:r>
          </a:p>
          <a:p>
            <a:pPr marL="342900" indent="-342900" algn="just">
              <a:buAutoNum type="arabicParenR"/>
            </a:pPr>
            <a:r>
              <a:rPr lang="uk-UA" sz="2400" dirty="0" smtClean="0"/>
              <a:t>Вдосконалення адміністрування податку на додану вартість;</a:t>
            </a:r>
          </a:p>
          <a:p>
            <a:pPr marL="342900" indent="-342900" algn="just">
              <a:buAutoNum type="arabicParenR"/>
            </a:pPr>
            <a:r>
              <a:rPr lang="uk-UA" sz="2400" dirty="0" smtClean="0"/>
              <a:t>Збільшити акцизний збір на товари, шкідливі для здоров</a:t>
            </a:r>
            <a:r>
              <a:rPr lang="en-US" sz="2400" dirty="0" smtClean="0"/>
              <a:t>’</a:t>
            </a:r>
            <a:r>
              <a:rPr lang="uk-UA" sz="2400" dirty="0" smtClean="0"/>
              <a:t>я;</a:t>
            </a:r>
          </a:p>
          <a:p>
            <a:pPr marL="342900" indent="-342900" algn="just">
              <a:buAutoNum type="arabicParenR"/>
            </a:pPr>
            <a:r>
              <a:rPr lang="uk-UA" sz="2400" dirty="0" smtClean="0"/>
              <a:t>Зменшити необхідну для сплати податків кількість нормативно-правових актів;</a:t>
            </a:r>
          </a:p>
          <a:p>
            <a:pPr marL="342900" indent="-342900" algn="just">
              <a:buAutoNum type="arabicParenR"/>
            </a:pPr>
            <a:r>
              <a:rPr lang="uk-UA" sz="2400" dirty="0" smtClean="0"/>
              <a:t>Визначити час, спосіб та розмір сплати податку;</a:t>
            </a:r>
          </a:p>
          <a:p>
            <a:pPr marL="342900" indent="-342900" algn="just">
              <a:buAutoNum type="arabicParenR"/>
            </a:pPr>
            <a:r>
              <a:rPr lang="uk-UA" sz="2400" dirty="0" smtClean="0"/>
              <a:t>Стягувати податки в формі, зручній для платника;</a:t>
            </a:r>
          </a:p>
          <a:p>
            <a:pPr marL="342900" indent="-342900">
              <a:buAutoNum type="arabicParenR"/>
            </a:pPr>
            <a:endParaRPr lang="uk-UA" dirty="0" smtClean="0"/>
          </a:p>
          <a:p>
            <a:pPr marL="342900" indent="-342900">
              <a:buAutoNum type="arabicParenR"/>
            </a:pPr>
            <a:endParaRPr lang="uk-UA" dirty="0" smtClean="0"/>
          </a:p>
          <a:p>
            <a:pPr marL="342900" indent="-342900">
              <a:buAutoNum type="arabicParenR"/>
            </a:pPr>
            <a:endParaRPr lang="uk-UA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93752" y="1857364"/>
            <a:ext cx="89297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dirty="0" smtClean="0"/>
              <a:t>Податкова система має бути стабільною та ефективною. Це запорука економічного розвитку країни. Особливо актуально це зараз, в період ринкової економіки. Треба провести ряд заходів по вдосконаленню податкової системи України, піднесення її до європейського рівня. Важливим є  введення змін до Податкового кодексу. </a:t>
            </a:r>
            <a:endParaRPr lang="ru-RU" sz="3200" dirty="0" smtClean="0"/>
          </a:p>
          <a:p>
            <a:pPr algn="just"/>
            <a:endParaRPr lang="ru-RU" sz="32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895266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Рабочий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абочий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Рабочий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Рабочий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Рабочий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D182A0E-7F17-4A86-A7C5-8846F54E43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TS102895266</Template>
  <TotalTime>0</TotalTime>
  <Words>174</Words>
  <Application>Microsoft Office PowerPoint</Application>
  <PresentationFormat>Произвольный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TS102895266</vt:lpstr>
      <vt:lpstr>     НАПРЯМИ УДОСКОНАЛЕННЯ СИСТЕМИ ОПОДАТКУВАННЯ  БІЗНЕСУ В УКРАЇНІ</vt:lpstr>
      <vt:lpstr>Актуальність проблеми</vt:lpstr>
      <vt:lpstr>Постановка проблеми</vt:lpstr>
      <vt:lpstr>Проблеми</vt:lpstr>
      <vt:lpstr>Шляхи вдосконалення та вирішення</vt:lpstr>
      <vt:lpstr>Висновки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2014-04-16T12:51:03Z</dcterms:created>
  <dcterms:modified xsi:type="dcterms:W3CDTF">2014-04-28T08:07:42Z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TC028952669991</vt:lpwstr>
  </property>
</Properties>
</file>