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363"/>
    <a:srgbClr val="9E480E"/>
    <a:srgbClr val="255E91"/>
    <a:srgbClr val="70AD47"/>
    <a:srgbClr val="4472C4"/>
    <a:srgbClr val="FFC000"/>
    <a:srgbClr val="A5A5A5"/>
    <a:srgbClr val="ED7D31"/>
    <a:srgbClr val="5B9BD5"/>
    <a:srgbClr val="B188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9819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6043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760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6575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1109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4521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957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122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196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1586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5915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3725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0448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3333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6730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2715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2838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011B-6388-4CAF-94D8-DEDF22FB5358}" type="datetimeFigureOut">
              <a:rPr lang="uk-UA" smtClean="0"/>
              <a:pPr/>
              <a:t>31.03.2015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9119-835C-4C41-B911-2F3A659D88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45488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9" y="272954"/>
            <a:ext cx="9639868" cy="2523555"/>
          </a:xfrm>
        </p:spPr>
        <p:txBody>
          <a:bodyPr>
            <a:noAutofit/>
          </a:bodyPr>
          <a:lstStyle/>
          <a:p>
            <a:r>
              <a:rPr lang="uk-UA" sz="5400" dirty="0" smtClean="0"/>
              <a:t>Вдосконалення корпоративного управління в Україні</a:t>
            </a:r>
            <a:endParaRPr lang="uk-UA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28" y="2796509"/>
            <a:ext cx="6182435" cy="3645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6267" y="3724609"/>
            <a:ext cx="4217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Є. В. Смирнов</a:t>
            </a:r>
          </a:p>
          <a:p>
            <a:r>
              <a:rPr lang="uk-UA" dirty="0" err="1" smtClean="0"/>
              <a:t>к.е.н</a:t>
            </a:r>
            <a:r>
              <a:rPr lang="uk-UA" dirty="0" smtClean="0"/>
              <a:t>., старший викладач кафедри економіки підприємств</a:t>
            </a:r>
          </a:p>
          <a:p>
            <a:r>
              <a:rPr lang="uk-UA" dirty="0" smtClean="0"/>
              <a:t>Я. В. Старухіна</a:t>
            </a:r>
          </a:p>
          <a:p>
            <a:r>
              <a:rPr lang="uk-UA" dirty="0" smtClean="0"/>
              <a:t>студент кафедри економіки </a:t>
            </a:r>
            <a:r>
              <a:rPr lang="uk-UA" dirty="0" smtClean="0"/>
              <a:t>підприємств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6077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316" y="197165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Законодавча база у сфері регулювання корпоративних відносин</a:t>
            </a:r>
            <a:endParaRPr lang="uk-UA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776712" y="1935921"/>
            <a:ext cx="4149525" cy="930109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ysClr val="windowText" lastClr="000000"/>
                </a:solidFill>
              </a:rPr>
              <a:t>Цивільний кодекс</a:t>
            </a:r>
          </a:p>
          <a:p>
            <a:pPr algn="ctr"/>
            <a:r>
              <a:rPr lang="uk-UA" b="1" dirty="0" smtClean="0">
                <a:solidFill>
                  <a:sysClr val="windowText" lastClr="000000"/>
                </a:solidFill>
              </a:rPr>
              <a:t>України</a:t>
            </a:r>
            <a:endParaRPr lang="uk-UA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776711" y="3032291"/>
            <a:ext cx="4149525" cy="857321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ysClr val="windowText" lastClr="000000"/>
                </a:solidFill>
              </a:rPr>
              <a:t>Господарський кодекс </a:t>
            </a:r>
          </a:p>
          <a:p>
            <a:pPr algn="ctr"/>
            <a:r>
              <a:rPr lang="uk-UA" b="1" dirty="0" smtClean="0">
                <a:solidFill>
                  <a:sysClr val="windowText" lastClr="000000"/>
                </a:solidFill>
              </a:rPr>
              <a:t>України</a:t>
            </a:r>
            <a:endParaRPr lang="uk-UA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776712" y="4055874"/>
            <a:ext cx="4149524" cy="9665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Закон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b="1" dirty="0" smtClean="0">
                <a:solidFill>
                  <a:sysClr val="windowText" lastClr="000000"/>
                </a:solidFill>
              </a:rPr>
              <a:t> «Про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господарські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товариства</a:t>
            </a:r>
            <a:r>
              <a:rPr lang="ru-RU" b="1" dirty="0" smtClean="0">
                <a:solidFill>
                  <a:sysClr val="windowText" lastClr="000000"/>
                </a:solidFill>
              </a:rPr>
              <a:t>»</a:t>
            </a:r>
            <a:endParaRPr lang="uk-UA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776712" y="5172500"/>
            <a:ext cx="4149524" cy="98263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Закон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b="1" dirty="0" smtClean="0">
                <a:solidFill>
                  <a:sysClr val="windowText" lastClr="000000"/>
                </a:solidFill>
              </a:rPr>
              <a:t> «Про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цінні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папери</a:t>
            </a:r>
            <a:r>
              <a:rPr lang="ru-RU" b="1" dirty="0" smtClean="0">
                <a:solidFill>
                  <a:sysClr val="windowText" lastClr="000000"/>
                </a:solidFill>
              </a:rPr>
              <a:t> та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фондову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біржу</a:t>
            </a:r>
            <a:r>
              <a:rPr lang="ru-RU" b="1" dirty="0" smtClean="0">
                <a:solidFill>
                  <a:sysClr val="windowText" lastClr="000000"/>
                </a:solidFill>
              </a:rPr>
              <a:t>»</a:t>
            </a:r>
            <a:endParaRPr lang="uk-UA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7035421" y="1662433"/>
            <a:ext cx="4626592" cy="1258082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Закон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b="1" dirty="0" smtClean="0">
                <a:solidFill>
                  <a:sysClr val="windowText" lastClr="000000"/>
                </a:solidFill>
              </a:rPr>
              <a:t> «Про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національну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депозитарну</a:t>
            </a:r>
            <a:r>
              <a:rPr lang="ru-RU" b="1" dirty="0" smtClean="0">
                <a:solidFill>
                  <a:sysClr val="windowText" lastClr="000000"/>
                </a:solidFill>
              </a:rPr>
              <a:t> систему і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особливості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електронного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обігу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цінних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паперів</a:t>
            </a:r>
            <a:r>
              <a:rPr lang="ru-RU" b="1" dirty="0" smtClean="0">
                <a:solidFill>
                  <a:sysClr val="windowText" lastClr="000000"/>
                </a:solidFill>
              </a:rPr>
              <a:t> в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Україні</a:t>
            </a:r>
            <a:r>
              <a:rPr lang="ru-RU" b="1" dirty="0" smtClean="0">
                <a:solidFill>
                  <a:sysClr val="windowText" lastClr="000000"/>
                </a:solidFill>
              </a:rPr>
              <a:t>»</a:t>
            </a:r>
            <a:endParaRPr lang="uk-UA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069541" y="3155316"/>
            <a:ext cx="4558352" cy="1023582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Закон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b="1" dirty="0" smtClean="0">
                <a:solidFill>
                  <a:sysClr val="windowText" lastClr="000000"/>
                </a:solidFill>
              </a:rPr>
              <a:t> «Про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оподаткування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прибутку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підприємств</a:t>
            </a:r>
            <a:r>
              <a:rPr lang="ru-RU" b="1" dirty="0" smtClean="0">
                <a:solidFill>
                  <a:sysClr val="windowText" lastClr="000000"/>
                </a:solidFill>
              </a:rPr>
              <a:t>»</a:t>
            </a:r>
            <a:endParaRPr lang="uk-UA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069542" y="4413699"/>
            <a:ext cx="4558351" cy="98718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Закон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b="1" dirty="0" smtClean="0">
                <a:solidFill>
                  <a:sysClr val="windowText" lastClr="000000"/>
                </a:solidFill>
              </a:rPr>
              <a:t> «Про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акціонерні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товариства</a:t>
            </a:r>
            <a:r>
              <a:rPr lang="ru-RU" b="1" dirty="0" smtClean="0">
                <a:solidFill>
                  <a:sysClr val="windowText" lastClr="000000"/>
                </a:solidFill>
              </a:rPr>
              <a:t>»</a:t>
            </a:r>
            <a:endParaRPr lang="uk-UA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7046019" y="5614032"/>
            <a:ext cx="4558352" cy="9917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Закон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України</a:t>
            </a:r>
            <a:r>
              <a:rPr lang="ru-RU" b="1" dirty="0" smtClean="0">
                <a:solidFill>
                  <a:sysClr val="windowText" lastClr="000000"/>
                </a:solidFill>
              </a:rPr>
              <a:t> «Про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держане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регулювання</a:t>
            </a:r>
            <a:r>
              <a:rPr lang="ru-RU" b="1" dirty="0" smtClean="0">
                <a:solidFill>
                  <a:sysClr val="windowText" lastClr="000000"/>
                </a:solidFill>
              </a:rPr>
              <a:t> ринку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цінних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паперів</a:t>
            </a:r>
            <a:r>
              <a:rPr lang="ru-RU" b="1" dirty="0" smtClean="0">
                <a:solidFill>
                  <a:sysClr val="windowText" lastClr="000000"/>
                </a:solidFill>
              </a:rPr>
              <a:t> в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Україні</a:t>
            </a:r>
            <a:r>
              <a:rPr lang="ru-RU" b="1" dirty="0" smtClean="0">
                <a:solidFill>
                  <a:sysClr val="windowText" lastClr="000000"/>
                </a:solidFill>
              </a:rPr>
              <a:t>»</a:t>
            </a:r>
            <a:endParaRPr lang="uk-UA" b="1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>
            <a:off x="6114196" y="1401728"/>
            <a:ext cx="0" cy="4753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>
            <a:endCxn id="4" idx="3"/>
          </p:cNvCxnSpPr>
          <p:nvPr/>
        </p:nvCxnSpPr>
        <p:spPr>
          <a:xfrm flipH="1" flipV="1">
            <a:off x="4926237" y="2400976"/>
            <a:ext cx="1164439" cy="1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>
            <a:endCxn id="9" idx="1"/>
          </p:cNvCxnSpPr>
          <p:nvPr/>
        </p:nvCxnSpPr>
        <p:spPr>
          <a:xfrm>
            <a:off x="6124795" y="2291474"/>
            <a:ext cx="910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>
            <a:stCxn id="6" idx="3"/>
          </p:cNvCxnSpPr>
          <p:nvPr/>
        </p:nvCxnSpPr>
        <p:spPr>
          <a:xfrm flipV="1">
            <a:off x="4926236" y="3460951"/>
            <a:ext cx="116443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>
            <a:stCxn id="10" idx="1"/>
          </p:cNvCxnSpPr>
          <p:nvPr/>
        </p:nvCxnSpPr>
        <p:spPr>
          <a:xfrm flipH="1">
            <a:off x="6102436" y="3667107"/>
            <a:ext cx="9671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>
            <a:stCxn id="7" idx="3"/>
          </p:cNvCxnSpPr>
          <p:nvPr/>
        </p:nvCxnSpPr>
        <p:spPr>
          <a:xfrm>
            <a:off x="4926236" y="4539125"/>
            <a:ext cx="11644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/>
          <p:cNvCxnSpPr>
            <a:stCxn id="11" idx="1"/>
          </p:cNvCxnSpPr>
          <p:nvPr/>
        </p:nvCxnSpPr>
        <p:spPr>
          <a:xfrm flipH="1" flipV="1">
            <a:off x="6114197" y="4907292"/>
            <a:ext cx="9553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>
            <a:stCxn id="8" idx="3"/>
          </p:cNvCxnSpPr>
          <p:nvPr/>
        </p:nvCxnSpPr>
        <p:spPr>
          <a:xfrm flipV="1">
            <a:off x="4926236" y="5663819"/>
            <a:ext cx="118796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>
            <a:stCxn id="12" idx="1"/>
          </p:cNvCxnSpPr>
          <p:nvPr/>
        </p:nvCxnSpPr>
        <p:spPr>
          <a:xfrm flipH="1">
            <a:off x="6090675" y="6109900"/>
            <a:ext cx="955344" cy="15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/>
          <p:cNvCxnSpPr/>
          <p:nvPr/>
        </p:nvCxnSpPr>
        <p:spPr>
          <a:xfrm>
            <a:off x="2968389" y="1419793"/>
            <a:ext cx="6380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51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272" y="200167"/>
            <a:ext cx="10353761" cy="1326321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напрями</a:t>
            </a:r>
            <a:r>
              <a:rPr lang="ru-RU" sz="2800" dirty="0" smtClean="0"/>
              <a:t> </a:t>
            </a:r>
            <a:r>
              <a:rPr lang="ru-RU" sz="2800" dirty="0" err="1"/>
              <a:t>вдосконалення</a:t>
            </a:r>
            <a:r>
              <a:rPr lang="ru-RU" sz="2800" dirty="0"/>
              <a:t> </a:t>
            </a:r>
            <a:r>
              <a:rPr lang="ru-RU" sz="2800" dirty="0" err="1"/>
              <a:t>механізмів</a:t>
            </a:r>
            <a:r>
              <a:rPr lang="ru-RU" sz="2800" dirty="0"/>
              <a:t> державного </a:t>
            </a:r>
            <a:r>
              <a:rPr lang="ru-RU" sz="2800" dirty="0" err="1"/>
              <a:t>регулювання</a:t>
            </a:r>
            <a:r>
              <a:rPr lang="ru-RU" sz="2800" dirty="0"/>
              <a:t> </a:t>
            </a:r>
            <a:r>
              <a:rPr lang="ru-RU" sz="2800" dirty="0" err="1"/>
              <a:t>корпоративних</a:t>
            </a:r>
            <a:r>
              <a:rPr lang="ru-RU" sz="2800" dirty="0"/>
              <a:t> </a:t>
            </a:r>
            <a:r>
              <a:rPr lang="ru-RU" sz="2800" dirty="0" err="1"/>
              <a:t>відносин</a:t>
            </a:r>
            <a:r>
              <a:rPr lang="ru-RU" sz="2800" dirty="0"/>
              <a:t> </a:t>
            </a:r>
            <a:endParaRPr lang="uk-UA" sz="2800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620972" y="1526488"/>
            <a:ext cx="4435523" cy="105087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С</a:t>
            </a:r>
            <a:r>
              <a:rPr lang="uk-UA" sz="2800" dirty="0" smtClean="0">
                <a:solidFill>
                  <a:schemeClr val="bg1"/>
                </a:solidFill>
              </a:rPr>
              <a:t>фера законодавчого врегулювання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968510" y="1544899"/>
            <a:ext cx="4435523" cy="105087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Сфера економічного впливу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87" y="2839588"/>
            <a:ext cx="6257500" cy="377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libri" panose="020F0502020204030204" pitchFamily="34" charset="0"/>
              </a:rPr>
              <a:t>посилення</a:t>
            </a:r>
            <a:r>
              <a:rPr lang="ru-RU" sz="2000" dirty="0" smtClean="0">
                <a:latin typeface="Calibri" panose="020F0502020204030204" pitchFamily="34" charset="0"/>
              </a:rPr>
              <a:t> державного контролю за </a:t>
            </a:r>
          </a:p>
          <a:p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    </a:t>
            </a:r>
            <a:r>
              <a:rPr lang="ru-RU" sz="2000" dirty="0" err="1" smtClean="0">
                <a:latin typeface="Calibri" panose="020F0502020204030204" pitchFamily="34" charset="0"/>
              </a:rPr>
              <a:t>перерозподілом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акціонерної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власності</a:t>
            </a:r>
            <a:r>
              <a:rPr lang="ru-RU" sz="2000" dirty="0" smtClean="0">
                <a:latin typeface="Calibri" panose="020F0502020204030204" pitchFamily="34" charset="0"/>
              </a:rPr>
              <a:t>; </a:t>
            </a:r>
          </a:p>
          <a:p>
            <a:endParaRPr lang="ru-RU" sz="5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libri" panose="020F0502020204030204" pitchFamily="34" charset="0"/>
              </a:rPr>
              <a:t>практичне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впровадження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принципів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    корпоративного </a:t>
            </a:r>
            <a:r>
              <a:rPr lang="ru-RU" sz="2000" dirty="0" err="1" smtClean="0">
                <a:latin typeface="Calibri" panose="020F0502020204030204" pitchFamily="34" charset="0"/>
              </a:rPr>
              <a:t>управління</a:t>
            </a:r>
            <a:r>
              <a:rPr lang="ru-RU" sz="2000" dirty="0" smtClean="0">
                <a:latin typeface="Calibri" panose="020F0502020204030204" pitchFamily="34" charset="0"/>
              </a:rPr>
              <a:t>; </a:t>
            </a:r>
          </a:p>
          <a:p>
            <a:endParaRPr lang="ru-RU" sz="5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libri" panose="020F0502020204030204" pitchFamily="34" charset="0"/>
              </a:rPr>
              <a:t>удосконалення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державної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регуляторної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політики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щодо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розвитку</a:t>
            </a:r>
            <a:r>
              <a:rPr lang="ru-RU" sz="2000" dirty="0" smtClean="0">
                <a:latin typeface="Calibri" panose="020F0502020204030204" pitchFamily="34" charset="0"/>
              </a:rPr>
              <a:t> фондового ринку та </a:t>
            </a:r>
            <a:r>
              <a:rPr lang="ru-RU" sz="2000" dirty="0" err="1" smtClean="0">
                <a:latin typeface="Calibri" panose="020F0502020204030204" pitchFamily="34" charset="0"/>
              </a:rPr>
              <a:t>діяльності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його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учасників</a:t>
            </a:r>
            <a:r>
              <a:rPr lang="ru-RU" sz="2000" dirty="0" smtClean="0">
                <a:latin typeface="Calibri" panose="020F0502020204030204" pitchFamily="34" charset="0"/>
              </a:rPr>
              <a:t>;</a:t>
            </a:r>
          </a:p>
          <a:p>
            <a:endParaRPr lang="ru-RU" sz="5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libri" panose="020F0502020204030204" pitchFamily="34" charset="0"/>
              </a:rPr>
              <a:t>вдосконалення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конкурентної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політики</a:t>
            </a:r>
            <a:r>
              <a:rPr lang="ru-RU" sz="2000" dirty="0" smtClean="0">
                <a:latin typeface="Calibri" panose="020F0502020204030204" pitchFamily="34" charset="0"/>
              </a:rPr>
              <a:t> та </a:t>
            </a:r>
            <a:r>
              <a:rPr lang="ru-RU" sz="2000" dirty="0" err="1" smtClean="0">
                <a:latin typeface="Calibri" panose="020F0502020204030204" pitchFamily="34" charset="0"/>
              </a:rPr>
              <a:t>регулювання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недержавних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монополізованих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ринків</a:t>
            </a:r>
            <a:r>
              <a:rPr lang="ru-RU" sz="2000" dirty="0" smtClean="0">
                <a:latin typeface="Calibri" panose="020F0502020204030204" pitchFamily="34" charset="0"/>
              </a:rPr>
              <a:t>; </a:t>
            </a:r>
          </a:p>
          <a:p>
            <a:endParaRPr lang="ru-RU" sz="5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libri" panose="020F0502020204030204" pitchFamily="34" charset="0"/>
              </a:rPr>
              <a:t>чітке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визначення</a:t>
            </a:r>
            <a:r>
              <a:rPr lang="ru-RU" sz="2000" dirty="0" smtClean="0">
                <a:latin typeface="Calibri" panose="020F0502020204030204" pitchFamily="34" charset="0"/>
              </a:rPr>
              <a:t> і </a:t>
            </a:r>
            <a:r>
              <a:rPr lang="ru-RU" sz="2000" dirty="0" err="1" smtClean="0">
                <a:latin typeface="Calibri" panose="020F0502020204030204" pitchFamily="34" charset="0"/>
              </a:rPr>
              <a:t>законодавче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закріплення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    прав </a:t>
            </a:r>
            <a:r>
              <a:rPr lang="ru-RU" sz="2000" dirty="0" err="1" smtClean="0">
                <a:latin typeface="Calibri" panose="020F0502020204030204" pitchFamily="34" charset="0"/>
              </a:rPr>
              <a:t>інвесторів</a:t>
            </a:r>
            <a:endParaRPr lang="uk-UA" sz="20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2687" y="2857999"/>
            <a:ext cx="52407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libri" panose="020F0502020204030204" pitchFamily="34" charset="0"/>
              </a:rPr>
              <a:t>створення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прозорої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нормативної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бази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оподаткування</a:t>
            </a:r>
            <a:r>
              <a:rPr lang="ru-RU" sz="2000" dirty="0" smtClean="0">
                <a:latin typeface="Calibri" panose="020F0502020204030204" pitchFamily="34" charset="0"/>
              </a:rPr>
              <a:t>; </a:t>
            </a:r>
          </a:p>
          <a:p>
            <a:endParaRPr lang="ru-RU" sz="8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libri" panose="020F0502020204030204" pitchFamily="34" charset="0"/>
              </a:rPr>
              <a:t>зменшення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податкового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тиску</a:t>
            </a:r>
            <a:r>
              <a:rPr lang="ru-RU" sz="2000" dirty="0" smtClean="0">
                <a:latin typeface="Calibri" panose="020F0502020204030204" pitchFamily="34" charset="0"/>
              </a:rPr>
              <a:t>; </a:t>
            </a:r>
          </a:p>
          <a:p>
            <a:endParaRPr lang="ru-RU" sz="8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libri" panose="020F0502020204030204" pitchFamily="34" charset="0"/>
              </a:rPr>
              <a:t>збільшення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</a:rPr>
              <a:t>державних</a:t>
            </a:r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     </a:t>
            </a:r>
            <a:r>
              <a:rPr lang="ru-RU" sz="2000" dirty="0" err="1" smtClean="0">
                <a:latin typeface="Calibri" panose="020F0502020204030204" pitchFamily="34" charset="0"/>
              </a:rPr>
              <a:t>інвестицій</a:t>
            </a:r>
            <a:r>
              <a:rPr lang="ru-RU" sz="2000" dirty="0" smtClean="0">
                <a:latin typeface="Calibri" panose="020F0502020204030204" pitchFamily="34" charset="0"/>
              </a:rPr>
              <a:t> у </a:t>
            </a:r>
            <a:r>
              <a:rPr lang="ru-RU" sz="2000" dirty="0" err="1" smtClean="0">
                <a:latin typeface="Calibri" panose="020F0502020204030204" pitchFamily="34" charset="0"/>
              </a:rPr>
              <a:t>корпоративний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     сектор.</a:t>
            </a:r>
            <a:endParaRPr lang="uk-UA" sz="2000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959" y="3262679"/>
            <a:ext cx="3340041" cy="35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22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348" y="236818"/>
            <a:ext cx="5249652" cy="222861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Підходи до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визначення сутності корпоративного управління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2" y="995471"/>
            <a:ext cx="6835470" cy="5445056"/>
          </a:xfrm>
          <a:prstGeom prst="rect">
            <a:avLst/>
          </a:prstGeom>
        </p:spPr>
      </p:pic>
      <p:cxnSp>
        <p:nvCxnSpPr>
          <p:cNvPr id="10" name="Пряма сполучна лінія 9"/>
          <p:cNvCxnSpPr/>
          <p:nvPr/>
        </p:nvCxnSpPr>
        <p:spPr>
          <a:xfrm>
            <a:off x="343252" y="995471"/>
            <a:ext cx="6835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>
            <a:off x="343252" y="981823"/>
            <a:ext cx="0" cy="5077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7178722" y="981823"/>
            <a:ext cx="0" cy="509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43252" y="6059607"/>
            <a:ext cx="6835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 flipV="1">
            <a:off x="343252" y="2906973"/>
            <a:ext cx="6835470" cy="27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V="1">
            <a:off x="343252" y="4228402"/>
            <a:ext cx="6835470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2674962" y="995471"/>
            <a:ext cx="0" cy="506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343252" y="1351127"/>
            <a:ext cx="6835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5096" y="2729552"/>
            <a:ext cx="4582607" cy="31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2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25" y="268406"/>
            <a:ext cx="7111088" cy="1574042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Calibri" panose="020F0502020204030204" pitchFamily="34" charset="0"/>
              </a:rPr>
              <a:t>дослідження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</a:rPr>
              <a:t>системи</a:t>
            </a:r>
            <a:r>
              <a:rPr lang="ru-RU" sz="2000" dirty="0">
                <a:latin typeface="Calibri" panose="020F0502020204030204" pitchFamily="34" charset="0"/>
              </a:rPr>
              <a:t> корпоративного </a:t>
            </a:r>
            <a:r>
              <a:rPr lang="ru-RU" sz="2000" dirty="0" err="1">
                <a:latin typeface="Calibri" panose="020F0502020204030204" pitchFamily="34" charset="0"/>
              </a:rPr>
              <a:t>управління</a:t>
            </a:r>
            <a:r>
              <a:rPr lang="ru-RU" sz="2000" dirty="0">
                <a:latin typeface="Calibri" panose="020F0502020204030204" pitchFamily="34" charset="0"/>
              </a:rPr>
              <a:t> в </a:t>
            </a:r>
            <a:r>
              <a:rPr lang="ru-RU" sz="2000" dirty="0" err="1">
                <a:latin typeface="Calibri" panose="020F0502020204030204" pitchFamily="34" charset="0"/>
              </a:rPr>
              <a:t>українських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компаніях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KPMG 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в </a:t>
            </a:r>
            <a:r>
              <a:rPr lang="ru-RU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Україні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</a:rPr>
              <a:t>в </a:t>
            </a:r>
            <a:r>
              <a:rPr lang="ru-RU" sz="2000" dirty="0" err="1">
                <a:latin typeface="Calibri" panose="020F0502020204030204" pitchFamily="34" charset="0"/>
              </a:rPr>
              <a:t>партнерстві</a:t>
            </a:r>
            <a:r>
              <a:rPr lang="ru-RU" sz="2000" dirty="0">
                <a:latin typeface="Calibri" panose="020F0502020204030204" pitchFamily="34" charset="0"/>
              </a:rPr>
              <a:t> з </a:t>
            </a:r>
            <a:r>
              <a:rPr lang="ru-RU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Професійною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асоціацією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 корпоративного </a:t>
            </a:r>
            <a:r>
              <a:rPr lang="ru-RU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управління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</a:rPr>
              <a:t>та за </a:t>
            </a:r>
            <a:r>
              <a:rPr lang="ru-RU" sz="2000" dirty="0" err="1">
                <a:latin typeface="Calibri" panose="020F0502020204030204" pitchFamily="34" charset="0"/>
              </a:rPr>
              <a:t>підтримки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Investor Relations Agency</a:t>
            </a:r>
            <a:endParaRPr lang="uk-UA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82" y="2599474"/>
            <a:ext cx="3977198" cy="4060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2255" y="1977095"/>
            <a:ext cx="367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Посади </a:t>
            </a:r>
            <a:r>
              <a:rPr lang="ru-RU" sz="2800" dirty="0" err="1" smtClean="0">
                <a:solidFill>
                  <a:srgbClr val="FFFF00"/>
                </a:solidFill>
              </a:rPr>
              <a:t>респондентів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5206" y="3302760"/>
            <a:ext cx="5650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C0099"/>
                </a:solidFill>
              </a:rPr>
              <a:t>37%    </a:t>
            </a:r>
            <a:r>
              <a:rPr lang="ru-RU" sz="2000" dirty="0" err="1" smtClean="0"/>
              <a:t>Корпоративний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секретар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918C62"/>
                </a:solidFill>
              </a:rPr>
              <a:t>5%      </a:t>
            </a:r>
            <a:r>
              <a:rPr lang="ru-RU" sz="2000" dirty="0" err="1" smtClean="0"/>
              <a:t>Корпоративний</a:t>
            </a:r>
            <a:r>
              <a:rPr lang="ru-RU" sz="2000" dirty="0" smtClean="0"/>
              <a:t> директор</a:t>
            </a:r>
          </a:p>
          <a:p>
            <a:r>
              <a:rPr lang="ru-RU" sz="2000" dirty="0" smtClean="0">
                <a:solidFill>
                  <a:srgbClr val="6BA300"/>
                </a:solidFill>
              </a:rPr>
              <a:t>32%    </a:t>
            </a:r>
            <a:r>
              <a:rPr lang="ru-RU" sz="2000" dirty="0" err="1" smtClean="0"/>
              <a:t>Співробітник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підрозділу</a:t>
            </a:r>
            <a:r>
              <a:rPr lang="ru-RU" sz="2000" dirty="0" smtClean="0"/>
              <a:t> корпоративного          </a:t>
            </a:r>
            <a:r>
              <a:rPr lang="ru-RU" sz="2000" dirty="0" err="1" smtClean="0"/>
              <a:t>управління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00B0F0"/>
                </a:solidFill>
              </a:rPr>
              <a:t>11%    </a:t>
            </a:r>
            <a:r>
              <a:rPr lang="ru-RU" sz="2000" dirty="0" smtClean="0"/>
              <a:t>Член Ради </a:t>
            </a:r>
            <a:r>
              <a:rPr lang="ru-RU" sz="2000" dirty="0" err="1" smtClean="0"/>
              <a:t>Директорів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B14301"/>
                </a:solidFill>
              </a:rPr>
              <a:t>5%      </a:t>
            </a:r>
            <a:r>
              <a:rPr lang="ru-RU" sz="2000" dirty="0" err="1" smtClean="0"/>
              <a:t>Керівник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відділу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паперів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CFA200"/>
                </a:solidFill>
              </a:rPr>
              <a:t>5%      </a:t>
            </a:r>
            <a:r>
              <a:rPr lang="ru-RU" sz="2000" dirty="0" err="1" smtClean="0"/>
              <a:t>Фінансовий</a:t>
            </a:r>
            <a:r>
              <a:rPr lang="ru-RU" sz="2000" dirty="0" smtClean="0"/>
              <a:t> директор</a:t>
            </a:r>
          </a:p>
          <a:p>
            <a:r>
              <a:rPr lang="ru-RU" sz="2000" dirty="0" smtClean="0">
                <a:solidFill>
                  <a:srgbClr val="B188B0"/>
                </a:solidFill>
              </a:rPr>
              <a:t>5%      </a:t>
            </a:r>
            <a:r>
              <a:rPr lang="ru-RU" sz="2000" dirty="0" err="1" smtClean="0"/>
              <a:t>Економіст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корпоративних</a:t>
            </a:r>
            <a:r>
              <a:rPr lang="ru-RU" sz="2000" dirty="0" smtClean="0"/>
              <a:t> прав та </a:t>
            </a:r>
            <a:r>
              <a:rPr lang="ru-RU" sz="2000" dirty="0" err="1" smtClean="0"/>
              <a:t>інвестиційних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проектів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041" y="376372"/>
            <a:ext cx="4121625" cy="27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96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8969" y="132532"/>
            <a:ext cx="10353761" cy="1326321"/>
          </a:xfrm>
        </p:spPr>
        <p:txBody>
          <a:bodyPr/>
          <a:lstStyle/>
          <a:p>
            <a:r>
              <a:rPr lang="uk-UA" dirty="0" smtClean="0"/>
              <a:t>Основні сфери впливу корпоративного управління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46" t="5873" r="566" b="1394"/>
          <a:stretch/>
        </p:blipFill>
        <p:spPr>
          <a:xfrm>
            <a:off x="4154990" y="2773302"/>
            <a:ext cx="5286450" cy="4451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029" y="3049383"/>
            <a:ext cx="4329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uk-UA" dirty="0" err="1" smtClean="0"/>
              <a:t>Взаємозв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з інвесторами</a:t>
            </a:r>
          </a:p>
          <a:p>
            <a:pPr marL="285750" indent="-285750">
              <a:buClr>
                <a:srgbClr val="B14301"/>
              </a:buClr>
              <a:buFont typeface="Wingdings" panose="05000000000000000000" pitchFamily="2" charset="2"/>
              <a:buChar char="v"/>
            </a:pPr>
            <a:r>
              <a:rPr lang="uk-UA" dirty="0" smtClean="0"/>
              <a:t>Управління ризиками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dirty="0" smtClean="0"/>
              <a:t>Стратегія розвитку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uk-UA" dirty="0" smtClean="0"/>
              <a:t>Оптимізація бізнес-процесів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uk-UA" dirty="0" smtClean="0"/>
              <a:t>Внутрішній контроль і аудит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uk-UA" dirty="0" smtClean="0"/>
              <a:t>Сталий розвиток та корпоративна соціальна </a:t>
            </a:r>
            <a:r>
              <a:rPr lang="uk-UA" dirty="0" err="1" smtClean="0"/>
              <a:t>відпо</a:t>
            </a:r>
            <a:endParaRPr lang="uk-UA" dirty="0" smtClean="0"/>
          </a:p>
          <a:p>
            <a:pPr marL="285750" indent="-285750"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v"/>
            </a:pPr>
            <a:r>
              <a:rPr lang="uk-UA" dirty="0" smtClean="0"/>
              <a:t>Контроль великих угод та угод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язаними</a:t>
            </a:r>
            <a:r>
              <a:rPr lang="uk-UA" dirty="0" smtClean="0"/>
              <a:t> особами </a:t>
            </a:r>
            <a:r>
              <a:rPr lang="uk-UA" dirty="0" err="1" smtClean="0"/>
              <a:t>відальність</a:t>
            </a:r>
            <a:endParaRPr lang="uk-UA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u-RU" dirty="0" err="1" smtClean="0"/>
              <a:t>Розкриття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 err="1" smtClean="0"/>
              <a:t>нформац</a:t>
            </a:r>
            <a:r>
              <a:rPr lang="uk-UA" dirty="0" err="1" smtClean="0"/>
              <a:t>ії</a:t>
            </a:r>
            <a:endParaRPr lang="uk-UA" dirty="0" smtClean="0"/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dirty="0" smtClean="0"/>
              <a:t>Забезпечення інтересів акціонерів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255622" y="3049383"/>
            <a:ext cx="8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636363"/>
                </a:solidFill>
              </a:rPr>
              <a:t>35%</a:t>
            </a:r>
            <a:endParaRPr lang="uk-UA" dirty="0">
              <a:solidFill>
                <a:srgbClr val="63636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5916" y="3462802"/>
            <a:ext cx="6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E480E"/>
                </a:solidFill>
              </a:rPr>
              <a:t>40%</a:t>
            </a:r>
            <a:endParaRPr lang="uk-UA" dirty="0">
              <a:solidFill>
                <a:srgbClr val="9E480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5853" y="3802859"/>
            <a:ext cx="70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55E91"/>
                </a:solidFill>
              </a:rPr>
              <a:t>45%</a:t>
            </a:r>
            <a:endParaRPr lang="uk-UA" dirty="0">
              <a:solidFill>
                <a:srgbClr val="255E9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4398" y="4247684"/>
            <a:ext cx="67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70AD47"/>
                </a:solidFill>
              </a:rPr>
              <a:t>50%</a:t>
            </a:r>
          </a:p>
          <a:p>
            <a:r>
              <a:rPr lang="uk-UA" dirty="0" smtClean="0">
                <a:solidFill>
                  <a:srgbClr val="4472C4"/>
                </a:solidFill>
              </a:rPr>
              <a:t>50%</a:t>
            </a:r>
            <a:endParaRPr lang="uk-UA" dirty="0">
              <a:solidFill>
                <a:srgbClr val="4472C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9772" y="4972738"/>
            <a:ext cx="68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55%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4505" y="5385230"/>
            <a:ext cx="7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A5A5A5"/>
                </a:solidFill>
              </a:rPr>
              <a:t>65%</a:t>
            </a:r>
            <a:endParaRPr lang="uk-UA" dirty="0">
              <a:solidFill>
                <a:srgbClr val="A5A5A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9261" y="5760078"/>
            <a:ext cx="85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ED7D31"/>
                </a:solidFill>
              </a:rPr>
              <a:t>75%</a:t>
            </a:r>
            <a:endParaRPr lang="uk-UA" dirty="0">
              <a:solidFill>
                <a:srgbClr val="ED7D3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5132" y="6129410"/>
            <a:ext cx="661917" cy="37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5B9BD5"/>
                </a:solidFill>
              </a:rPr>
              <a:t>85%</a:t>
            </a:r>
            <a:endParaRPr lang="uk-UA" dirty="0">
              <a:solidFill>
                <a:srgbClr val="5B9BD5"/>
              </a:solidFill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2374710" y="1554426"/>
            <a:ext cx="9594417" cy="121887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 цілому дослідження системи корпоративного управління, проведене </a:t>
            </a:r>
            <a:r>
              <a:rPr lang="en-US" dirty="0" smtClean="0">
                <a:solidFill>
                  <a:srgbClr val="FF0000"/>
                </a:solidFill>
              </a:rPr>
              <a:t>KPMG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в Україні, дозволяє говорити про розвінчання сформованих міфів про «непотрібність» корпоративного управління і про те, що українських акціонерів хвилюють тільки операційні проблеми «виживання», а не розвитку бізнесу і високої якості управління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65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322997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Напрями вдосконалення </a:t>
            </a:r>
            <a:r>
              <a:rPr lang="uk-UA" dirty="0" smtClean="0"/>
              <a:t>корпоративного управління в Україні</a:t>
            </a:r>
            <a:endParaRPr lang="uk-UA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22087" y="1649317"/>
            <a:ext cx="3848669" cy="1333747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підвищення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ролі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держави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повинне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брати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участь у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становленні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корпоративного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управління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913796" y="3207225"/>
            <a:ext cx="4190467" cy="1746913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консолідація пакетів акцій — зосередження в одних руках фізичних або юридичних осіб достатньої кількості акцій для більш ефективного управління діяльністю товариства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006221" y="5090615"/>
            <a:ext cx="3589361" cy="135112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удосконалення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системи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захисту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прав та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законних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інтересів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акціонерів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7827716" y="1649318"/>
            <a:ext cx="3889613" cy="1333747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забезпечення прозорості діяльності товариства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7191766" y="3163382"/>
            <a:ext cx="4190467" cy="174691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формування та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розвиток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культури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корпоративного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управління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Україні</a:t>
            </a:r>
            <a:endParaRPr lang="ru-RU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745769" y="5107996"/>
            <a:ext cx="3589361" cy="1333747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урахування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законних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інтересів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зацікавлених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осіб</a:t>
            </a:r>
            <a:endParaRPr lang="ru-RU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Сполучна лінія уступом 11"/>
          <p:cNvCxnSpPr>
            <a:stCxn id="4" idx="3"/>
            <a:endCxn id="7" idx="1"/>
          </p:cNvCxnSpPr>
          <p:nvPr/>
        </p:nvCxnSpPr>
        <p:spPr>
          <a:xfrm>
            <a:off x="4370756" y="2316191"/>
            <a:ext cx="3456960" cy="1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>
            <a:stCxn id="5" idx="3"/>
          </p:cNvCxnSpPr>
          <p:nvPr/>
        </p:nvCxnSpPr>
        <p:spPr>
          <a:xfrm flipV="1">
            <a:off x="5104263" y="4080681"/>
            <a:ext cx="208750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>
            <a:stCxn id="6" idx="3"/>
            <a:endCxn id="9" idx="1"/>
          </p:cNvCxnSpPr>
          <p:nvPr/>
        </p:nvCxnSpPr>
        <p:spPr>
          <a:xfrm>
            <a:off x="5595582" y="5766179"/>
            <a:ext cx="1150187" cy="86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>
            <a:off x="6170675" y="2316190"/>
            <a:ext cx="0" cy="3449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818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0287" y="1073624"/>
            <a:ext cx="8433977" cy="2952466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</a:t>
            </a:r>
            <a:endParaRPr lang="uk-UA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6934" y="0"/>
            <a:ext cx="6709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695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TM04033921[[fn=Булат]]</Template>
  <TotalTime>138</TotalTime>
  <Words>417</Words>
  <Application>Microsoft Office PowerPoint</Application>
  <PresentationFormat>Произвольный</PresentationFormat>
  <Paragraphs>76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Damask</vt:lpstr>
      <vt:lpstr>Вдосконалення корпоративного управління в Україні</vt:lpstr>
      <vt:lpstr>Законодавча база у сфері регулювання корпоративних відносин</vt:lpstr>
      <vt:lpstr>напрями вдосконалення механізмів державного регулювання корпоративних відносин </vt:lpstr>
      <vt:lpstr>Підходи до  визначення сутності корпоративного управління</vt:lpstr>
      <vt:lpstr>дослідження системи корпоративного управління в українських компаніях KPMG в Україні в партнерстві з Професійною асоціацією корпоративного управління та за підтримки Investor Relations Agency</vt:lpstr>
      <vt:lpstr>Основні сфери впливу корпоративного управління</vt:lpstr>
      <vt:lpstr>Напрями вдосконалення корпоративного управління в Україні</vt:lpstr>
      <vt:lpstr>Дякую за увагу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Вдосконалення корпоративного управління в Україні</dc:title>
  <dc:creator>Яна Старухіна</dc:creator>
  <cp:lastModifiedBy>inna</cp:lastModifiedBy>
  <cp:revision>16</cp:revision>
  <dcterms:created xsi:type="dcterms:W3CDTF">2015-03-20T20:21:08Z</dcterms:created>
  <dcterms:modified xsi:type="dcterms:W3CDTF">2015-03-31T09:15:24Z</dcterms:modified>
</cp:coreProperties>
</file>