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layout/>
      <c:txPr>
        <a:bodyPr/>
        <a:lstStyle/>
        <a:p>
          <a:pPr>
            <a:defRPr lang="uk-UA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Рівень розвитку VBM в корпоративному секторі України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розраховують показники EVA, CVA</c:v>
                </c:pt>
                <c:pt idx="1">
                  <c:v>взагалі не обчислюють WACC</c:v>
                </c:pt>
                <c:pt idx="2">
                  <c:v>оцінку інвестицій не проводять в принципі</c:v>
                </c:pt>
                <c:pt idx="3">
                  <c:v>не чули про такий інструмент, як ставка дисконтування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30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</c:ser>
        <c:dLbls/>
      </c:pie3DChart>
    </c:plotArea>
    <c:legend>
      <c:legendPos val="r"/>
      <c:layout/>
      <c:txPr>
        <a:bodyPr/>
        <a:lstStyle/>
        <a:p>
          <a:pPr>
            <a:defRPr lang="uk-UA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80E7A9-8DAA-48FE-95B1-AC10E0C93E44}" type="doc">
      <dgm:prSet loTypeId="urn:microsoft.com/office/officeart/2005/8/layout/StepDownProcess" loCatId="process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uk-UA"/>
        </a:p>
      </dgm:t>
    </dgm:pt>
    <dgm:pt modelId="{BB4129A6-1CE6-42B7-A638-B3F465647B3D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Загальні фактори </a:t>
          </a:r>
          <a:endParaRPr lang="uk-UA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6CF772C-28D3-4C65-A674-D2ADBED3C2E9}" type="parTrans" cxnId="{6E7EC7FD-6AD2-4F11-87E2-3D6A7327BF6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7048F02A-9A9E-4227-AA68-84FC5EF1F1D6}" type="sibTrans" cxnId="{6E7EC7FD-6AD2-4F11-87E2-3D6A7327BF6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77080FD-9C36-4419-96CD-EADDA1E9F153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Специфічні для ділових од.</a:t>
          </a:r>
          <a:endParaRPr lang="uk-UA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9D5C2FB-592F-4B26-BA2E-EAA4FE7E97F2}" type="parTrans" cxnId="{1A654759-D527-434B-92E8-7BF09B680A0E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2C08C11-B431-42FF-84D4-D1636754C986}" type="sibTrans" cxnId="{1A654759-D527-434B-92E8-7BF09B680A0E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158B87E-1F4B-4A37-98E0-890501A2B433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Клієнтська база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9A7E2F24-76D9-48CF-91C6-D2BE29B53E46}" type="parTrans" cxnId="{EF62A2C4-45A9-47E5-BCB7-BA2161F937EB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B8906FB-A553-414E-BACE-F8495692FD04}" type="sibTrans" cxnId="{EF62A2C4-45A9-47E5-BCB7-BA2161F937EB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4919649E-62C4-4AC6-9CC9-6340CB1D8C5D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Оперативні</a:t>
          </a:r>
          <a:endParaRPr lang="uk-UA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543D436-4C21-465A-994E-9D650D9F4698}" type="parTrans" cxnId="{69EAAECC-822E-49C1-A21D-BB91537093C3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E65AED0-0931-4206-AAF4-6B16B2B7FD5A}" type="sibTrans" cxnId="{69EAAECC-822E-49C1-A21D-BB91537093C3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9FFE240-F9FF-4299-B7E9-A54181CB6B02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Грошова виручка в розрахунку на одне замовлення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607EA5A-E89F-472A-9971-91A6E43A830E}" type="parTrans" cxnId="{15E5C5CC-D752-403B-9CF6-A1ED796B80F8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48A8487-F49E-47EF-969C-3610051EB520}" type="sibTrans" cxnId="{15E5C5CC-D752-403B-9CF6-A1ED796B80F8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7425815-E5B2-481D-8631-829618C10FFB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Операційний прибуток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814695A-9269-41DA-A550-60F6F2214453}" type="parTrans" cxnId="{5DEE83D0-0541-425F-B670-18B4A45C7C0F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ED7A232-9105-40B4-885B-82C6B49FD42C}" type="sibTrans" cxnId="{5DEE83D0-0541-425F-B670-18B4A45C7C0F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8E93632-91C9-4912-96A2-DC30FB31E565}">
      <dgm:prSet phldrT="[Текст]" custT="1"/>
      <dgm:spPr/>
      <dgm:t>
        <a:bodyPr/>
        <a:lstStyle/>
        <a:p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4874B81-2C9F-4CB4-ABD6-7546ACCAFF69}" type="parTrans" cxnId="{58636AA3-D850-4999-8A47-9BFCE37FC55A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5D3A751-2832-4D13-896A-48B2259AB6C4}" type="sibTrans" cxnId="{58636AA3-D850-4999-8A47-9BFCE37FC55A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58D3FC3-9ACC-4C65-9FEF-7967ADB9F96A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Рентабельність інвестицій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5D0FA96-FD94-4F58-AD26-2F4277431391}" type="parTrans" cxnId="{0CE2FF83-F834-46E6-8EE2-2A1F66B978C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40CFDDFF-502B-4668-A9C5-417872A74D36}" type="sibTrans" cxnId="{0CE2FF83-F834-46E6-8EE2-2A1F66B978C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98E6F36-3DE9-4811-9A1C-0002C70879A3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Інвестований капітал і т. д.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3AD81B6-A0BD-480B-9968-5189F93F8366}" type="parTrans" cxnId="{95B2C839-AA96-44B9-91F1-43FD12819671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73E64A6-1982-4F23-846D-939D926D2D2C}" type="sibTrans" cxnId="{95B2C839-AA96-44B9-91F1-43FD12819671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557C66BD-3CF0-48C2-8C33-E3D01ED9A6D7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Продуктивність збутових служб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8E97144-BF73-4A5E-8351-3007469259F5}" type="parTrans" cxnId="{59EEA371-7F25-479A-B49F-F290A9272AAA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9459623-797A-42DD-B77A-D0C3EA6C3348}" type="sibTrans" cxnId="{59EEA371-7F25-479A-B49F-F290A9272AAA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260E674-16D8-4980-BE1F-7E4839DD1EB9}">
      <dgm:prSet phldrT="[Текст]"/>
      <dgm:spPr/>
      <dgm:t>
        <a:bodyPr/>
        <a:lstStyle/>
        <a:p>
          <a:endParaRPr lang="uk-UA" sz="15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1492BF6-16FE-45ED-9364-C153B4C74976}" type="parTrans" cxnId="{D59CA3CB-B66E-4A3F-9DD0-C5F4A382BE2B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A03E6CC7-169C-4C1E-B0FB-40521D503F38}" type="sibTrans" cxnId="{D59CA3CB-B66E-4A3F-9DD0-C5F4A382BE2B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3E4AE5EA-9A55-49CE-AB50-E2815A503EC6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Розподіл постійних витрат і т.д.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519878D-FFDC-4A60-A588-C0E1330317BE}" type="parTrans" cxnId="{956DE302-5BB1-448A-ADC1-ADCD0ADE671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69A3EBEF-588E-48CD-9F16-95EB21B526C1}" type="sibTrans" cxnId="{956DE302-5BB1-448A-ADC1-ADCD0ADE6716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19136FA-864A-477D-B9DF-B604A931B5B0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Затрати на доставку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FFEAA94-D53D-4C73-91D6-F91C08ADAE9E}" type="parTrans" cxnId="{5FAAE052-9EE3-4C89-A888-498AFE8A6E44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B5AC2A8-4A1A-4FEF-824E-9A1F3CC3DB90}" type="sibTrans" cxnId="{5FAAE052-9EE3-4C89-A888-498AFE8A6E44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5F79D289-DC02-48C9-84D6-8DCA64BFC251}">
      <dgm:prSet phldrT="[Текст]" custT="1"/>
      <dgm:spPr/>
      <dgm:t>
        <a:bodyPr/>
        <a:lstStyle/>
        <a:p>
          <a:r>
            <a:rPr lang="uk-UA" sz="16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Умови і строки погашення кредиторської заборгованості</a:t>
          </a:r>
          <a:endParaRPr lang="uk-UA" sz="16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3B4D4B30-41B6-4C12-846C-793FAC99BC2A}" type="parTrans" cxnId="{CD66D7ED-538E-482B-ADED-016B2428FF8C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8FD9BE6-AA48-4421-A927-59E986E35252}" type="sibTrans" cxnId="{CD66D7ED-538E-482B-ADED-016B2428FF8C}">
      <dgm:prSet/>
      <dgm:spPr/>
      <dgm:t>
        <a:bodyPr/>
        <a:lstStyle/>
        <a:p>
          <a:endParaRPr lang="uk-UA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9A96596-C766-4F10-A4F8-2FCCDCF8EEFC}" type="pres">
      <dgm:prSet presAssocID="{7D80E7A9-8DAA-48FE-95B1-AC10E0C93E4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09C2B0-C8C0-45EB-BF0B-C7024C6DA8AD}" type="pres">
      <dgm:prSet presAssocID="{BB4129A6-1CE6-42B7-A638-B3F465647B3D}" presName="composite" presStyleCnt="0"/>
      <dgm:spPr/>
    </dgm:pt>
    <dgm:pt modelId="{6BEB4F9F-885C-4041-820D-1A5889EBB28C}" type="pres">
      <dgm:prSet presAssocID="{BB4129A6-1CE6-42B7-A638-B3F465647B3D}" presName="bentUpArrow1" presStyleLbl="alignImgPlace1" presStyleIdx="0" presStyleCnt="2" custScaleX="68076" custScaleY="58535"/>
      <dgm:spPr>
        <a:solidFill>
          <a:srgbClr val="FFFF00"/>
        </a:solidFill>
      </dgm:spPr>
    </dgm:pt>
    <dgm:pt modelId="{6836D52C-748E-49C7-A513-984D7B729FEB}" type="pres">
      <dgm:prSet presAssocID="{BB4129A6-1CE6-42B7-A638-B3F465647B3D}" presName="ParentText" presStyleLbl="node1" presStyleIdx="0" presStyleCnt="3" custScaleX="79575" custScaleY="784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E8DEC3-4FBC-4F87-91A6-867DB8DC7487}" type="pres">
      <dgm:prSet presAssocID="{BB4129A6-1CE6-42B7-A638-B3F465647B3D}" presName="ChildText" presStyleLbl="revTx" presStyleIdx="0" presStyleCnt="3" custScaleX="117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CEEFBA-0B91-4C9C-A75A-EB5CB809336F}" type="pres">
      <dgm:prSet presAssocID="{7048F02A-9A9E-4227-AA68-84FC5EF1F1D6}" presName="sibTrans" presStyleCnt="0"/>
      <dgm:spPr/>
    </dgm:pt>
    <dgm:pt modelId="{ECB0E601-0428-4178-B228-318B51DDC098}" type="pres">
      <dgm:prSet presAssocID="{077080FD-9C36-4419-96CD-EADDA1E9F153}" presName="composite" presStyleCnt="0"/>
      <dgm:spPr/>
    </dgm:pt>
    <dgm:pt modelId="{7029257E-F86A-4BC7-89F5-A2C0546DF07B}" type="pres">
      <dgm:prSet presAssocID="{077080FD-9C36-4419-96CD-EADDA1E9F153}" presName="bentUpArrow1" presStyleLbl="alignImgPlace1" presStyleIdx="1" presStyleCnt="2" custScaleX="67738" custScaleY="66381"/>
      <dgm:spPr>
        <a:solidFill>
          <a:srgbClr val="FFFF00"/>
        </a:solidFill>
      </dgm:spPr>
    </dgm:pt>
    <dgm:pt modelId="{9E7FA323-3F10-490F-9A74-585D2FBEE043}" type="pres">
      <dgm:prSet presAssocID="{077080FD-9C36-4419-96CD-EADDA1E9F153}" presName="ParentText" presStyleLbl="node1" presStyleIdx="1" presStyleCnt="3" custScaleX="76447" custScaleY="651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DEA4E-E309-46E0-A181-76DC015ECA20}" type="pres">
      <dgm:prSet presAssocID="{077080FD-9C36-4419-96CD-EADDA1E9F153}" presName="ChildText" presStyleLbl="revTx" presStyleIdx="1" presStyleCnt="3" custScaleX="1217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58962D-FD4C-400F-916F-BC68F7FA85E3}" type="pres">
      <dgm:prSet presAssocID="{F2C08C11-B431-42FF-84D4-D1636754C986}" presName="sibTrans" presStyleCnt="0"/>
      <dgm:spPr/>
    </dgm:pt>
    <dgm:pt modelId="{A5EAAED4-5E56-4C03-A274-71B4B5CF8C23}" type="pres">
      <dgm:prSet presAssocID="{4919649E-62C4-4AC6-9CC9-6340CB1D8C5D}" presName="composite" presStyleCnt="0"/>
      <dgm:spPr/>
    </dgm:pt>
    <dgm:pt modelId="{952ABEE6-9F67-4732-8CCF-3B5FDC20EC71}" type="pres">
      <dgm:prSet presAssocID="{4919649E-62C4-4AC6-9CC9-6340CB1D8C5D}" presName="ParentText" presStyleLbl="node1" presStyleIdx="2" presStyleCnt="3" custScaleX="78518" custScaleY="620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FE0A4-B2CF-4E37-89FE-3DF6382AC975}" type="pres">
      <dgm:prSet presAssocID="{4919649E-62C4-4AC6-9CC9-6340CB1D8C5D}" presName="FinalChildText" presStyleLbl="revTx" presStyleIdx="2" presStyleCnt="3" custScaleX="963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D66D7ED-538E-482B-ADED-016B2428FF8C}" srcId="{4919649E-62C4-4AC6-9CC9-6340CB1D8C5D}" destId="{5F79D289-DC02-48C9-84D6-8DCA64BFC251}" srcOrd="2" destOrd="0" parTransId="{3B4D4B30-41B6-4C12-846C-793FAC99BC2A}" sibTransId="{88FD9BE6-AA48-4421-A927-59E986E35252}"/>
    <dgm:cxn modelId="{7DD35A6D-7B12-41AF-AB60-FFD21BB92BC6}" type="presOf" srcId="{4919649E-62C4-4AC6-9CC9-6340CB1D8C5D}" destId="{952ABEE6-9F67-4732-8CCF-3B5FDC20EC71}" srcOrd="0" destOrd="0" presId="urn:microsoft.com/office/officeart/2005/8/layout/StepDownProcess"/>
    <dgm:cxn modelId="{58238832-52E4-4436-A052-2F1169EE068C}" type="presOf" srcId="{B9FFE240-F9FF-4299-B7E9-A54181CB6B02}" destId="{576FE0A4-B2CF-4E37-89FE-3DF6382AC975}" srcOrd="0" destOrd="0" presId="urn:microsoft.com/office/officeart/2005/8/layout/StepDownProcess"/>
    <dgm:cxn modelId="{69EAAECC-822E-49C1-A21D-BB91537093C3}" srcId="{7D80E7A9-8DAA-48FE-95B1-AC10E0C93E44}" destId="{4919649E-62C4-4AC6-9CC9-6340CB1D8C5D}" srcOrd="2" destOrd="0" parTransId="{0543D436-4C21-465A-994E-9D650D9F4698}" sibTransId="{1E65AED0-0931-4206-AAF4-6B16B2B7FD5A}"/>
    <dgm:cxn modelId="{46440C02-C602-4E1D-9E27-7E1211EB22C9}" type="presOf" srcId="{E8E93632-91C9-4912-96A2-DC30FB31E565}" destId="{67E8DEC3-4FBC-4F87-91A6-867DB8DC7487}" srcOrd="0" destOrd="3" presId="urn:microsoft.com/office/officeart/2005/8/layout/StepDownProcess"/>
    <dgm:cxn modelId="{5200FC97-1363-41EE-A299-A906E1DE71B6}" type="presOf" srcId="{8158B87E-1F4B-4A37-98E0-890501A2B433}" destId="{AFEDEA4E-E309-46E0-A181-76DC015ECA20}" srcOrd="0" destOrd="0" presId="urn:microsoft.com/office/officeart/2005/8/layout/StepDownProcess"/>
    <dgm:cxn modelId="{44738BD8-E178-425B-B80B-65E95981CF74}" type="presOf" srcId="{B19136FA-864A-477D-B9DF-B604A931B5B0}" destId="{576FE0A4-B2CF-4E37-89FE-3DF6382AC975}" srcOrd="0" destOrd="1" presId="urn:microsoft.com/office/officeart/2005/8/layout/StepDownProcess"/>
    <dgm:cxn modelId="{0CE2FF83-F834-46E6-8EE2-2A1F66B978C6}" srcId="{BB4129A6-1CE6-42B7-A638-B3F465647B3D}" destId="{B58D3FC3-9ACC-4C65-9FEF-7967ADB9F96A}" srcOrd="0" destOrd="0" parTransId="{65D0FA96-FD94-4F58-AD26-2F4277431391}" sibTransId="{40CFDDFF-502B-4668-A9C5-417872A74D36}"/>
    <dgm:cxn modelId="{D59CA3CB-B66E-4A3F-9DD0-C5F4A382BE2B}" srcId="{077080FD-9C36-4419-96CD-EADDA1E9F153}" destId="{1260E674-16D8-4980-BE1F-7E4839DD1EB9}" srcOrd="3" destOrd="0" parTransId="{B1492BF6-16FE-45ED-9364-C153B4C74976}" sibTransId="{A03E6CC7-169C-4C1E-B0FB-40521D503F38}"/>
    <dgm:cxn modelId="{5FAAE052-9EE3-4C89-A888-498AFE8A6E44}" srcId="{4919649E-62C4-4AC6-9CC9-6340CB1D8C5D}" destId="{B19136FA-864A-477D-B9DF-B604A931B5B0}" srcOrd="1" destOrd="0" parTransId="{2FFEAA94-D53D-4C73-91D6-F91C08ADAE9E}" sibTransId="{8B5AC2A8-4A1A-4FEF-824E-9A1F3CC3DB90}"/>
    <dgm:cxn modelId="{7425671F-3084-44E4-A41C-163FC90BD373}" type="presOf" srcId="{B58D3FC3-9ACC-4C65-9FEF-7967ADB9F96A}" destId="{67E8DEC3-4FBC-4F87-91A6-867DB8DC7487}" srcOrd="0" destOrd="0" presId="urn:microsoft.com/office/officeart/2005/8/layout/StepDownProcess"/>
    <dgm:cxn modelId="{956DE302-5BB1-448A-ADC1-ADCD0ADE6716}" srcId="{077080FD-9C36-4419-96CD-EADDA1E9F153}" destId="{3E4AE5EA-9A55-49CE-AB50-E2815A503EC6}" srcOrd="2" destOrd="0" parTransId="{C519878D-FFDC-4A60-A588-C0E1330317BE}" sibTransId="{69A3EBEF-588E-48CD-9F16-95EB21B526C1}"/>
    <dgm:cxn modelId="{95B2C839-AA96-44B9-91F1-43FD12819671}" srcId="{BB4129A6-1CE6-42B7-A638-B3F465647B3D}" destId="{098E6F36-3DE9-4811-9A1C-0002C70879A3}" srcOrd="2" destOrd="0" parTransId="{63AD81B6-A0BD-480B-9968-5189F93F8366}" sibTransId="{173E64A6-1982-4F23-846D-939D926D2D2C}"/>
    <dgm:cxn modelId="{EF62A2C4-45A9-47E5-BCB7-BA2161F937EB}" srcId="{077080FD-9C36-4419-96CD-EADDA1E9F153}" destId="{8158B87E-1F4B-4A37-98E0-890501A2B433}" srcOrd="0" destOrd="0" parTransId="{9A7E2F24-76D9-48CF-91C6-D2BE29B53E46}" sibTransId="{AB8906FB-A553-414E-BACE-F8495692FD04}"/>
    <dgm:cxn modelId="{58636AA3-D850-4999-8A47-9BFCE37FC55A}" srcId="{BB4129A6-1CE6-42B7-A638-B3F465647B3D}" destId="{E8E93632-91C9-4912-96A2-DC30FB31E565}" srcOrd="3" destOrd="0" parTransId="{04874B81-2C9F-4CB4-ABD6-7546ACCAFF69}" sibTransId="{E5D3A751-2832-4D13-896A-48B2259AB6C4}"/>
    <dgm:cxn modelId="{DA027813-8889-4B54-A430-037F4586D997}" type="presOf" srcId="{5F79D289-DC02-48C9-84D6-8DCA64BFC251}" destId="{576FE0A4-B2CF-4E37-89FE-3DF6382AC975}" srcOrd="0" destOrd="2" presId="urn:microsoft.com/office/officeart/2005/8/layout/StepDownProcess"/>
    <dgm:cxn modelId="{8F36D0B7-D100-4D01-B54C-FBAB304EE24A}" type="presOf" srcId="{7D80E7A9-8DAA-48FE-95B1-AC10E0C93E44}" destId="{89A96596-C766-4F10-A4F8-2FCCDCF8EEFC}" srcOrd="0" destOrd="0" presId="urn:microsoft.com/office/officeart/2005/8/layout/StepDownProcess"/>
    <dgm:cxn modelId="{59EEA371-7F25-479A-B49F-F290A9272AAA}" srcId="{077080FD-9C36-4419-96CD-EADDA1E9F153}" destId="{557C66BD-3CF0-48C2-8C33-E3D01ED9A6D7}" srcOrd="1" destOrd="0" parTransId="{08E97144-BF73-4A5E-8351-3007469259F5}" sibTransId="{89459623-797A-42DD-B77A-D0C3EA6C3348}"/>
    <dgm:cxn modelId="{15E5C5CC-D752-403B-9CF6-A1ED796B80F8}" srcId="{4919649E-62C4-4AC6-9CC9-6340CB1D8C5D}" destId="{B9FFE240-F9FF-4299-B7E9-A54181CB6B02}" srcOrd="0" destOrd="0" parTransId="{F607EA5A-E89F-472A-9971-91A6E43A830E}" sibTransId="{A48A8487-F49E-47EF-969C-3610051EB520}"/>
    <dgm:cxn modelId="{D8C6B8C0-2704-4D2C-98B8-7BBB41489C0B}" type="presOf" srcId="{098E6F36-3DE9-4811-9A1C-0002C70879A3}" destId="{67E8DEC3-4FBC-4F87-91A6-867DB8DC7487}" srcOrd="0" destOrd="2" presId="urn:microsoft.com/office/officeart/2005/8/layout/StepDownProcess"/>
    <dgm:cxn modelId="{5DEE83D0-0541-425F-B670-18B4A45C7C0F}" srcId="{BB4129A6-1CE6-42B7-A638-B3F465647B3D}" destId="{27425815-E5B2-481D-8631-829618C10FFB}" srcOrd="1" destOrd="0" parTransId="{2814695A-9269-41DA-A550-60F6F2214453}" sibTransId="{CED7A232-9105-40B4-885B-82C6B49FD42C}"/>
    <dgm:cxn modelId="{41030B66-994E-4DEE-B2BD-DEB53D372A58}" type="presOf" srcId="{3E4AE5EA-9A55-49CE-AB50-E2815A503EC6}" destId="{AFEDEA4E-E309-46E0-A181-76DC015ECA20}" srcOrd="0" destOrd="2" presId="urn:microsoft.com/office/officeart/2005/8/layout/StepDownProcess"/>
    <dgm:cxn modelId="{2E311B75-D000-437A-A621-74DD069123DD}" type="presOf" srcId="{BB4129A6-1CE6-42B7-A638-B3F465647B3D}" destId="{6836D52C-748E-49C7-A513-984D7B729FEB}" srcOrd="0" destOrd="0" presId="urn:microsoft.com/office/officeart/2005/8/layout/StepDownProcess"/>
    <dgm:cxn modelId="{C132CEB5-A9F6-4A47-B48F-B0A1610A563E}" type="presOf" srcId="{27425815-E5B2-481D-8631-829618C10FFB}" destId="{67E8DEC3-4FBC-4F87-91A6-867DB8DC7487}" srcOrd="0" destOrd="1" presId="urn:microsoft.com/office/officeart/2005/8/layout/StepDownProcess"/>
    <dgm:cxn modelId="{AA5BEFB3-D05D-4320-B709-F4B8629EAB3F}" type="presOf" srcId="{077080FD-9C36-4419-96CD-EADDA1E9F153}" destId="{9E7FA323-3F10-490F-9A74-585D2FBEE043}" srcOrd="0" destOrd="0" presId="urn:microsoft.com/office/officeart/2005/8/layout/StepDownProcess"/>
    <dgm:cxn modelId="{6E7EC7FD-6AD2-4F11-87E2-3D6A7327BF66}" srcId="{7D80E7A9-8DAA-48FE-95B1-AC10E0C93E44}" destId="{BB4129A6-1CE6-42B7-A638-B3F465647B3D}" srcOrd="0" destOrd="0" parTransId="{E6CF772C-28D3-4C65-A674-D2ADBED3C2E9}" sibTransId="{7048F02A-9A9E-4227-AA68-84FC5EF1F1D6}"/>
    <dgm:cxn modelId="{1A654759-D527-434B-92E8-7BF09B680A0E}" srcId="{7D80E7A9-8DAA-48FE-95B1-AC10E0C93E44}" destId="{077080FD-9C36-4419-96CD-EADDA1E9F153}" srcOrd="1" destOrd="0" parTransId="{29D5C2FB-592F-4B26-BA2E-EAA4FE7E97F2}" sibTransId="{F2C08C11-B431-42FF-84D4-D1636754C986}"/>
    <dgm:cxn modelId="{6D930E3D-0527-4F94-8E5F-AB4AE4C8D51B}" type="presOf" srcId="{1260E674-16D8-4980-BE1F-7E4839DD1EB9}" destId="{AFEDEA4E-E309-46E0-A181-76DC015ECA20}" srcOrd="0" destOrd="3" presId="urn:microsoft.com/office/officeart/2005/8/layout/StepDownProcess"/>
    <dgm:cxn modelId="{9616600F-74B4-4673-9098-04B35BF4B261}" type="presOf" srcId="{557C66BD-3CF0-48C2-8C33-E3D01ED9A6D7}" destId="{AFEDEA4E-E309-46E0-A181-76DC015ECA20}" srcOrd="0" destOrd="1" presId="urn:microsoft.com/office/officeart/2005/8/layout/StepDownProcess"/>
    <dgm:cxn modelId="{FB346E9E-E01A-4A85-BC4F-58A8FF1DC83B}" type="presParOf" srcId="{89A96596-C766-4F10-A4F8-2FCCDCF8EEFC}" destId="{B209C2B0-C8C0-45EB-BF0B-C7024C6DA8AD}" srcOrd="0" destOrd="0" presId="urn:microsoft.com/office/officeart/2005/8/layout/StepDownProcess"/>
    <dgm:cxn modelId="{11EDC309-40FF-4404-AD06-64E66C3CA73D}" type="presParOf" srcId="{B209C2B0-C8C0-45EB-BF0B-C7024C6DA8AD}" destId="{6BEB4F9F-885C-4041-820D-1A5889EBB28C}" srcOrd="0" destOrd="0" presId="urn:microsoft.com/office/officeart/2005/8/layout/StepDownProcess"/>
    <dgm:cxn modelId="{39A949A6-2808-4DA9-AFF7-18B9A5C6DF3B}" type="presParOf" srcId="{B209C2B0-C8C0-45EB-BF0B-C7024C6DA8AD}" destId="{6836D52C-748E-49C7-A513-984D7B729FEB}" srcOrd="1" destOrd="0" presId="urn:microsoft.com/office/officeart/2005/8/layout/StepDownProcess"/>
    <dgm:cxn modelId="{E57C828A-F97D-4066-BCE3-B32DB6F9F913}" type="presParOf" srcId="{B209C2B0-C8C0-45EB-BF0B-C7024C6DA8AD}" destId="{67E8DEC3-4FBC-4F87-91A6-867DB8DC7487}" srcOrd="2" destOrd="0" presId="urn:microsoft.com/office/officeart/2005/8/layout/StepDownProcess"/>
    <dgm:cxn modelId="{BD87EDDB-795C-4ED5-9B60-A804B1311AEF}" type="presParOf" srcId="{89A96596-C766-4F10-A4F8-2FCCDCF8EEFC}" destId="{57CEEFBA-0B91-4C9C-A75A-EB5CB809336F}" srcOrd="1" destOrd="0" presId="urn:microsoft.com/office/officeart/2005/8/layout/StepDownProcess"/>
    <dgm:cxn modelId="{7B98537A-EB92-4D42-94C5-9F7DC2C85317}" type="presParOf" srcId="{89A96596-C766-4F10-A4F8-2FCCDCF8EEFC}" destId="{ECB0E601-0428-4178-B228-318B51DDC098}" srcOrd="2" destOrd="0" presId="urn:microsoft.com/office/officeart/2005/8/layout/StepDownProcess"/>
    <dgm:cxn modelId="{4BBB387C-D5A0-47FB-8096-23E50A75BB1B}" type="presParOf" srcId="{ECB0E601-0428-4178-B228-318B51DDC098}" destId="{7029257E-F86A-4BC7-89F5-A2C0546DF07B}" srcOrd="0" destOrd="0" presId="urn:microsoft.com/office/officeart/2005/8/layout/StepDownProcess"/>
    <dgm:cxn modelId="{2BA442BF-0622-43E3-8288-01158BE59323}" type="presParOf" srcId="{ECB0E601-0428-4178-B228-318B51DDC098}" destId="{9E7FA323-3F10-490F-9A74-585D2FBEE043}" srcOrd="1" destOrd="0" presId="urn:microsoft.com/office/officeart/2005/8/layout/StepDownProcess"/>
    <dgm:cxn modelId="{95BC94BE-90C4-4142-BF5C-3D61473B5710}" type="presParOf" srcId="{ECB0E601-0428-4178-B228-318B51DDC098}" destId="{AFEDEA4E-E309-46E0-A181-76DC015ECA20}" srcOrd="2" destOrd="0" presId="urn:microsoft.com/office/officeart/2005/8/layout/StepDownProcess"/>
    <dgm:cxn modelId="{EF10CDC4-F3C4-4479-8EB5-BA159B331592}" type="presParOf" srcId="{89A96596-C766-4F10-A4F8-2FCCDCF8EEFC}" destId="{6658962D-FD4C-400F-916F-BC68F7FA85E3}" srcOrd="3" destOrd="0" presId="urn:microsoft.com/office/officeart/2005/8/layout/StepDownProcess"/>
    <dgm:cxn modelId="{A0543F51-6D61-4E02-A727-934D72C24265}" type="presParOf" srcId="{89A96596-C766-4F10-A4F8-2FCCDCF8EEFC}" destId="{A5EAAED4-5E56-4C03-A274-71B4B5CF8C23}" srcOrd="4" destOrd="0" presId="urn:microsoft.com/office/officeart/2005/8/layout/StepDownProcess"/>
    <dgm:cxn modelId="{DDF76AB8-407A-48C7-B345-35AAEDEEA4AE}" type="presParOf" srcId="{A5EAAED4-5E56-4C03-A274-71B4B5CF8C23}" destId="{952ABEE6-9F67-4732-8CCF-3B5FDC20EC71}" srcOrd="0" destOrd="0" presId="urn:microsoft.com/office/officeart/2005/8/layout/StepDownProcess"/>
    <dgm:cxn modelId="{BFDCD42D-B0DD-4231-8E62-B64EE82A805D}" type="presParOf" srcId="{A5EAAED4-5E56-4C03-A274-71B4B5CF8C23}" destId="{576FE0A4-B2CF-4E37-89FE-3DF6382AC97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481D8-4560-4CC8-9A84-2B4B3DFAE46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uk-UA"/>
        </a:p>
      </dgm:t>
    </dgm:pt>
    <dgm:pt modelId="{DE019BD6-DC67-4B41-AC9F-3C96024CFCAF}">
      <dgm:prSet/>
      <dgm:spPr/>
      <dgm:t>
        <a:bodyPr/>
        <a:lstStyle/>
        <a:p>
          <a:pPr rtl="0"/>
          <a:r>
            <a:rPr lang="ru-RU" dirty="0" err="1" smtClean="0"/>
            <a:t>Завдяки</a:t>
          </a:r>
          <a:r>
            <a:rPr lang="ru-RU" dirty="0" smtClean="0"/>
            <a:t> </a:t>
          </a:r>
          <a:r>
            <a:rPr lang="ru-RU" dirty="0" err="1" smtClean="0"/>
            <a:t>подібному</a:t>
          </a:r>
          <a:r>
            <a:rPr lang="ru-RU" dirty="0" smtClean="0"/>
            <a:t> </a:t>
          </a:r>
          <a:r>
            <a:rPr lang="ru-RU" dirty="0" err="1" smtClean="0"/>
            <a:t>поділу</a:t>
          </a:r>
          <a:r>
            <a:rPr lang="ru-RU" dirty="0" smtClean="0"/>
            <a:t>, </a:t>
          </a:r>
          <a:r>
            <a:rPr lang="ru-RU" dirty="0" err="1" smtClean="0"/>
            <a:t>функціональні</a:t>
          </a:r>
          <a:r>
            <a:rPr lang="ru-RU" dirty="0" smtClean="0"/>
            <a:t>  і </a:t>
          </a:r>
          <a:r>
            <a:rPr lang="ru-RU" dirty="0" err="1" smtClean="0"/>
            <a:t>оперативні</a:t>
          </a:r>
          <a:r>
            <a:rPr lang="ru-RU" dirty="0" smtClean="0"/>
            <a:t> </a:t>
          </a:r>
          <a:r>
            <a:rPr lang="ru-RU" dirty="0" err="1" smtClean="0"/>
            <a:t>менеджери</a:t>
          </a:r>
          <a:r>
            <a:rPr lang="ru-RU" dirty="0" smtClean="0"/>
            <a:t> </a:t>
          </a:r>
          <a:r>
            <a:rPr lang="ru-RU" dirty="0" err="1" smtClean="0"/>
            <a:t>можуть</a:t>
          </a:r>
          <a:r>
            <a:rPr lang="ru-RU" dirty="0" smtClean="0"/>
            <a:t> </a:t>
          </a:r>
          <a:r>
            <a:rPr lang="ru-RU" dirty="0" err="1" smtClean="0"/>
            <a:t>контролювати</a:t>
          </a:r>
          <a:r>
            <a:rPr lang="ru-RU" dirty="0" smtClean="0"/>
            <a:t> та </a:t>
          </a:r>
          <a:r>
            <a:rPr lang="ru-RU" dirty="0" err="1" smtClean="0"/>
            <a:t>впливати</a:t>
          </a:r>
          <a:r>
            <a:rPr lang="ru-RU" dirty="0" smtClean="0"/>
            <a:t> на </a:t>
          </a:r>
          <a:r>
            <a:rPr lang="ru-RU" dirty="0" err="1" smtClean="0"/>
            <a:t>показники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безпосередньо</a:t>
          </a:r>
          <a:r>
            <a:rPr lang="ru-RU" dirty="0" smtClean="0"/>
            <a:t> </a:t>
          </a:r>
          <a:r>
            <a:rPr lang="ru-RU" dirty="0" err="1" smtClean="0"/>
            <a:t>залежать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їхньої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, а </a:t>
          </a:r>
          <a:r>
            <a:rPr lang="ru-RU" dirty="0" err="1" smtClean="0"/>
            <a:t>зміна</a:t>
          </a:r>
          <a:r>
            <a:rPr lang="ru-RU" dirty="0" smtClean="0"/>
            <a:t> </a:t>
          </a:r>
          <a:r>
            <a:rPr lang="ru-RU" dirty="0" err="1" smtClean="0"/>
            <a:t>показників</a:t>
          </a:r>
          <a:r>
            <a:rPr lang="ru-RU" dirty="0" smtClean="0"/>
            <a:t> </a:t>
          </a:r>
          <a:r>
            <a:rPr lang="ru-RU" dirty="0" err="1" smtClean="0"/>
            <a:t>вже</a:t>
          </a:r>
          <a:r>
            <a:rPr lang="ru-RU" dirty="0" smtClean="0"/>
            <a:t> </a:t>
          </a:r>
          <a:r>
            <a:rPr lang="ru-RU" dirty="0" err="1" smtClean="0"/>
            <a:t>впливатиме</a:t>
          </a:r>
          <a:r>
            <a:rPr lang="ru-RU" dirty="0" smtClean="0"/>
            <a:t> на </a:t>
          </a:r>
          <a:r>
            <a:rPr lang="ru-RU" dirty="0" err="1" smtClean="0"/>
            <a:t>зміну</a:t>
          </a:r>
          <a:r>
            <a:rPr lang="ru-RU" dirty="0" smtClean="0"/>
            <a:t> </a:t>
          </a:r>
          <a:r>
            <a:rPr lang="ru-RU" dirty="0" err="1" smtClean="0"/>
            <a:t>вартості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endParaRPr lang="uk-UA" dirty="0"/>
        </a:p>
      </dgm:t>
    </dgm:pt>
    <dgm:pt modelId="{FFE51125-3BFA-40C6-800D-3043B798FA34}" type="parTrans" cxnId="{CEAE5D02-6F4C-4464-BA83-04DC8A27434F}">
      <dgm:prSet/>
      <dgm:spPr/>
      <dgm:t>
        <a:bodyPr/>
        <a:lstStyle/>
        <a:p>
          <a:endParaRPr lang="uk-UA"/>
        </a:p>
      </dgm:t>
    </dgm:pt>
    <dgm:pt modelId="{D969B4C1-EA83-4D4E-AEC4-A24D41930795}" type="sibTrans" cxnId="{CEAE5D02-6F4C-4464-BA83-04DC8A27434F}">
      <dgm:prSet/>
      <dgm:spPr/>
      <dgm:t>
        <a:bodyPr/>
        <a:lstStyle/>
        <a:p>
          <a:endParaRPr lang="uk-UA"/>
        </a:p>
      </dgm:t>
    </dgm:pt>
    <dgm:pt modelId="{E850E270-5386-4C95-AB45-3233A65A52D4}" type="pres">
      <dgm:prSet presAssocID="{319481D8-4560-4CC8-9A84-2B4B3DFAE4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E9839A-D103-4162-B713-B69938DD484B}" type="pres">
      <dgm:prSet presAssocID="{DE019BD6-DC67-4B41-AC9F-3C96024CFCAF}" presName="parentText" presStyleLbl="node1" presStyleIdx="0" presStyleCnt="1" custLinFactNeighborX="-1525" custLinFactNeighborY="-214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AE5D02-6F4C-4464-BA83-04DC8A27434F}" srcId="{319481D8-4560-4CC8-9A84-2B4B3DFAE461}" destId="{DE019BD6-DC67-4B41-AC9F-3C96024CFCAF}" srcOrd="0" destOrd="0" parTransId="{FFE51125-3BFA-40C6-800D-3043B798FA34}" sibTransId="{D969B4C1-EA83-4D4E-AEC4-A24D41930795}"/>
    <dgm:cxn modelId="{F5B13BAA-E942-43E7-B261-1C773BA48A11}" type="presOf" srcId="{DE019BD6-DC67-4B41-AC9F-3C96024CFCAF}" destId="{54E9839A-D103-4162-B713-B69938DD484B}" srcOrd="0" destOrd="0" presId="urn:microsoft.com/office/officeart/2005/8/layout/vList2"/>
    <dgm:cxn modelId="{6A207250-7CFA-43C5-9167-F48E2CF5FA40}" type="presOf" srcId="{319481D8-4560-4CC8-9A84-2B4B3DFAE461}" destId="{E850E270-5386-4C95-AB45-3233A65A52D4}" srcOrd="0" destOrd="0" presId="urn:microsoft.com/office/officeart/2005/8/layout/vList2"/>
    <dgm:cxn modelId="{B006A0CE-E7AC-40A0-9C98-1B0932A316FD}" type="presParOf" srcId="{E850E270-5386-4C95-AB45-3233A65A52D4}" destId="{54E9839A-D103-4162-B713-B69938DD48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26EDCD-05E6-467C-84BC-146BEA6B7DC9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90E59F8E-0292-4668-B5C4-609C4642C61C}">
      <dgm:prSet phldrT="[Текст]" custT="1"/>
      <dgm:spPr/>
      <dgm:t>
        <a:bodyPr/>
        <a:lstStyle/>
        <a:p>
          <a:r>
            <a:rPr lang="uk-UA" sz="1200">
              <a:latin typeface="Times New Roman" panose="02020603050405020304" pitchFamily="18" charset="0"/>
              <a:cs typeface="Times New Roman" panose="02020603050405020304" pitchFamily="18" charset="0"/>
            </a:rPr>
            <a:t>Декларування </a:t>
          </a:r>
          <a:r>
            <a:rPr lang="en-US" sz="1200">
              <a:latin typeface="Times New Roman" panose="02020603050405020304" pitchFamily="18" charset="0"/>
              <a:cs typeface="Times New Roman" panose="02020603050405020304" pitchFamily="18" charset="0"/>
            </a:rPr>
            <a:t>VBM </a:t>
          </a:r>
          <a:r>
            <a:rPr lang="uk-UA" sz="1200">
              <a:latin typeface="Times New Roman" panose="02020603050405020304" pitchFamily="18" charset="0"/>
              <a:cs typeface="Times New Roman" panose="02020603050405020304" pitchFamily="18" charset="0"/>
            </a:rPr>
            <a:t>як основного підходу  управління підприємством </a:t>
          </a:r>
        </a:p>
      </dgm:t>
    </dgm:pt>
    <dgm:pt modelId="{C6AB5C17-1C56-4C61-86FA-EA891CD417F1}" type="parTrans" cxnId="{EBB2CCAF-2E50-46FB-A3C4-13B134902E21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F2AF3-5E04-4FC6-B23F-0807276697A4}" type="sibTrans" cxnId="{EBB2CCAF-2E50-46FB-A3C4-13B134902E21}">
      <dgm:prSet custT="1"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55C599-9B3A-451D-BCF1-6218BAF07CB4}">
      <dgm:prSet phldrT="[Текст]" custT="1"/>
      <dgm:spPr/>
      <dgm:t>
        <a:bodyPr/>
        <a:lstStyle/>
        <a:p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Розробка </a:t>
          </a:r>
          <a:r>
            <a:rPr lang="uk-UA" sz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страгегії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впровадження</a:t>
          </a:r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VBM</a:t>
          </a:r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F7F012A0-A06E-45F3-BAE3-4D32380F922B}" type="parTrans" cxnId="{5655AEF8-E1D3-493D-84FC-C9B86611F937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7016D5-C87C-4AAB-AAB1-8496F68023A8}" type="sibTrans" cxnId="{5655AEF8-E1D3-493D-84FC-C9B86611F937}">
      <dgm:prSet custT="1"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AD3037-B21E-4BFF-A327-9214B48F19E1}">
      <dgm:prSet phldrT="[Текст]" custT="1"/>
      <dgm:spPr/>
      <dgm:t>
        <a:bodyPr/>
        <a:lstStyle/>
        <a:p>
          <a:r>
            <a:rPr lang="uk-UA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факторів вартості</a:t>
          </a:r>
        </a:p>
      </dgm:t>
    </dgm:pt>
    <dgm:pt modelId="{673628D4-3919-4958-96F6-B18CC7558CAF}" type="parTrans" cxnId="{04E9202C-4FF1-485F-BF8C-FD308B902989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FBE467-32ED-4CD4-A10F-00685FB4C36C}" type="sibTrans" cxnId="{04E9202C-4FF1-485F-BF8C-FD308B902989}">
      <dgm:prSet custT="1"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B86EC3-6BC8-414A-8D19-BCFAC0F536CB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ts val="600"/>
            </a:spcAft>
          </a:pPr>
          <a:r>
            <a:rPr lang="uk-UA" sz="1200">
              <a:latin typeface="Times New Roman" panose="02020603050405020304" pitchFamily="18" charset="0"/>
              <a:cs typeface="Times New Roman" panose="02020603050405020304" pitchFamily="18" charset="0"/>
            </a:rPr>
            <a:t>Процес прийняття рішень орієнтуючись на вартість</a:t>
          </a:r>
        </a:p>
      </dgm:t>
    </dgm:pt>
    <dgm:pt modelId="{B9379632-6147-4333-8C26-5AD9D7D3FFED}" type="parTrans" cxnId="{7B270D7E-6020-42A4-8BC2-37380D262B41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49772-1FD5-4307-BEAD-FF0B4053CE1F}" type="sibTrans" cxnId="{7B270D7E-6020-42A4-8BC2-37380D262B41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B2AEDC-CCA1-42C5-8C5D-2C9A1D7BC58B}">
      <dgm:prSet phldrT="[Текст]" custT="1"/>
      <dgm:spPr/>
      <dgm:t>
        <a:bodyPr/>
        <a:lstStyle/>
        <a:p>
          <a:r>
            <a:rPr lang="uk-UA" sz="1200">
              <a:latin typeface="Times New Roman" panose="02020603050405020304" pitchFamily="18" charset="0"/>
              <a:cs typeface="Times New Roman" panose="02020603050405020304" pitchFamily="18" charset="0"/>
            </a:rPr>
            <a:t>Деталізація факторів для кожного рівня управління</a:t>
          </a:r>
        </a:p>
      </dgm:t>
    </dgm:pt>
    <dgm:pt modelId="{60504603-7400-4299-8533-63FEADFC3C2B}" type="parTrans" cxnId="{38652BF0-0330-4181-A348-7FAE8F6973CD}">
      <dgm:prSet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E006C-F8EF-41A7-AABC-FD8F8DDD7320}" type="sibTrans" cxnId="{38652BF0-0330-4181-A348-7FAE8F6973CD}">
      <dgm:prSet custT="1"/>
      <dgm:spPr/>
      <dgm:t>
        <a:bodyPr/>
        <a:lstStyle/>
        <a:p>
          <a:endParaRPr lang="uk-UA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0C5EF-4954-4131-AC40-E1CB76A30782}" type="pres">
      <dgm:prSet presAssocID="{8D26EDCD-05E6-467C-84BC-146BEA6B7DC9}" presName="Name0" presStyleCnt="0">
        <dgm:presLayoutVars>
          <dgm:dir/>
          <dgm:resizeHandles val="exact"/>
        </dgm:presLayoutVars>
      </dgm:prSet>
      <dgm:spPr/>
    </dgm:pt>
    <dgm:pt modelId="{AB8BAD9A-F4A2-400A-B069-F9D2C3591CA8}" type="pres">
      <dgm:prSet presAssocID="{90E59F8E-0292-4668-B5C4-609C4642C61C}" presName="node" presStyleLbl="node1" presStyleIdx="0" presStyleCnt="5" custScaleX="1594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BF87C5-B827-4C1B-A329-25B0185BEF99}" type="pres">
      <dgm:prSet presAssocID="{AC0F2AF3-5E04-4FC6-B23F-0807276697A4}" presName="sibTrans" presStyleLbl="sibTrans2D1" presStyleIdx="0" presStyleCnt="4"/>
      <dgm:spPr/>
      <dgm:t>
        <a:bodyPr/>
        <a:lstStyle/>
        <a:p>
          <a:endParaRPr lang="uk-UA"/>
        </a:p>
      </dgm:t>
    </dgm:pt>
    <dgm:pt modelId="{95C32102-58B5-489E-9100-04A740BAD227}" type="pres">
      <dgm:prSet presAssocID="{AC0F2AF3-5E04-4FC6-B23F-0807276697A4}" presName="connectorText" presStyleLbl="sibTrans2D1" presStyleIdx="0" presStyleCnt="4"/>
      <dgm:spPr/>
      <dgm:t>
        <a:bodyPr/>
        <a:lstStyle/>
        <a:p>
          <a:endParaRPr lang="uk-UA"/>
        </a:p>
      </dgm:t>
    </dgm:pt>
    <dgm:pt modelId="{76303F7C-9B38-4DA9-8C67-C70AFFE733C4}" type="pres">
      <dgm:prSet presAssocID="{9C55C599-9B3A-451D-BCF1-6218BAF07CB4}" presName="node" presStyleLbl="node1" presStyleIdx="1" presStyleCnt="5" custScaleX="11748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E386A3-BE14-48CA-83A4-34515BBDB2CE}" type="pres">
      <dgm:prSet presAssocID="{A77016D5-C87C-4AAB-AAB1-8496F68023A8}" presName="sibTrans" presStyleLbl="sibTrans2D1" presStyleIdx="1" presStyleCnt="4"/>
      <dgm:spPr/>
      <dgm:t>
        <a:bodyPr/>
        <a:lstStyle/>
        <a:p>
          <a:endParaRPr lang="uk-UA"/>
        </a:p>
      </dgm:t>
    </dgm:pt>
    <dgm:pt modelId="{ADD65581-390E-4331-A6DD-84AFDDEE0F8F}" type="pres">
      <dgm:prSet presAssocID="{A77016D5-C87C-4AAB-AAB1-8496F68023A8}" presName="connectorText" presStyleLbl="sibTrans2D1" presStyleIdx="1" presStyleCnt="4"/>
      <dgm:spPr/>
      <dgm:t>
        <a:bodyPr/>
        <a:lstStyle/>
        <a:p>
          <a:endParaRPr lang="uk-UA"/>
        </a:p>
      </dgm:t>
    </dgm:pt>
    <dgm:pt modelId="{862F8D41-F202-48B9-8680-9F2F0506177E}" type="pres">
      <dgm:prSet presAssocID="{81AD3037-B21E-4BFF-A327-9214B48F19E1}" presName="node" presStyleLbl="node1" presStyleIdx="2" presStyleCnt="5" custScaleX="1006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B6996C-81DF-440A-8A78-0953DD1D0477}" type="pres">
      <dgm:prSet presAssocID="{2BFBE467-32ED-4CD4-A10F-00685FB4C36C}" presName="sibTrans" presStyleLbl="sibTrans2D1" presStyleIdx="2" presStyleCnt="4" custScaleX="99188" custScaleY="88893"/>
      <dgm:spPr/>
      <dgm:t>
        <a:bodyPr/>
        <a:lstStyle/>
        <a:p>
          <a:endParaRPr lang="uk-UA"/>
        </a:p>
      </dgm:t>
    </dgm:pt>
    <dgm:pt modelId="{FE0A62BB-3A78-42C2-AF7F-9EF214BEEA95}" type="pres">
      <dgm:prSet presAssocID="{2BFBE467-32ED-4CD4-A10F-00685FB4C36C}" presName="connectorText" presStyleLbl="sibTrans2D1" presStyleIdx="2" presStyleCnt="4"/>
      <dgm:spPr/>
      <dgm:t>
        <a:bodyPr/>
        <a:lstStyle/>
        <a:p>
          <a:endParaRPr lang="uk-UA"/>
        </a:p>
      </dgm:t>
    </dgm:pt>
    <dgm:pt modelId="{A031C55E-8D4F-4F3B-99E2-5C640EC737B1}" type="pres">
      <dgm:prSet presAssocID="{62B2AEDC-CCA1-42C5-8C5D-2C9A1D7BC58B}" presName="node" presStyleLbl="node1" presStyleIdx="3" presStyleCnt="5" custScaleX="1033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DDEBB2-07EF-45EF-958B-4AE8C28CC411}" type="pres">
      <dgm:prSet presAssocID="{E62E006C-F8EF-41A7-AABC-FD8F8DDD7320}" presName="sibTrans" presStyleLbl="sibTrans2D1" presStyleIdx="3" presStyleCnt="4"/>
      <dgm:spPr/>
      <dgm:t>
        <a:bodyPr/>
        <a:lstStyle/>
        <a:p>
          <a:endParaRPr lang="uk-UA"/>
        </a:p>
      </dgm:t>
    </dgm:pt>
    <dgm:pt modelId="{F718A5EC-2F27-4979-9503-DAC3E287ACC0}" type="pres">
      <dgm:prSet presAssocID="{E62E006C-F8EF-41A7-AABC-FD8F8DDD7320}" presName="connectorText" presStyleLbl="sibTrans2D1" presStyleIdx="3" presStyleCnt="4"/>
      <dgm:spPr/>
      <dgm:t>
        <a:bodyPr/>
        <a:lstStyle/>
        <a:p>
          <a:endParaRPr lang="uk-UA"/>
        </a:p>
      </dgm:t>
    </dgm:pt>
    <dgm:pt modelId="{AE3D3C2B-B3DB-442A-84F9-A615621891AB}" type="pres">
      <dgm:prSet presAssocID="{EFB86EC3-6BC8-414A-8D19-BCFAC0F536CB}" presName="node" presStyleLbl="node1" presStyleIdx="4" presStyleCnt="5" custScaleX="109787" custLinFactNeighborX="1979" custLinFactNeighborY="-12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DADF64B-B832-4AD5-8E9B-C18D629B30C8}" type="presOf" srcId="{81AD3037-B21E-4BFF-A327-9214B48F19E1}" destId="{862F8D41-F202-48B9-8680-9F2F0506177E}" srcOrd="0" destOrd="0" presId="urn:microsoft.com/office/officeart/2005/8/layout/process1"/>
    <dgm:cxn modelId="{2414EB52-FBA0-41BF-BC18-77043E77DEE9}" type="presOf" srcId="{2BFBE467-32ED-4CD4-A10F-00685FB4C36C}" destId="{39B6996C-81DF-440A-8A78-0953DD1D0477}" srcOrd="0" destOrd="0" presId="urn:microsoft.com/office/officeart/2005/8/layout/process1"/>
    <dgm:cxn modelId="{AE22838A-9D6C-4E25-AB73-08FCF76B2B4F}" type="presOf" srcId="{9C55C599-9B3A-451D-BCF1-6218BAF07CB4}" destId="{76303F7C-9B38-4DA9-8C67-C70AFFE733C4}" srcOrd="0" destOrd="0" presId="urn:microsoft.com/office/officeart/2005/8/layout/process1"/>
    <dgm:cxn modelId="{82A90554-3921-467F-B2CD-490DECCB9561}" type="presOf" srcId="{AC0F2AF3-5E04-4FC6-B23F-0807276697A4}" destId="{5FBF87C5-B827-4C1B-A329-25B0185BEF99}" srcOrd="0" destOrd="0" presId="urn:microsoft.com/office/officeart/2005/8/layout/process1"/>
    <dgm:cxn modelId="{93373FB6-5CC0-49B0-9B0C-B762900C7D27}" type="presOf" srcId="{EFB86EC3-6BC8-414A-8D19-BCFAC0F536CB}" destId="{AE3D3C2B-B3DB-442A-84F9-A615621891AB}" srcOrd="0" destOrd="0" presId="urn:microsoft.com/office/officeart/2005/8/layout/process1"/>
    <dgm:cxn modelId="{7B270D7E-6020-42A4-8BC2-37380D262B41}" srcId="{8D26EDCD-05E6-467C-84BC-146BEA6B7DC9}" destId="{EFB86EC3-6BC8-414A-8D19-BCFAC0F536CB}" srcOrd="4" destOrd="0" parTransId="{B9379632-6147-4333-8C26-5AD9D7D3FFED}" sibTransId="{0E049772-1FD5-4307-BEAD-FF0B4053CE1F}"/>
    <dgm:cxn modelId="{5655AEF8-E1D3-493D-84FC-C9B86611F937}" srcId="{8D26EDCD-05E6-467C-84BC-146BEA6B7DC9}" destId="{9C55C599-9B3A-451D-BCF1-6218BAF07CB4}" srcOrd="1" destOrd="0" parTransId="{F7F012A0-A06E-45F3-BAE3-4D32380F922B}" sibTransId="{A77016D5-C87C-4AAB-AAB1-8496F68023A8}"/>
    <dgm:cxn modelId="{88D13C7A-EA46-477C-AD36-F2E7E5BA3841}" type="presOf" srcId="{AC0F2AF3-5E04-4FC6-B23F-0807276697A4}" destId="{95C32102-58B5-489E-9100-04A740BAD227}" srcOrd="1" destOrd="0" presId="urn:microsoft.com/office/officeart/2005/8/layout/process1"/>
    <dgm:cxn modelId="{A8A8F139-6D2F-4B25-B8DD-E9657F2C5B40}" type="presOf" srcId="{62B2AEDC-CCA1-42C5-8C5D-2C9A1D7BC58B}" destId="{A031C55E-8D4F-4F3B-99E2-5C640EC737B1}" srcOrd="0" destOrd="0" presId="urn:microsoft.com/office/officeart/2005/8/layout/process1"/>
    <dgm:cxn modelId="{38652BF0-0330-4181-A348-7FAE8F6973CD}" srcId="{8D26EDCD-05E6-467C-84BC-146BEA6B7DC9}" destId="{62B2AEDC-CCA1-42C5-8C5D-2C9A1D7BC58B}" srcOrd="3" destOrd="0" parTransId="{60504603-7400-4299-8533-63FEADFC3C2B}" sibTransId="{E62E006C-F8EF-41A7-AABC-FD8F8DDD7320}"/>
    <dgm:cxn modelId="{90F695FA-924B-44B5-8B44-CDDC124BBF4B}" type="presOf" srcId="{90E59F8E-0292-4668-B5C4-609C4642C61C}" destId="{AB8BAD9A-F4A2-400A-B069-F9D2C3591CA8}" srcOrd="0" destOrd="0" presId="urn:microsoft.com/office/officeart/2005/8/layout/process1"/>
    <dgm:cxn modelId="{E5EB4F9F-F708-4ABF-8F49-129BE8BA3792}" type="presOf" srcId="{A77016D5-C87C-4AAB-AAB1-8496F68023A8}" destId="{BCE386A3-BE14-48CA-83A4-34515BBDB2CE}" srcOrd="0" destOrd="0" presId="urn:microsoft.com/office/officeart/2005/8/layout/process1"/>
    <dgm:cxn modelId="{2E320B04-7C81-4B23-AA79-201DF84FFE35}" type="presOf" srcId="{E62E006C-F8EF-41A7-AABC-FD8F8DDD7320}" destId="{CCDDEBB2-07EF-45EF-958B-4AE8C28CC411}" srcOrd="0" destOrd="0" presId="urn:microsoft.com/office/officeart/2005/8/layout/process1"/>
    <dgm:cxn modelId="{C6B3A662-2239-42AA-8A8B-84B8EAC5A32E}" type="presOf" srcId="{E62E006C-F8EF-41A7-AABC-FD8F8DDD7320}" destId="{F718A5EC-2F27-4979-9503-DAC3E287ACC0}" srcOrd="1" destOrd="0" presId="urn:microsoft.com/office/officeart/2005/8/layout/process1"/>
    <dgm:cxn modelId="{04E9202C-4FF1-485F-BF8C-FD308B902989}" srcId="{8D26EDCD-05E6-467C-84BC-146BEA6B7DC9}" destId="{81AD3037-B21E-4BFF-A327-9214B48F19E1}" srcOrd="2" destOrd="0" parTransId="{673628D4-3919-4958-96F6-B18CC7558CAF}" sibTransId="{2BFBE467-32ED-4CD4-A10F-00685FB4C36C}"/>
    <dgm:cxn modelId="{CED2BD82-8473-4E26-9BFE-3DE32E8171D6}" type="presOf" srcId="{8D26EDCD-05E6-467C-84BC-146BEA6B7DC9}" destId="{A060C5EF-4954-4131-AC40-E1CB76A30782}" srcOrd="0" destOrd="0" presId="urn:microsoft.com/office/officeart/2005/8/layout/process1"/>
    <dgm:cxn modelId="{29AAD27B-ACA9-49CC-B8C1-9688281D3513}" type="presOf" srcId="{2BFBE467-32ED-4CD4-A10F-00685FB4C36C}" destId="{FE0A62BB-3A78-42C2-AF7F-9EF214BEEA95}" srcOrd="1" destOrd="0" presId="urn:microsoft.com/office/officeart/2005/8/layout/process1"/>
    <dgm:cxn modelId="{3A14E1BC-3777-4D8C-9C49-87B54F16C825}" type="presOf" srcId="{A77016D5-C87C-4AAB-AAB1-8496F68023A8}" destId="{ADD65581-390E-4331-A6DD-84AFDDEE0F8F}" srcOrd="1" destOrd="0" presId="urn:microsoft.com/office/officeart/2005/8/layout/process1"/>
    <dgm:cxn modelId="{EBB2CCAF-2E50-46FB-A3C4-13B134902E21}" srcId="{8D26EDCD-05E6-467C-84BC-146BEA6B7DC9}" destId="{90E59F8E-0292-4668-B5C4-609C4642C61C}" srcOrd="0" destOrd="0" parTransId="{C6AB5C17-1C56-4C61-86FA-EA891CD417F1}" sibTransId="{AC0F2AF3-5E04-4FC6-B23F-0807276697A4}"/>
    <dgm:cxn modelId="{4A812CE4-6C70-4B41-8D04-3CC7B8A772F3}" type="presParOf" srcId="{A060C5EF-4954-4131-AC40-E1CB76A30782}" destId="{AB8BAD9A-F4A2-400A-B069-F9D2C3591CA8}" srcOrd="0" destOrd="0" presId="urn:microsoft.com/office/officeart/2005/8/layout/process1"/>
    <dgm:cxn modelId="{B506E3D8-A329-4A21-8EA4-4E4F72313DED}" type="presParOf" srcId="{A060C5EF-4954-4131-AC40-E1CB76A30782}" destId="{5FBF87C5-B827-4C1B-A329-25B0185BEF99}" srcOrd="1" destOrd="0" presId="urn:microsoft.com/office/officeart/2005/8/layout/process1"/>
    <dgm:cxn modelId="{C651A0C9-A83E-43C7-83AB-3CED679EA99D}" type="presParOf" srcId="{5FBF87C5-B827-4C1B-A329-25B0185BEF99}" destId="{95C32102-58B5-489E-9100-04A740BAD227}" srcOrd="0" destOrd="0" presId="urn:microsoft.com/office/officeart/2005/8/layout/process1"/>
    <dgm:cxn modelId="{3FA0AB1A-853E-4064-98B8-DA47FE7FD4BD}" type="presParOf" srcId="{A060C5EF-4954-4131-AC40-E1CB76A30782}" destId="{76303F7C-9B38-4DA9-8C67-C70AFFE733C4}" srcOrd="2" destOrd="0" presId="urn:microsoft.com/office/officeart/2005/8/layout/process1"/>
    <dgm:cxn modelId="{EC94C399-670F-4A45-8EB9-8D8801739A22}" type="presParOf" srcId="{A060C5EF-4954-4131-AC40-E1CB76A30782}" destId="{BCE386A3-BE14-48CA-83A4-34515BBDB2CE}" srcOrd="3" destOrd="0" presId="urn:microsoft.com/office/officeart/2005/8/layout/process1"/>
    <dgm:cxn modelId="{E35EF5EF-B64C-4F70-BB89-82453264C30C}" type="presParOf" srcId="{BCE386A3-BE14-48CA-83A4-34515BBDB2CE}" destId="{ADD65581-390E-4331-A6DD-84AFDDEE0F8F}" srcOrd="0" destOrd="0" presId="urn:microsoft.com/office/officeart/2005/8/layout/process1"/>
    <dgm:cxn modelId="{BB134D4D-6AA8-4657-9F07-4D6EF39E1DFA}" type="presParOf" srcId="{A060C5EF-4954-4131-AC40-E1CB76A30782}" destId="{862F8D41-F202-48B9-8680-9F2F0506177E}" srcOrd="4" destOrd="0" presId="urn:microsoft.com/office/officeart/2005/8/layout/process1"/>
    <dgm:cxn modelId="{9CBBAD31-03FE-4CC4-8A22-252B1BD16EEC}" type="presParOf" srcId="{A060C5EF-4954-4131-AC40-E1CB76A30782}" destId="{39B6996C-81DF-440A-8A78-0953DD1D0477}" srcOrd="5" destOrd="0" presId="urn:microsoft.com/office/officeart/2005/8/layout/process1"/>
    <dgm:cxn modelId="{F341209F-9926-4C5B-A652-2FD89BA30A2E}" type="presParOf" srcId="{39B6996C-81DF-440A-8A78-0953DD1D0477}" destId="{FE0A62BB-3A78-42C2-AF7F-9EF214BEEA95}" srcOrd="0" destOrd="0" presId="urn:microsoft.com/office/officeart/2005/8/layout/process1"/>
    <dgm:cxn modelId="{F0B94734-0EA9-4451-953A-08CE758C1546}" type="presParOf" srcId="{A060C5EF-4954-4131-AC40-E1CB76A30782}" destId="{A031C55E-8D4F-4F3B-99E2-5C640EC737B1}" srcOrd="6" destOrd="0" presId="urn:microsoft.com/office/officeart/2005/8/layout/process1"/>
    <dgm:cxn modelId="{D70BF570-EEED-4D4D-807F-C4781B79D082}" type="presParOf" srcId="{A060C5EF-4954-4131-AC40-E1CB76A30782}" destId="{CCDDEBB2-07EF-45EF-958B-4AE8C28CC411}" srcOrd="7" destOrd="0" presId="urn:microsoft.com/office/officeart/2005/8/layout/process1"/>
    <dgm:cxn modelId="{02DA2478-3A4B-4B88-A557-A9D9ACD5B894}" type="presParOf" srcId="{CCDDEBB2-07EF-45EF-958B-4AE8C28CC411}" destId="{F718A5EC-2F27-4979-9503-DAC3E287ACC0}" srcOrd="0" destOrd="0" presId="urn:microsoft.com/office/officeart/2005/8/layout/process1"/>
    <dgm:cxn modelId="{BC4872DB-AD06-4514-B0F5-FAA967FB0A5E}" type="presParOf" srcId="{A060C5EF-4954-4131-AC40-E1CB76A30782}" destId="{AE3D3C2B-B3DB-442A-84F9-A615621891AB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C54F39-6765-4C8B-AF6C-3F585988BA4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uk-UA"/>
        </a:p>
      </dgm:t>
    </dgm:pt>
    <dgm:pt modelId="{DB37BB34-D0C7-4D53-B78B-9CDA8039A9A0}">
      <dgm:prSet phldrT="[Текст]"/>
      <dgm:spPr/>
      <dgm:t>
        <a:bodyPr/>
        <a:lstStyle/>
        <a:p>
          <a:r>
            <a:rPr lang="uk-UA" dirty="0" smtClean="0"/>
            <a:t>Перешкоди для впровадження </a:t>
          </a:r>
          <a:r>
            <a:rPr lang="en-US" dirty="0" smtClean="0"/>
            <a:t>VBM</a:t>
          </a:r>
          <a:r>
            <a:rPr lang="uk-UA" dirty="0" smtClean="0"/>
            <a:t> на українських підприємствах</a:t>
          </a:r>
          <a:endParaRPr lang="uk-UA" dirty="0"/>
        </a:p>
      </dgm:t>
    </dgm:pt>
    <dgm:pt modelId="{573CFB18-620E-4EB8-994C-160A1BAFDB60}" type="parTrans" cxnId="{C3C4C9D8-EC4F-49FC-88D9-6E5468FB0A5E}">
      <dgm:prSet/>
      <dgm:spPr/>
      <dgm:t>
        <a:bodyPr/>
        <a:lstStyle/>
        <a:p>
          <a:endParaRPr lang="uk-UA"/>
        </a:p>
      </dgm:t>
    </dgm:pt>
    <dgm:pt modelId="{41CB9A7B-DA82-431E-885B-EA64F771B945}" type="sibTrans" cxnId="{C3C4C9D8-EC4F-49FC-88D9-6E5468FB0A5E}">
      <dgm:prSet/>
      <dgm:spPr/>
      <dgm:t>
        <a:bodyPr/>
        <a:lstStyle/>
        <a:p>
          <a:endParaRPr lang="uk-UA"/>
        </a:p>
      </dgm:t>
    </dgm:pt>
    <dgm:pt modelId="{D5B90421-5D2F-44D9-8FE2-97AA8B36D695}">
      <dgm:prSet phldrT="[Текст]"/>
      <dgm:spPr/>
      <dgm:t>
        <a:bodyPr/>
        <a:lstStyle/>
        <a:p>
          <a:r>
            <a:rPr lang="uk-UA" dirty="0" smtClean="0"/>
            <a:t>необхідність переходу до управлінських форм звітності</a:t>
          </a:r>
          <a:endParaRPr lang="uk-UA" dirty="0"/>
        </a:p>
      </dgm:t>
    </dgm:pt>
    <dgm:pt modelId="{18EB131A-BD5B-4A27-BBD7-19305EA27EDC}" type="parTrans" cxnId="{D38172D8-B0AE-4A6F-A35B-5885043F3F0F}">
      <dgm:prSet/>
      <dgm:spPr/>
      <dgm:t>
        <a:bodyPr/>
        <a:lstStyle/>
        <a:p>
          <a:endParaRPr lang="uk-UA"/>
        </a:p>
      </dgm:t>
    </dgm:pt>
    <dgm:pt modelId="{E9831B0E-7014-484F-8F6F-296C399394E3}" type="sibTrans" cxnId="{D38172D8-B0AE-4A6F-A35B-5885043F3F0F}">
      <dgm:prSet/>
      <dgm:spPr/>
      <dgm:t>
        <a:bodyPr/>
        <a:lstStyle/>
        <a:p>
          <a:endParaRPr lang="uk-UA"/>
        </a:p>
      </dgm:t>
    </dgm:pt>
    <dgm:pt modelId="{726A79C9-3BC0-45FE-9E13-26AEBB56034D}">
      <dgm:prSet phldrT="[Текст]"/>
      <dgm:spPr/>
      <dgm:t>
        <a:bodyPr/>
        <a:lstStyle/>
        <a:p>
          <a:r>
            <a:rPr lang="uk-UA" dirty="0" smtClean="0"/>
            <a:t>низький рівень розвитку фондового ринку</a:t>
          </a:r>
          <a:endParaRPr lang="uk-UA" dirty="0"/>
        </a:p>
      </dgm:t>
    </dgm:pt>
    <dgm:pt modelId="{B7EDA9B7-9C6F-4753-A745-F297C539A1A3}" type="parTrans" cxnId="{B4717C96-2999-44FD-93E3-D1F2D4CC1658}">
      <dgm:prSet/>
      <dgm:spPr/>
      <dgm:t>
        <a:bodyPr/>
        <a:lstStyle/>
        <a:p>
          <a:endParaRPr lang="uk-UA"/>
        </a:p>
      </dgm:t>
    </dgm:pt>
    <dgm:pt modelId="{EA783DF0-F902-442D-B181-1E9E7B0FE5F9}" type="sibTrans" cxnId="{B4717C96-2999-44FD-93E3-D1F2D4CC1658}">
      <dgm:prSet/>
      <dgm:spPr/>
      <dgm:t>
        <a:bodyPr/>
        <a:lstStyle/>
        <a:p>
          <a:endParaRPr lang="uk-UA"/>
        </a:p>
      </dgm:t>
    </dgm:pt>
    <dgm:pt modelId="{47869F33-02D5-4F27-8F09-975122CCC548}">
      <dgm:prSet phldrT="[Текст]"/>
      <dgm:spPr/>
      <dgm:t>
        <a:bodyPr/>
        <a:lstStyle/>
        <a:p>
          <a:r>
            <a:rPr lang="uk-UA" dirty="0" smtClean="0"/>
            <a:t>закритість суб'єктів бізнесу</a:t>
          </a:r>
          <a:endParaRPr lang="uk-UA" dirty="0"/>
        </a:p>
      </dgm:t>
    </dgm:pt>
    <dgm:pt modelId="{C044E4B2-538E-43F9-BFF4-DFCE749CFF1F}" type="parTrans" cxnId="{85EA6098-A9B8-4392-8A1E-A922FBF1BD43}">
      <dgm:prSet/>
      <dgm:spPr/>
      <dgm:t>
        <a:bodyPr/>
        <a:lstStyle/>
        <a:p>
          <a:endParaRPr lang="uk-UA"/>
        </a:p>
      </dgm:t>
    </dgm:pt>
    <dgm:pt modelId="{E5FE9A9D-DD48-410A-8529-399635E9DA89}" type="sibTrans" cxnId="{85EA6098-A9B8-4392-8A1E-A922FBF1BD43}">
      <dgm:prSet/>
      <dgm:spPr/>
      <dgm:t>
        <a:bodyPr/>
        <a:lstStyle/>
        <a:p>
          <a:endParaRPr lang="uk-UA"/>
        </a:p>
      </dgm:t>
    </dgm:pt>
    <dgm:pt modelId="{D6782807-82A8-45C3-B96E-AE2A1901E834}">
      <dgm:prSet phldrT="[Текст]"/>
      <dgm:spPr/>
      <dgm:t>
        <a:bodyPr/>
        <a:lstStyle/>
        <a:p>
          <a:r>
            <a:rPr lang="uk-UA" dirty="0" smtClean="0"/>
            <a:t>необхідність витрачання коштів на впровадження </a:t>
          </a:r>
          <a:r>
            <a:rPr lang="en-US" dirty="0" smtClean="0"/>
            <a:t>VBM</a:t>
          </a:r>
          <a:r>
            <a:rPr lang="uk-UA" dirty="0" smtClean="0"/>
            <a:t> </a:t>
          </a:r>
          <a:endParaRPr lang="uk-UA" dirty="0"/>
        </a:p>
      </dgm:t>
    </dgm:pt>
    <dgm:pt modelId="{7C923003-1C4F-47E2-BC2C-6CA8D441FC98}" type="parTrans" cxnId="{8F80423F-6F49-470A-A52E-07B49F778CE4}">
      <dgm:prSet/>
      <dgm:spPr/>
      <dgm:t>
        <a:bodyPr/>
        <a:lstStyle/>
        <a:p>
          <a:endParaRPr lang="uk-UA"/>
        </a:p>
      </dgm:t>
    </dgm:pt>
    <dgm:pt modelId="{A0C90868-7778-4D90-AA06-BB3B5A3D5B8C}" type="sibTrans" cxnId="{8F80423F-6F49-470A-A52E-07B49F778CE4}">
      <dgm:prSet/>
      <dgm:spPr/>
      <dgm:t>
        <a:bodyPr/>
        <a:lstStyle/>
        <a:p>
          <a:endParaRPr lang="uk-UA"/>
        </a:p>
      </dgm:t>
    </dgm:pt>
    <dgm:pt modelId="{EB03EE69-4620-47A4-A650-4535F3DC8E03}" type="pres">
      <dgm:prSet presAssocID="{F3C54F39-6765-4C8B-AF6C-3F585988BA4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B27251-6CFC-4DAC-8F60-DB69088CBEF8}" type="pres">
      <dgm:prSet presAssocID="{DB37BB34-D0C7-4D53-B78B-9CDA8039A9A0}" presName="centerShape" presStyleLbl="node0" presStyleIdx="0" presStyleCnt="1"/>
      <dgm:spPr/>
      <dgm:t>
        <a:bodyPr/>
        <a:lstStyle/>
        <a:p>
          <a:endParaRPr lang="uk-UA"/>
        </a:p>
      </dgm:t>
    </dgm:pt>
    <dgm:pt modelId="{EA61D3AA-93E0-493C-81FE-16A35D6AD942}" type="pres">
      <dgm:prSet presAssocID="{18EB131A-BD5B-4A27-BBD7-19305EA27EDC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48E699A1-7F63-40DB-9798-189A56E774C7}" type="pres">
      <dgm:prSet presAssocID="{D5B90421-5D2F-44D9-8FE2-97AA8B36D6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0844E8-83E2-4EB9-A0BE-3A90A1B851CD}" type="pres">
      <dgm:prSet presAssocID="{B7EDA9B7-9C6F-4753-A745-F297C539A1A3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FCAA76B7-0050-470F-BCE6-5E9D8DC42100}" type="pres">
      <dgm:prSet presAssocID="{726A79C9-3BC0-45FE-9E13-26AEBB5603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1A44CE-0656-4926-9D72-32E33A639535}" type="pres">
      <dgm:prSet presAssocID="{C044E4B2-538E-43F9-BFF4-DFCE749CFF1F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5D30AD27-9CAF-4873-BE6E-5CE43D3AC702}" type="pres">
      <dgm:prSet presAssocID="{47869F33-02D5-4F27-8F09-975122CCC5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CEF342-A2AC-493D-B5EE-3F65B81134BC}" type="pres">
      <dgm:prSet presAssocID="{7C923003-1C4F-47E2-BC2C-6CA8D441FC98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8328EBE5-9F4C-4DE8-B704-01A31E326626}" type="pres">
      <dgm:prSet presAssocID="{D6782807-82A8-45C3-B96E-AE2A1901E8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A4E03E7-BC01-4057-8E89-0F687446DEA9}" type="presOf" srcId="{C044E4B2-538E-43F9-BFF4-DFCE749CFF1F}" destId="{251A44CE-0656-4926-9D72-32E33A639535}" srcOrd="0" destOrd="0" presId="urn:microsoft.com/office/officeart/2005/8/layout/radial4"/>
    <dgm:cxn modelId="{C3C4C9D8-EC4F-49FC-88D9-6E5468FB0A5E}" srcId="{F3C54F39-6765-4C8B-AF6C-3F585988BA4E}" destId="{DB37BB34-D0C7-4D53-B78B-9CDA8039A9A0}" srcOrd="0" destOrd="0" parTransId="{573CFB18-620E-4EB8-994C-160A1BAFDB60}" sibTransId="{41CB9A7B-DA82-431E-885B-EA64F771B945}"/>
    <dgm:cxn modelId="{B4717C96-2999-44FD-93E3-D1F2D4CC1658}" srcId="{DB37BB34-D0C7-4D53-B78B-9CDA8039A9A0}" destId="{726A79C9-3BC0-45FE-9E13-26AEBB56034D}" srcOrd="1" destOrd="0" parTransId="{B7EDA9B7-9C6F-4753-A745-F297C539A1A3}" sibTransId="{EA783DF0-F902-442D-B181-1E9E7B0FE5F9}"/>
    <dgm:cxn modelId="{8F80423F-6F49-470A-A52E-07B49F778CE4}" srcId="{DB37BB34-D0C7-4D53-B78B-9CDA8039A9A0}" destId="{D6782807-82A8-45C3-B96E-AE2A1901E834}" srcOrd="3" destOrd="0" parTransId="{7C923003-1C4F-47E2-BC2C-6CA8D441FC98}" sibTransId="{A0C90868-7778-4D90-AA06-BB3B5A3D5B8C}"/>
    <dgm:cxn modelId="{AE4B9E47-3E59-4FB5-B51D-8457694B48A1}" type="presOf" srcId="{D6782807-82A8-45C3-B96E-AE2A1901E834}" destId="{8328EBE5-9F4C-4DE8-B704-01A31E326626}" srcOrd="0" destOrd="0" presId="urn:microsoft.com/office/officeart/2005/8/layout/radial4"/>
    <dgm:cxn modelId="{D38172D8-B0AE-4A6F-A35B-5885043F3F0F}" srcId="{DB37BB34-D0C7-4D53-B78B-9CDA8039A9A0}" destId="{D5B90421-5D2F-44D9-8FE2-97AA8B36D695}" srcOrd="0" destOrd="0" parTransId="{18EB131A-BD5B-4A27-BBD7-19305EA27EDC}" sibTransId="{E9831B0E-7014-484F-8F6F-296C399394E3}"/>
    <dgm:cxn modelId="{95CE25A7-34AF-4B9D-8600-3868516E3BA8}" type="presOf" srcId="{F3C54F39-6765-4C8B-AF6C-3F585988BA4E}" destId="{EB03EE69-4620-47A4-A650-4535F3DC8E03}" srcOrd="0" destOrd="0" presId="urn:microsoft.com/office/officeart/2005/8/layout/radial4"/>
    <dgm:cxn modelId="{4916475E-BE5A-455B-8F72-02200328BE0B}" type="presOf" srcId="{726A79C9-3BC0-45FE-9E13-26AEBB56034D}" destId="{FCAA76B7-0050-470F-BCE6-5E9D8DC42100}" srcOrd="0" destOrd="0" presId="urn:microsoft.com/office/officeart/2005/8/layout/radial4"/>
    <dgm:cxn modelId="{C0CE7E4A-144A-4A61-9963-DB53E15454FE}" type="presOf" srcId="{18EB131A-BD5B-4A27-BBD7-19305EA27EDC}" destId="{EA61D3AA-93E0-493C-81FE-16A35D6AD942}" srcOrd="0" destOrd="0" presId="urn:microsoft.com/office/officeart/2005/8/layout/radial4"/>
    <dgm:cxn modelId="{6A1F2BDC-1300-443B-A48C-C0CCB9C11EF3}" type="presOf" srcId="{B7EDA9B7-9C6F-4753-A745-F297C539A1A3}" destId="{8E0844E8-83E2-4EB9-A0BE-3A90A1B851CD}" srcOrd="0" destOrd="0" presId="urn:microsoft.com/office/officeart/2005/8/layout/radial4"/>
    <dgm:cxn modelId="{85EA6098-A9B8-4392-8A1E-A922FBF1BD43}" srcId="{DB37BB34-D0C7-4D53-B78B-9CDA8039A9A0}" destId="{47869F33-02D5-4F27-8F09-975122CCC548}" srcOrd="2" destOrd="0" parTransId="{C044E4B2-538E-43F9-BFF4-DFCE749CFF1F}" sibTransId="{E5FE9A9D-DD48-410A-8529-399635E9DA89}"/>
    <dgm:cxn modelId="{C389A205-D44F-4547-A375-09B5DD2C5EDB}" type="presOf" srcId="{7C923003-1C4F-47E2-BC2C-6CA8D441FC98}" destId="{42CEF342-A2AC-493D-B5EE-3F65B81134BC}" srcOrd="0" destOrd="0" presId="urn:microsoft.com/office/officeart/2005/8/layout/radial4"/>
    <dgm:cxn modelId="{960A6E23-115F-4A72-B9E9-6BEA44A489C3}" type="presOf" srcId="{47869F33-02D5-4F27-8F09-975122CCC548}" destId="{5D30AD27-9CAF-4873-BE6E-5CE43D3AC702}" srcOrd="0" destOrd="0" presId="urn:microsoft.com/office/officeart/2005/8/layout/radial4"/>
    <dgm:cxn modelId="{32D9D8A5-A2E6-4BDB-9BE3-FC8FBEFED717}" type="presOf" srcId="{DB37BB34-D0C7-4D53-B78B-9CDA8039A9A0}" destId="{CFB27251-6CFC-4DAC-8F60-DB69088CBEF8}" srcOrd="0" destOrd="0" presId="urn:microsoft.com/office/officeart/2005/8/layout/radial4"/>
    <dgm:cxn modelId="{159E97E1-A8FA-4F25-8552-19D007C7F7BA}" type="presOf" srcId="{D5B90421-5D2F-44D9-8FE2-97AA8B36D695}" destId="{48E699A1-7F63-40DB-9798-189A56E774C7}" srcOrd="0" destOrd="0" presId="urn:microsoft.com/office/officeart/2005/8/layout/radial4"/>
    <dgm:cxn modelId="{EB08578C-F888-48F8-895B-8828F68D7C4D}" type="presParOf" srcId="{EB03EE69-4620-47A4-A650-4535F3DC8E03}" destId="{CFB27251-6CFC-4DAC-8F60-DB69088CBEF8}" srcOrd="0" destOrd="0" presId="urn:microsoft.com/office/officeart/2005/8/layout/radial4"/>
    <dgm:cxn modelId="{2D248861-ECCA-4C23-9B83-C3D42D501E37}" type="presParOf" srcId="{EB03EE69-4620-47A4-A650-4535F3DC8E03}" destId="{EA61D3AA-93E0-493C-81FE-16A35D6AD942}" srcOrd="1" destOrd="0" presId="urn:microsoft.com/office/officeart/2005/8/layout/radial4"/>
    <dgm:cxn modelId="{19B2DBDF-AB7C-4E0C-BEB6-3E77DA14BFE7}" type="presParOf" srcId="{EB03EE69-4620-47A4-A650-4535F3DC8E03}" destId="{48E699A1-7F63-40DB-9798-189A56E774C7}" srcOrd="2" destOrd="0" presId="urn:microsoft.com/office/officeart/2005/8/layout/radial4"/>
    <dgm:cxn modelId="{C30C3C23-16CC-4F0B-AA16-139100C44097}" type="presParOf" srcId="{EB03EE69-4620-47A4-A650-4535F3DC8E03}" destId="{8E0844E8-83E2-4EB9-A0BE-3A90A1B851CD}" srcOrd="3" destOrd="0" presId="urn:microsoft.com/office/officeart/2005/8/layout/radial4"/>
    <dgm:cxn modelId="{F152D23F-D2D2-4B87-B104-E9C362247A9D}" type="presParOf" srcId="{EB03EE69-4620-47A4-A650-4535F3DC8E03}" destId="{FCAA76B7-0050-470F-BCE6-5E9D8DC42100}" srcOrd="4" destOrd="0" presId="urn:microsoft.com/office/officeart/2005/8/layout/radial4"/>
    <dgm:cxn modelId="{3E3D3323-DC9F-45D2-81B9-43647D4A0DFA}" type="presParOf" srcId="{EB03EE69-4620-47A4-A650-4535F3DC8E03}" destId="{251A44CE-0656-4926-9D72-32E33A639535}" srcOrd="5" destOrd="0" presId="urn:microsoft.com/office/officeart/2005/8/layout/radial4"/>
    <dgm:cxn modelId="{7F1A2115-0A28-4EAA-8E6B-4305E3E7449B}" type="presParOf" srcId="{EB03EE69-4620-47A4-A650-4535F3DC8E03}" destId="{5D30AD27-9CAF-4873-BE6E-5CE43D3AC702}" srcOrd="6" destOrd="0" presId="urn:microsoft.com/office/officeart/2005/8/layout/radial4"/>
    <dgm:cxn modelId="{A6B70326-CFA9-4FAE-8D4A-A2C1AD04F52C}" type="presParOf" srcId="{EB03EE69-4620-47A4-A650-4535F3DC8E03}" destId="{42CEF342-A2AC-493D-B5EE-3F65B81134BC}" srcOrd="7" destOrd="0" presId="urn:microsoft.com/office/officeart/2005/8/layout/radial4"/>
    <dgm:cxn modelId="{C8BF1846-FA7B-4026-8D39-3462664E0265}" type="presParOf" srcId="{EB03EE69-4620-47A4-A650-4535F3DC8E03}" destId="{8328EBE5-9F4C-4DE8-B704-01A31E32662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B4F9F-885C-4041-820D-1A5889EBB28C}">
      <dsp:nvSpPr>
        <dsp:cNvPr id="0" name=""/>
        <dsp:cNvSpPr/>
      </dsp:nvSpPr>
      <dsp:spPr>
        <a:xfrm rot="5400000">
          <a:off x="493573" y="2391906"/>
          <a:ext cx="953625" cy="12626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FF00"/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36D52C-748E-49C7-A513-984D7B729FEB}">
      <dsp:nvSpPr>
        <dsp:cNvPr id="0" name=""/>
        <dsp:cNvSpPr/>
      </dsp:nvSpPr>
      <dsp:spPr>
        <a:xfrm>
          <a:off x="4263" y="496739"/>
          <a:ext cx="2182373" cy="1506013"/>
        </a:xfrm>
        <a:prstGeom prst="roundRect">
          <a:avLst>
            <a:gd name="adj" fmla="val 16670"/>
          </a:avLst>
        </a:prstGeom>
        <a:solidFill>
          <a:srgbClr val="92D05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Загальні фактори </a:t>
          </a:r>
          <a:endParaRPr lang="uk-UA" sz="24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77794" y="570270"/>
        <a:ext cx="2035311" cy="1358951"/>
      </dsp:txXfrm>
    </dsp:sp>
    <dsp:sp modelId="{67E8DEC3-4FBC-4F87-91A6-867DB8DC7487}">
      <dsp:nvSpPr>
        <dsp:cNvPr id="0" name=""/>
        <dsp:cNvSpPr/>
      </dsp:nvSpPr>
      <dsp:spPr>
        <a:xfrm>
          <a:off x="2296823" y="472989"/>
          <a:ext cx="2334450" cy="1551575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Рентабельність інвестицій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Операційний прибуток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Інвестований капітал і т. д.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296823" y="472989"/>
        <a:ext cx="2334450" cy="1551575"/>
      </dsp:txXfrm>
    </dsp:sp>
    <dsp:sp modelId="{7029257E-F86A-4BC7-89F5-A2C0546DF07B}">
      <dsp:nvSpPr>
        <dsp:cNvPr id="0" name=""/>
        <dsp:cNvSpPr/>
      </dsp:nvSpPr>
      <dsp:spPr>
        <a:xfrm rot="5400000">
          <a:off x="2607733" y="4030631"/>
          <a:ext cx="1081448" cy="125636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FF00"/>
        </a:solidFill>
        <a:ln>
          <a:noFill/>
        </a:ln>
        <a:effectLst>
          <a:outerShdw blurRad="50800" dist="381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7FA323-3F10-490F-9A74-585D2FBEE043}">
      <dsp:nvSpPr>
        <dsp:cNvPr id="0" name=""/>
        <dsp:cNvSpPr/>
      </dsp:nvSpPr>
      <dsp:spPr>
        <a:xfrm>
          <a:off x="2225228" y="2259567"/>
          <a:ext cx="2096587" cy="1251539"/>
        </a:xfrm>
        <a:prstGeom prst="roundRect">
          <a:avLst>
            <a:gd name="adj" fmla="val 16670"/>
          </a:avLst>
        </a:prstGeom>
        <a:solidFill>
          <a:srgbClr val="92D05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Специфічні для ділових од.</a:t>
          </a:r>
          <a:endParaRPr lang="uk-UA" sz="24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286334" y="2320673"/>
        <a:ext cx="1974375" cy="1129327"/>
      </dsp:txXfrm>
    </dsp:sp>
    <dsp:sp modelId="{AFEDEA4E-E309-46E0-A181-76DC015ECA20}">
      <dsp:nvSpPr>
        <dsp:cNvPr id="0" name=""/>
        <dsp:cNvSpPr/>
      </dsp:nvSpPr>
      <dsp:spPr>
        <a:xfrm>
          <a:off x="4427731" y="2108580"/>
          <a:ext cx="2428777" cy="1551575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Клієнтська база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Продуктивність збутових служб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Розподіл постійних витрат і т.д.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5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427731" y="2108580"/>
        <a:ext cx="2428777" cy="1551575"/>
      </dsp:txXfrm>
    </dsp:sp>
    <dsp:sp modelId="{952ABEE6-9F67-4732-8CCF-3B5FDC20EC71}">
      <dsp:nvSpPr>
        <dsp:cNvPr id="0" name=""/>
        <dsp:cNvSpPr/>
      </dsp:nvSpPr>
      <dsp:spPr>
        <a:xfrm>
          <a:off x="4446193" y="3988816"/>
          <a:ext cx="2153385" cy="1192048"/>
        </a:xfrm>
        <a:prstGeom prst="roundRect">
          <a:avLst>
            <a:gd name="adj" fmla="val 16670"/>
          </a:avLst>
        </a:prstGeom>
        <a:solidFill>
          <a:srgbClr val="92D050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Оперативні</a:t>
          </a:r>
          <a:endParaRPr lang="uk-UA" sz="24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4504394" y="4047017"/>
        <a:ext cx="2036983" cy="1075646"/>
      </dsp:txXfrm>
    </dsp:sp>
    <dsp:sp modelId="{576FE0A4-B2CF-4E37-89FE-3DF6382AC975}">
      <dsp:nvSpPr>
        <dsp:cNvPr id="0" name=""/>
        <dsp:cNvSpPr/>
      </dsp:nvSpPr>
      <dsp:spPr>
        <a:xfrm>
          <a:off x="6930247" y="3808083"/>
          <a:ext cx="1922473" cy="1551575"/>
        </a:xfrm>
        <a:prstGeom prst="rect">
          <a:avLst/>
        </a:prstGeom>
        <a:noFill/>
        <a:ln w="127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Грошова виручка в розрахунку на одне замовлення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Затрати на доставку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Умови і строки погашення кредиторської заборгованості</a:t>
          </a:r>
          <a:endParaRPr lang="uk-UA" sz="1600" kern="1200" dirty="0"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6930247" y="3808083"/>
        <a:ext cx="1922473" cy="1551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9839A-D103-4162-B713-B69938DD484B}">
      <dsp:nvSpPr>
        <dsp:cNvPr id="0" name=""/>
        <dsp:cNvSpPr/>
      </dsp:nvSpPr>
      <dsp:spPr>
        <a:xfrm>
          <a:off x="0" y="0"/>
          <a:ext cx="8260736" cy="1883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Завдяки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подібному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поділу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функціональні</a:t>
          </a:r>
          <a:r>
            <a:rPr lang="ru-RU" sz="2300" kern="1200" dirty="0" smtClean="0"/>
            <a:t>  і </a:t>
          </a:r>
          <a:r>
            <a:rPr lang="ru-RU" sz="2300" kern="1200" dirty="0" err="1" smtClean="0"/>
            <a:t>оперативні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менеджери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можуть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контролювати</a:t>
          </a:r>
          <a:r>
            <a:rPr lang="ru-RU" sz="2300" kern="1200" dirty="0" smtClean="0"/>
            <a:t> та </a:t>
          </a:r>
          <a:r>
            <a:rPr lang="ru-RU" sz="2300" kern="1200" dirty="0" err="1" smtClean="0"/>
            <a:t>впливати</a:t>
          </a:r>
          <a:r>
            <a:rPr lang="ru-RU" sz="2300" kern="1200" dirty="0" smtClean="0"/>
            <a:t> на </a:t>
          </a:r>
          <a:r>
            <a:rPr lang="ru-RU" sz="2300" kern="1200" dirty="0" err="1" smtClean="0"/>
            <a:t>показники</a:t>
          </a:r>
          <a:r>
            <a:rPr lang="ru-RU" sz="2300" kern="1200" dirty="0" smtClean="0"/>
            <a:t>, </a:t>
          </a:r>
          <a:r>
            <a:rPr lang="ru-RU" sz="2300" kern="1200" dirty="0" err="1" smtClean="0"/>
            <a:t>що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безпосередньо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залежать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від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їхньої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діяльності</a:t>
          </a:r>
          <a:r>
            <a:rPr lang="ru-RU" sz="2300" kern="1200" dirty="0" smtClean="0"/>
            <a:t>, а </a:t>
          </a:r>
          <a:r>
            <a:rPr lang="ru-RU" sz="2300" kern="1200" dirty="0" err="1" smtClean="0"/>
            <a:t>зміна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показників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вже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впливатиме</a:t>
          </a:r>
          <a:r>
            <a:rPr lang="ru-RU" sz="2300" kern="1200" dirty="0" smtClean="0"/>
            <a:t> на </a:t>
          </a:r>
          <a:r>
            <a:rPr lang="ru-RU" sz="2300" kern="1200" dirty="0" err="1" smtClean="0"/>
            <a:t>зміну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вартості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підприємства</a:t>
          </a:r>
          <a:endParaRPr lang="uk-UA" sz="2300" kern="1200" dirty="0"/>
        </a:p>
      </dsp:txBody>
      <dsp:txXfrm>
        <a:off x="91955" y="91955"/>
        <a:ext cx="8076826" cy="1699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BAD9A-F4A2-400A-B069-F9D2C3591CA8}">
      <dsp:nvSpPr>
        <dsp:cNvPr id="0" name=""/>
        <dsp:cNvSpPr/>
      </dsp:nvSpPr>
      <dsp:spPr>
        <a:xfrm>
          <a:off x="9509" y="637437"/>
          <a:ext cx="1915083" cy="7963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Декларування </a:t>
          </a:r>
          <a:r>
            <a:rPr lang="en-US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VBM </a:t>
          </a:r>
          <a:r>
            <a:rPr lang="uk-UA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як основного підходу  управління підприємством </a:t>
          </a:r>
        </a:p>
      </dsp:txBody>
      <dsp:txXfrm>
        <a:off x="32834" y="660762"/>
        <a:ext cx="1868433" cy="749711"/>
      </dsp:txXfrm>
    </dsp:sp>
    <dsp:sp modelId="{5FBF87C5-B827-4C1B-A329-25B0185BEF99}">
      <dsp:nvSpPr>
        <dsp:cNvPr id="0" name=""/>
        <dsp:cNvSpPr/>
      </dsp:nvSpPr>
      <dsp:spPr>
        <a:xfrm>
          <a:off x="2044712" y="886670"/>
          <a:ext cx="254652" cy="297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712" y="946249"/>
        <a:ext cx="178256" cy="178737"/>
      </dsp:txXfrm>
    </dsp:sp>
    <dsp:sp modelId="{76303F7C-9B38-4DA9-8C67-C70AFFE733C4}">
      <dsp:nvSpPr>
        <dsp:cNvPr id="0" name=""/>
        <dsp:cNvSpPr/>
      </dsp:nvSpPr>
      <dsp:spPr>
        <a:xfrm>
          <a:off x="2405069" y="637437"/>
          <a:ext cx="1411231" cy="7963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Розробка </a:t>
          </a:r>
          <a:r>
            <a:rPr lang="uk-UA" sz="1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страгегії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впровадження</a:t>
          </a: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VBM</a:t>
          </a: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2428394" y="660762"/>
        <a:ext cx="1364581" cy="749711"/>
      </dsp:txXfrm>
    </dsp:sp>
    <dsp:sp modelId="{BCE386A3-BE14-48CA-83A4-34515BBDB2CE}">
      <dsp:nvSpPr>
        <dsp:cNvPr id="0" name=""/>
        <dsp:cNvSpPr/>
      </dsp:nvSpPr>
      <dsp:spPr>
        <a:xfrm>
          <a:off x="3936420" y="886670"/>
          <a:ext cx="254652" cy="297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36420" y="946249"/>
        <a:ext cx="178256" cy="178737"/>
      </dsp:txXfrm>
    </dsp:sp>
    <dsp:sp modelId="{862F8D41-F202-48B9-8680-9F2F0506177E}">
      <dsp:nvSpPr>
        <dsp:cNvPr id="0" name=""/>
        <dsp:cNvSpPr/>
      </dsp:nvSpPr>
      <dsp:spPr>
        <a:xfrm>
          <a:off x="4296778" y="637437"/>
          <a:ext cx="1209191" cy="7963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факторів вартості</a:t>
          </a:r>
        </a:p>
      </dsp:txBody>
      <dsp:txXfrm>
        <a:off x="4320103" y="660762"/>
        <a:ext cx="1162541" cy="749711"/>
      </dsp:txXfrm>
    </dsp:sp>
    <dsp:sp modelId="{39B6996C-81DF-440A-8A78-0953DD1D0477}">
      <dsp:nvSpPr>
        <dsp:cNvPr id="0" name=""/>
        <dsp:cNvSpPr/>
      </dsp:nvSpPr>
      <dsp:spPr>
        <a:xfrm>
          <a:off x="5627122" y="903213"/>
          <a:ext cx="252584" cy="2648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27122" y="956175"/>
        <a:ext cx="176809" cy="158884"/>
      </dsp:txXfrm>
    </dsp:sp>
    <dsp:sp modelId="{A031C55E-8D4F-4F3B-99E2-5C640EC737B1}">
      <dsp:nvSpPr>
        <dsp:cNvPr id="0" name=""/>
        <dsp:cNvSpPr/>
      </dsp:nvSpPr>
      <dsp:spPr>
        <a:xfrm>
          <a:off x="5986446" y="637437"/>
          <a:ext cx="1241311" cy="7963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Деталізація факторів для кожного рівня управління</a:t>
          </a:r>
        </a:p>
      </dsp:txBody>
      <dsp:txXfrm>
        <a:off x="6009771" y="660762"/>
        <a:ext cx="1194661" cy="749711"/>
      </dsp:txXfrm>
    </dsp:sp>
    <dsp:sp modelId="{CCDDEBB2-07EF-45EF-958B-4AE8C28CC411}">
      <dsp:nvSpPr>
        <dsp:cNvPr id="0" name=""/>
        <dsp:cNvSpPr/>
      </dsp:nvSpPr>
      <dsp:spPr>
        <a:xfrm rot="21580465">
          <a:off x="7350252" y="881709"/>
          <a:ext cx="259696" cy="2978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50253" y="941509"/>
        <a:ext cx="181787" cy="178737"/>
      </dsp:txXfrm>
    </dsp:sp>
    <dsp:sp modelId="{AE3D3C2B-B3DB-442A-84F9-A615621891AB}">
      <dsp:nvSpPr>
        <dsp:cNvPr id="0" name=""/>
        <dsp:cNvSpPr/>
      </dsp:nvSpPr>
      <dsp:spPr>
        <a:xfrm>
          <a:off x="7717743" y="627379"/>
          <a:ext cx="1318752" cy="7963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uk-UA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Процес прийняття рішень орієнтуючись на вартість</a:t>
          </a:r>
        </a:p>
      </dsp:txBody>
      <dsp:txXfrm>
        <a:off x="7741068" y="650704"/>
        <a:ext cx="1272102" cy="749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27251-6CFC-4DAC-8F60-DB69088CBEF8}">
      <dsp:nvSpPr>
        <dsp:cNvPr id="0" name=""/>
        <dsp:cNvSpPr/>
      </dsp:nvSpPr>
      <dsp:spPr>
        <a:xfrm>
          <a:off x="3048818" y="2821443"/>
          <a:ext cx="2255290" cy="2255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Перешкоди для впровадження </a:t>
          </a:r>
          <a:r>
            <a:rPr lang="en-US" sz="1800" kern="1200" dirty="0" smtClean="0"/>
            <a:t>VBM</a:t>
          </a:r>
          <a:r>
            <a:rPr lang="uk-UA" sz="1800" kern="1200" dirty="0" smtClean="0"/>
            <a:t> на українських підприємствах</a:t>
          </a:r>
          <a:endParaRPr lang="uk-UA" sz="1800" kern="1200" dirty="0"/>
        </a:p>
      </dsp:txBody>
      <dsp:txXfrm>
        <a:off x="3379098" y="3151723"/>
        <a:ext cx="1594730" cy="1594730"/>
      </dsp:txXfrm>
    </dsp:sp>
    <dsp:sp modelId="{EA61D3AA-93E0-493C-81FE-16A35D6AD942}">
      <dsp:nvSpPr>
        <dsp:cNvPr id="0" name=""/>
        <dsp:cNvSpPr/>
      </dsp:nvSpPr>
      <dsp:spPr>
        <a:xfrm rot="11700000">
          <a:off x="1039087" y="3051106"/>
          <a:ext cx="1970932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699A1-7F63-40DB-9798-189A56E774C7}">
      <dsp:nvSpPr>
        <dsp:cNvPr id="0" name=""/>
        <dsp:cNvSpPr/>
      </dsp:nvSpPr>
      <dsp:spPr>
        <a:xfrm>
          <a:off x="1403" y="2260418"/>
          <a:ext cx="2142526" cy="1714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необхідність переходу до управлінських форм звітності</a:t>
          </a:r>
          <a:endParaRPr lang="uk-UA" sz="2200" kern="1200" dirty="0"/>
        </a:p>
      </dsp:txBody>
      <dsp:txXfrm>
        <a:off x="51605" y="2310620"/>
        <a:ext cx="2042122" cy="1613616"/>
      </dsp:txXfrm>
    </dsp:sp>
    <dsp:sp modelId="{8E0844E8-83E2-4EB9-A0BE-3A90A1B851CD}">
      <dsp:nvSpPr>
        <dsp:cNvPr id="0" name=""/>
        <dsp:cNvSpPr/>
      </dsp:nvSpPr>
      <dsp:spPr>
        <a:xfrm rot="14700000">
          <a:off x="2249479" y="1608617"/>
          <a:ext cx="1970932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A76B7-0050-470F-BCE6-5E9D8DC42100}">
      <dsp:nvSpPr>
        <dsp:cNvPr id="0" name=""/>
        <dsp:cNvSpPr/>
      </dsp:nvSpPr>
      <dsp:spPr>
        <a:xfrm>
          <a:off x="1747206" y="179850"/>
          <a:ext cx="2142526" cy="17140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низький рівень розвитку фондового ринку</a:t>
          </a:r>
          <a:endParaRPr lang="uk-UA" sz="2200" kern="1200" dirty="0"/>
        </a:p>
      </dsp:txBody>
      <dsp:txXfrm>
        <a:off x="1797408" y="230052"/>
        <a:ext cx="2042122" cy="1613616"/>
      </dsp:txXfrm>
    </dsp:sp>
    <dsp:sp modelId="{251A44CE-0656-4926-9D72-32E33A639535}">
      <dsp:nvSpPr>
        <dsp:cNvPr id="0" name=""/>
        <dsp:cNvSpPr/>
      </dsp:nvSpPr>
      <dsp:spPr>
        <a:xfrm rot="17700000">
          <a:off x="4132515" y="1608617"/>
          <a:ext cx="1970932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0AD27-9CAF-4873-BE6E-5CE43D3AC702}">
      <dsp:nvSpPr>
        <dsp:cNvPr id="0" name=""/>
        <dsp:cNvSpPr/>
      </dsp:nvSpPr>
      <dsp:spPr>
        <a:xfrm>
          <a:off x="4463195" y="179850"/>
          <a:ext cx="2142526" cy="1714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закритість суб'єктів бізнесу</a:t>
          </a:r>
          <a:endParaRPr lang="uk-UA" sz="2200" kern="1200" dirty="0"/>
        </a:p>
      </dsp:txBody>
      <dsp:txXfrm>
        <a:off x="4513397" y="230052"/>
        <a:ext cx="2042122" cy="1613616"/>
      </dsp:txXfrm>
    </dsp:sp>
    <dsp:sp modelId="{42CEF342-A2AC-493D-B5EE-3F65B81134BC}">
      <dsp:nvSpPr>
        <dsp:cNvPr id="0" name=""/>
        <dsp:cNvSpPr/>
      </dsp:nvSpPr>
      <dsp:spPr>
        <a:xfrm rot="20700000">
          <a:off x="5342908" y="3051106"/>
          <a:ext cx="1970932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28EBE5-9F4C-4DE8-B704-01A31E326626}">
      <dsp:nvSpPr>
        <dsp:cNvPr id="0" name=""/>
        <dsp:cNvSpPr/>
      </dsp:nvSpPr>
      <dsp:spPr>
        <a:xfrm>
          <a:off x="6208998" y="2260418"/>
          <a:ext cx="2142526" cy="17140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необхідність витрачання коштів на впровадження </a:t>
          </a:r>
          <a:r>
            <a:rPr lang="en-US" sz="2200" kern="1200" dirty="0" smtClean="0"/>
            <a:t>VBM</a:t>
          </a:r>
          <a:r>
            <a:rPr lang="uk-UA" sz="2200" kern="1200" dirty="0" smtClean="0"/>
            <a:t> </a:t>
          </a:r>
          <a:endParaRPr lang="uk-UA" sz="2200" kern="1200" dirty="0"/>
        </a:p>
      </dsp:txBody>
      <dsp:txXfrm>
        <a:off x="6259200" y="2310620"/>
        <a:ext cx="2042122" cy="161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0.42486</cdr:x>
      <cdr:y>0.45</cdr:y>
    </cdr:from>
    <cdr:to>
      <cdr:x>0.50668</cdr:x>
      <cdr:y>0.51839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65285" y="2592288"/>
          <a:ext cx="648072" cy="393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1600" dirty="0" smtClean="0">
              <a:solidFill>
                <a:schemeClr val="tx1"/>
              </a:solidFill>
            </a:rPr>
            <a:t>30 %</a:t>
          </a:r>
        </a:p>
      </cdr:txBody>
    </cdr:sp>
  </cdr:relSizeAnchor>
  <cdr:relSizeAnchor xmlns:cdr="http://schemas.openxmlformats.org/drawingml/2006/chartDrawing">
    <cdr:from>
      <cdr:x>0.15455</cdr:x>
      <cdr:y>0.5</cdr:y>
    </cdr:from>
    <cdr:to>
      <cdr:x>0.23636</cdr:x>
      <cdr:y>0.575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4136" y="2880320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600" dirty="0" smtClean="0">
              <a:solidFill>
                <a:schemeClr val="tx1"/>
              </a:solidFill>
            </a:rPr>
            <a:t>16 %</a:t>
          </a:r>
        </a:p>
      </cdr:txBody>
    </cdr:sp>
  </cdr:relSizeAnchor>
  <cdr:relSizeAnchor xmlns:cdr="http://schemas.openxmlformats.org/drawingml/2006/chartDrawing">
    <cdr:from>
      <cdr:x>0.2</cdr:x>
      <cdr:y>0.34456</cdr:y>
    </cdr:from>
    <cdr:to>
      <cdr:x>0.31818</cdr:x>
      <cdr:y>0.425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984866"/>
          <a:ext cx="936104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600" dirty="0" smtClean="0">
              <a:solidFill>
                <a:schemeClr val="tx1"/>
              </a:solidFill>
            </a:rPr>
            <a:t>11 %</a:t>
          </a:r>
          <a:endParaRPr lang="uk-UA" sz="16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C53CF-1086-42F2-B0F9-E3AE754B8464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86DD-6D9E-4E56-9165-77470D4DB4D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7966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DDFBA7F-1163-460E-B6CF-6177A512CAE3}" type="datetimeFigureOut">
              <a:rPr lang="uk-UA" smtClean="0"/>
              <a:pPr/>
              <a:t>31.03.2015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014CCD9-5641-4617-B0B8-66549DE1B5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756084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300" dirty="0">
                <a:effectLst/>
              </a:rPr>
              <a:t>ПРОЦЕС ПРИЙНЯТТЯ УПРАВЛІНСЬКИХ РІШЕНЬ З УРАХУВАННЯМ ФАКТОРІВ ВАРТОСТІ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933056"/>
            <a:ext cx="4644008" cy="2000664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Процак М. Ю.</a:t>
            </a:r>
          </a:p>
          <a:p>
            <a:pPr algn="r"/>
            <a:r>
              <a:rPr lang="uk-UA" dirty="0" err="1" smtClean="0"/>
              <a:t>ФЕтаУ</a:t>
            </a:r>
            <a:r>
              <a:rPr lang="uk-UA" dirty="0" smtClean="0"/>
              <a:t>. 5 курс.</a:t>
            </a:r>
          </a:p>
          <a:p>
            <a:pPr algn="r"/>
            <a:r>
              <a:rPr lang="uk-UA" dirty="0" smtClean="0"/>
              <a:t>Науковий керівник:</a:t>
            </a:r>
          </a:p>
          <a:p>
            <a:pPr algn="r"/>
            <a:r>
              <a:rPr lang="uk-UA" dirty="0" smtClean="0"/>
              <a:t>Рєпіна І. М., </a:t>
            </a:r>
            <a:r>
              <a:rPr lang="uk-UA" dirty="0" smtClean="0"/>
              <a:t>професор</a:t>
            </a:r>
            <a:endParaRPr lang="uk-UA" dirty="0"/>
          </a:p>
        </p:txBody>
      </p:sp>
      <p:pic>
        <p:nvPicPr>
          <p:cNvPr id="1026" name="Picture 2" descr="http://posibnyky.vntu.edu.ua/psihol/1rozd/r161_src/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3816424" cy="2667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4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7992888" cy="4248472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uk-UA" sz="2800" b="1" dirty="0" smtClean="0"/>
              <a:t>Висновки:</a:t>
            </a:r>
          </a:p>
          <a:p>
            <a:pPr marL="45720" indent="0" algn="just">
              <a:buNone/>
            </a:pPr>
            <a:r>
              <a:rPr lang="uk-UA" sz="2800" dirty="0" smtClean="0"/>
              <a:t>Проведене  </a:t>
            </a:r>
            <a:r>
              <a:rPr lang="uk-UA" sz="2800" dirty="0"/>
              <a:t>дослідження дає змогу зрозуміти механізм прийняття управлінських рішень в рамках концепції </a:t>
            </a:r>
            <a:r>
              <a:rPr lang="en-US" sz="2800" dirty="0"/>
              <a:t>VBM</a:t>
            </a:r>
            <a:r>
              <a:rPr lang="uk-UA" sz="2800" dirty="0"/>
              <a:t>, їх взаємозв’язок з факторами вартості та може бути передумовою для розробки різноманітних моделей, які б поєднували </a:t>
            </a:r>
            <a:r>
              <a:rPr lang="uk-UA" sz="2800" dirty="0" err="1"/>
              <a:t>причинно</a:t>
            </a:r>
            <a:r>
              <a:rPr lang="uk-UA" sz="2800" dirty="0"/>
              <a:t> – наслідковими зв’язками кожне конкретне прийняте рішення з його впливом на фактори вартості компанії.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572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988840"/>
            <a:ext cx="7315200" cy="1154097"/>
          </a:xfrm>
        </p:spPr>
        <p:txBody>
          <a:bodyPr/>
          <a:lstStyle/>
          <a:p>
            <a:pPr algn="ctr"/>
            <a:r>
              <a:rPr lang="uk-UA" dirty="0" smtClean="0"/>
              <a:t>Дякую за увагу !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30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359" y="404664"/>
            <a:ext cx="5904656" cy="165618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VBM</a:t>
            </a:r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це концепція управління спрямована на якісне поліпшення стратегічних та оперативних рішень на всіх рівнях компанії за рахунок концентрації зусиль усіх осіб, які приймають рішення, на ключових факторах створення вартості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80528" y="5517232"/>
            <a:ext cx="8784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7030A0"/>
                </a:solidFill>
              </a:rPr>
              <a:t>Головна мета – максимізація вартості підприємства!</a:t>
            </a:r>
            <a:endParaRPr lang="uk-UA" sz="2800" b="1" i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504" y="6471339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67830" y="87184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Концепція</a:t>
            </a:r>
            <a:r>
              <a:rPr lang="ru-RU" dirty="0"/>
              <a:t> VBM </a:t>
            </a:r>
            <a:r>
              <a:rPr lang="ru-RU" dirty="0" err="1"/>
              <a:t>виникла</a:t>
            </a:r>
            <a:r>
              <a:rPr lang="ru-RU" dirty="0"/>
              <a:t> у 80-х </a:t>
            </a:r>
            <a:r>
              <a:rPr lang="ru-RU" dirty="0" err="1"/>
              <a:t>рр</a:t>
            </a:r>
            <a:r>
              <a:rPr lang="ru-RU" dirty="0"/>
              <a:t>. в США</a:t>
            </a:r>
            <a:endParaRPr lang="uk-UA" dirty="0"/>
          </a:p>
        </p:txBody>
      </p:sp>
      <p:pic>
        <p:nvPicPr>
          <p:cNvPr id="2050" name="Picture 2" descr="http://www.eer.ru/sites/default/files/styles/large/public/article-img/20140405/803294_31.jpg?itok=KtYjAcC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226" y="2420888"/>
            <a:ext cx="6927126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499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9925320"/>
              </p:ext>
            </p:extLst>
          </p:nvPr>
        </p:nvGraphicFramePr>
        <p:xfrm>
          <a:off x="323528" y="188640"/>
          <a:ext cx="8640960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14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Чистий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прибуток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Вартість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компанії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  <a:tr h="16563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Використовують</a:t>
                      </a:r>
                      <a:r>
                        <a:rPr lang="ru-RU" sz="1400" dirty="0">
                          <a:effectLst/>
                        </a:rPr>
                        <a:t> для </a:t>
                      </a:r>
                      <a:r>
                        <a:rPr lang="ru-RU" sz="1400" dirty="0" err="1">
                          <a:effectLst/>
                        </a:rPr>
                        <a:t>оцінки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управлінських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рішень</a:t>
                      </a:r>
                      <a:r>
                        <a:rPr lang="ru-RU" sz="1400" dirty="0">
                          <a:effectLst/>
                        </a:rPr>
                        <a:t> на </a:t>
                      </a:r>
                      <a:r>
                        <a:rPr lang="ru-RU" sz="1400" dirty="0" err="1">
                          <a:effectLst/>
                        </a:rPr>
                        <a:t>етапі</a:t>
                      </a:r>
                      <a:r>
                        <a:rPr lang="ru-RU" sz="1400" dirty="0">
                          <a:effectLst/>
                        </a:rPr>
                        <a:t> поточного </a:t>
                      </a:r>
                      <a:r>
                        <a:rPr lang="ru-RU" sz="1400" dirty="0" err="1">
                          <a:effectLst/>
                        </a:rPr>
                        <a:t>управління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Використовують для оцінки управлінських рішень на етапі стратегічного управління, але складові показника (економічний прибуток) дозволяють оцінити результати поточного управління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  <a:tr h="12422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Є </a:t>
                      </a:r>
                      <a:r>
                        <a:rPr lang="ru-RU" sz="1400" dirty="0" err="1">
                          <a:effectLst/>
                        </a:rPr>
                        <a:t>розрахунковою</a:t>
                      </a:r>
                      <a:r>
                        <a:rPr lang="ru-RU" sz="1400" dirty="0">
                          <a:effectLst/>
                        </a:rPr>
                        <a:t> величиною, яка </a:t>
                      </a:r>
                      <a:r>
                        <a:rPr lang="ru-RU" sz="1400" dirty="0" err="1">
                          <a:effectLst/>
                        </a:rPr>
                        <a:t>формується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відповідно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облікової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політики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підприємства</a:t>
                      </a:r>
                      <a:r>
                        <a:rPr lang="ru-RU" sz="1400" dirty="0">
                          <a:effectLst/>
                        </a:rPr>
                        <a:t> (легко </a:t>
                      </a:r>
                      <a:r>
                        <a:rPr lang="ru-RU" sz="1400" dirty="0" err="1">
                          <a:effectLst/>
                        </a:rPr>
                        <a:t>піддається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маніпуляціям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може бути штучно завищена або занижена, оскільки розрахунок показника тісно пов'язаний з планом руху грошових коштів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  <a:tr h="11708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дозволяє оцінити рівень платоспроможності підприємства та інвестиційної активності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Дозволяє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оцінити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рівень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платоспроможності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підприємства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інвестиційної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активності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  <a:tr h="9292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Враховує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розрахунках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лише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витрати</a:t>
                      </a:r>
                      <a:r>
                        <a:rPr lang="ru-RU" sz="1400" dirty="0">
                          <a:effectLst/>
                        </a:rPr>
                        <a:t> за </a:t>
                      </a:r>
                      <a:r>
                        <a:rPr lang="ru-RU" sz="1400" dirty="0" err="1">
                          <a:effectLst/>
                        </a:rPr>
                        <a:t>користування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позиковим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капіталом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Враховує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витрати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розрахунках</a:t>
                      </a:r>
                      <a:r>
                        <a:rPr lang="ru-RU" sz="1400" dirty="0">
                          <a:effectLst/>
                        </a:rPr>
                        <a:t> за </a:t>
                      </a:r>
                      <a:r>
                        <a:rPr lang="ru-RU" sz="1400" dirty="0" err="1">
                          <a:effectLst/>
                        </a:rPr>
                        <a:t>користування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всіма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джерелами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фінансування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  <a:tr h="8519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враховує діловий і фінансовий ризики, характерні для діяльності підприємства</a:t>
                      </a:r>
                      <a:endParaRPr lang="uk-UA" sz="140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Враховує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діловий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фінансовий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ризики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характерні</a:t>
                      </a:r>
                      <a:r>
                        <a:rPr lang="ru-RU" sz="1400" dirty="0">
                          <a:effectLst/>
                        </a:rPr>
                        <a:t> для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підприємства</a:t>
                      </a:r>
                      <a:endParaRPr lang="uk-UA" sz="1400" dirty="0">
                        <a:effectLst/>
                        <a:latin typeface="Calibri"/>
                      </a:endParaRPr>
                    </a:p>
                  </a:txBody>
                  <a:tcPr marL="65235" marR="652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06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1217367"/>
              </p:ext>
            </p:extLst>
          </p:nvPr>
        </p:nvGraphicFramePr>
        <p:xfrm>
          <a:off x="179512" y="764704"/>
          <a:ext cx="885698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6056" y="273422"/>
            <a:ext cx="3528392" cy="984885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alpha val="48000"/>
                <a:satMod val="105000"/>
              </a:scheme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i="1" u="sng" dirty="0">
                <a:solidFill>
                  <a:srgbClr val="7030A0"/>
                </a:solidFill>
                <a:cs typeface="AngsanaUPC" panose="02020603050405020304" pitchFamily="18" charset="-34"/>
              </a:rPr>
              <a:t>Визначення факторів вартості на різних рівнях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111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818850"/>
              </p:ext>
            </p:extLst>
          </p:nvPr>
        </p:nvGraphicFramePr>
        <p:xfrm>
          <a:off x="127688" y="337681"/>
          <a:ext cx="8260736" cy="1939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utoShape 2" descr="Картинки по запросу менедже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Картинки по запросу менедже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2" name="Picture 6" descr="http://tndman.ru/uploads/posts/2013-06/1372426699_how_to_become_a_successful_manag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73362"/>
            <a:ext cx="3346533" cy="2371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bankografo.com/wp-content/uploads/2011/07/metodika-rozrahunkiv-pokaznykiv-bankiv-Bankograf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4550" y="4486274"/>
            <a:ext cx="3219450" cy="2371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www.newsmarket.com.ua/wp-content/uploads/2011/10/poohyy7y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86274"/>
            <a:ext cx="2720702" cy="2371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43808" y="270892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Таким чином, менеджерам нижчої ланки </a:t>
            </a:r>
            <a:r>
              <a:rPr lang="uk-UA" dirty="0" smtClean="0"/>
              <a:t>необхідно </a:t>
            </a:r>
            <a:r>
              <a:rPr lang="uk-UA" dirty="0"/>
              <a:t>лише розуміти напрям зміни вартості компанії.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8986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200" dirty="0">
                <a:solidFill>
                  <a:srgbClr val="0070C0"/>
                </a:solidFill>
              </a:rPr>
              <a:t>Завдяки такій деталізації показників, концепція </a:t>
            </a:r>
            <a:r>
              <a:rPr lang="en-US" sz="2200" dirty="0">
                <a:solidFill>
                  <a:srgbClr val="0070C0"/>
                </a:solidFill>
              </a:rPr>
              <a:t>VBM</a:t>
            </a:r>
            <a:r>
              <a:rPr lang="uk-UA" sz="2200" dirty="0">
                <a:solidFill>
                  <a:srgbClr val="0070C0"/>
                </a:solidFill>
              </a:rPr>
              <a:t>, реалізується і як методологія, і як філософія,  адже тоді люди на всіх рівнях управління беруть участь в підвищенні вартості підприємства, розуміють в якому напрямку їм потрібно рухатися та яка головна мета має бути покладена в алгоритм їхньої діяльності</a:t>
            </a:r>
            <a:r>
              <a:rPr lang="uk-UA" sz="2200" dirty="0" smtClean="0">
                <a:solidFill>
                  <a:srgbClr val="0070C0"/>
                </a:solidFill>
              </a:rPr>
              <a:t>.</a:t>
            </a:r>
            <a:endParaRPr lang="uk-UA" sz="2200" dirty="0">
              <a:solidFill>
                <a:srgbClr val="0070C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440160" y="2483682"/>
            <a:ext cx="6335687" cy="2120161"/>
            <a:chOff x="0" y="2630814"/>
            <a:chExt cx="6335687" cy="2120161"/>
          </a:xfrm>
        </p:grpSpPr>
        <p:sp>
          <p:nvSpPr>
            <p:cNvPr id="8" name="Ромб 7"/>
            <p:cNvSpPr/>
            <p:nvPr/>
          </p:nvSpPr>
          <p:spPr>
            <a:xfrm>
              <a:off x="0" y="2630814"/>
              <a:ext cx="2339751" cy="2094329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11760" y="3128265"/>
              <a:ext cx="18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chemeClr val="accent5">
                      <a:lumMod val="75000"/>
                    </a:schemeClr>
                  </a:solidFill>
                </a:rPr>
                <a:t>VBM</a:t>
              </a:r>
              <a:endParaRPr lang="uk-UA" sz="4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7686" y="3419072"/>
              <a:ext cx="1512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Методологія</a:t>
              </a:r>
              <a:endParaRPr lang="uk-UA" dirty="0"/>
            </a:p>
          </p:txBody>
        </p:sp>
        <p:sp>
          <p:nvSpPr>
            <p:cNvPr id="12" name="Ромб 11"/>
            <p:cNvSpPr/>
            <p:nvPr/>
          </p:nvSpPr>
          <p:spPr>
            <a:xfrm>
              <a:off x="3995936" y="2656646"/>
              <a:ext cx="2339751" cy="2094329"/>
            </a:xfrm>
            <a:prstGeom prst="diamo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73723" y="3388294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000" dirty="0" smtClean="0"/>
                <a:t>Філософія</a:t>
              </a:r>
              <a:endParaRPr lang="uk-UA" sz="2000" dirty="0"/>
            </a:p>
          </p:txBody>
        </p:sp>
      </p:grpSp>
      <p:pic>
        <p:nvPicPr>
          <p:cNvPr id="5125" name="Picture 5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1114" y="5292547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9412" y="4725144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72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564904"/>
            <a:ext cx="7315200" cy="57606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7200" dirty="0" err="1" smtClean="0"/>
              <a:t>Основні</a:t>
            </a:r>
            <a:r>
              <a:rPr lang="ru-RU" sz="7200" dirty="0" smtClean="0"/>
              <a:t> </a:t>
            </a:r>
            <a:r>
              <a:rPr lang="ru-RU" sz="7200" dirty="0" err="1"/>
              <a:t>етапи</a:t>
            </a:r>
            <a:r>
              <a:rPr lang="ru-RU" sz="7200" dirty="0"/>
              <a:t> </a:t>
            </a:r>
            <a:r>
              <a:rPr lang="ru-RU" sz="7200" dirty="0" err="1"/>
              <a:t>імплементації</a:t>
            </a:r>
            <a:r>
              <a:rPr lang="ru-RU" sz="7200" dirty="0"/>
              <a:t> </a:t>
            </a:r>
            <a:r>
              <a:rPr lang="en-US" sz="7200" dirty="0"/>
              <a:t>VBM</a:t>
            </a:r>
            <a:r>
              <a:rPr lang="ru-RU" sz="7200" dirty="0"/>
              <a:t> на </a:t>
            </a:r>
            <a:r>
              <a:rPr lang="ru-RU" sz="7200" dirty="0" err="1"/>
              <a:t>підприємстві</a:t>
            </a:r>
            <a:endParaRPr lang="uk-UA" sz="7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22082476"/>
              </p:ext>
            </p:extLst>
          </p:nvPr>
        </p:nvGraphicFramePr>
        <p:xfrm>
          <a:off x="107504" y="692696"/>
          <a:ext cx="9036496" cy="207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http://t0.gstatic.com/images?q=tbn:ANd9GcRX_29dfUfSKUrUSWvzHfFfpgu0jU2E0y8cefiumhXvvzn9PZZ-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29000"/>
            <a:ext cx="3744416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3463458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через призму </a:t>
            </a:r>
            <a:r>
              <a:rPr lang="ru-RU" dirty="0" err="1"/>
              <a:t>вартісно</a:t>
            </a:r>
            <a:r>
              <a:rPr lang="ru-RU" dirty="0"/>
              <a:t> – </a:t>
            </a:r>
            <a:r>
              <a:rPr lang="ru-RU" dirty="0" err="1"/>
              <a:t>орієнтованого</a:t>
            </a:r>
            <a:r>
              <a:rPr lang="ru-RU" dirty="0"/>
              <a:t> менеджменту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мислити</a:t>
            </a:r>
            <a:r>
              <a:rPr lang="ru-RU" dirty="0"/>
              <a:t> як </a:t>
            </a:r>
            <a:r>
              <a:rPr lang="ru-RU" dirty="0" err="1"/>
              <a:t>власники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і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зрештою</a:t>
            </a:r>
            <a:r>
              <a:rPr lang="ru-RU" dirty="0"/>
              <a:t> </a:t>
            </a:r>
            <a:r>
              <a:rPr lang="ru-RU" dirty="0" err="1"/>
              <a:t>приносять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підприємству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204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80724459"/>
              </p:ext>
            </p:extLst>
          </p:nvPr>
        </p:nvGraphicFramePr>
        <p:xfrm>
          <a:off x="611560" y="548680"/>
          <a:ext cx="79208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5856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5 %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510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53566688"/>
              </p:ext>
            </p:extLst>
          </p:nvPr>
        </p:nvGraphicFramePr>
        <p:xfrm>
          <a:off x="323528" y="764704"/>
          <a:ext cx="83529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087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105</TotalTime>
  <Words>506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ПРОЦЕС ПРИЙНЯТТЯ УПРАВЛІНСЬКИХ РІШЕНЬ З УРАХУВАННЯМ ФАКТОРІВ ВАРТОСТІ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Дякую за увагу 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 ПРИЙНЯТТЯ УПРАВЛІНСЬКИХ РІШЕНЬ З УРАХУВАННЯМ ФАКТОРІВ ВАРТОСТІ </dc:title>
  <dc:creator>Маша</dc:creator>
  <cp:lastModifiedBy>inna</cp:lastModifiedBy>
  <cp:revision>13</cp:revision>
  <dcterms:created xsi:type="dcterms:W3CDTF">2015-03-24T20:06:27Z</dcterms:created>
  <dcterms:modified xsi:type="dcterms:W3CDTF">2015-03-31T09:00:35Z</dcterms:modified>
</cp:coreProperties>
</file>