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54CF-440B-43EA-BE09-C2E9473E1BE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EE5FC5-D853-4A81-A3E1-BA987E107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54CF-440B-43EA-BE09-C2E9473E1BE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5FC5-D853-4A81-A3E1-BA987E107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54CF-440B-43EA-BE09-C2E9473E1BE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5FC5-D853-4A81-A3E1-BA987E107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54CF-440B-43EA-BE09-C2E9473E1BE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EE5FC5-D853-4A81-A3E1-BA987E107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54CF-440B-43EA-BE09-C2E9473E1BE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EE5FC5-D853-4A81-A3E1-BA987E107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54CF-440B-43EA-BE09-C2E9473E1BE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EE5FC5-D853-4A81-A3E1-BA987E107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54CF-440B-43EA-BE09-C2E9473E1BE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EE5FC5-D853-4A81-A3E1-BA987E107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54CF-440B-43EA-BE09-C2E9473E1BE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EE5FC5-D853-4A81-A3E1-BA987E107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54CF-440B-43EA-BE09-C2E9473E1BE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EE5FC5-D853-4A81-A3E1-BA987E107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54CF-440B-43EA-BE09-C2E9473E1BE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EE5FC5-D853-4A81-A3E1-BA987E107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54CF-440B-43EA-BE09-C2E9473E1BE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EE5FC5-D853-4A81-A3E1-BA987E107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D2E54CF-440B-43EA-BE09-C2E9473E1BE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FEE5FC5-D853-4A81-A3E1-BA987E107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714356"/>
            <a:ext cx="6043602" cy="3929090"/>
          </a:xfrm>
        </p:spPr>
        <p:txBody>
          <a:bodyPr/>
          <a:lstStyle/>
          <a:p>
            <a:r>
              <a:rPr lang="ru-RU" sz="3200" dirty="0"/>
              <a:t>МЕТОДИЧНІ ПІДХОДИ ДО ОЦІНЮВАННЯ ВАРТОСТІ СУБ’ЄКТІВ </a:t>
            </a:r>
            <a:r>
              <a:rPr lang="ru-RU" sz="3200" dirty="0" smtClean="0"/>
              <a:t>МАЛОГО </a:t>
            </a:r>
            <a:r>
              <a:rPr lang="ru-RU" sz="3200" dirty="0"/>
              <a:t>ПІДПРИЄМНИЦТВА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43174" y="4929198"/>
            <a:ext cx="6000792" cy="78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aseline="-25000" dirty="0" err="1" smtClean="0"/>
              <a:t>Проскокова</a:t>
            </a:r>
            <a:r>
              <a:rPr lang="uk-UA" sz="3200" baseline="-25000" dirty="0" smtClean="0"/>
              <a:t> А.Ю. 5 курс, спеціальність 8504/1</a:t>
            </a:r>
            <a:endParaRPr lang="ru-RU" sz="3200" baseline="-25000" dirty="0" smtClean="0"/>
          </a:p>
          <a:p>
            <a:r>
              <a:rPr lang="uk-UA" sz="2400" dirty="0" err="1" smtClean="0"/>
              <a:t>Наук.кер</a:t>
            </a:r>
            <a:r>
              <a:rPr lang="uk-UA" sz="2400" dirty="0" smtClean="0"/>
              <a:t>. – Петренко Л.А., доцент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9747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Малий</a:t>
            </a:r>
            <a:r>
              <a:rPr lang="ru-RU" sz="2400" dirty="0" smtClean="0"/>
              <a:t> </a:t>
            </a:r>
            <a:r>
              <a:rPr lang="ru-RU" sz="2400" dirty="0"/>
              <a:t>та </a:t>
            </a:r>
            <a:r>
              <a:rPr lang="ru-RU" sz="2400" b="1" dirty="0">
                <a:solidFill>
                  <a:srgbClr val="C00000"/>
                </a:solidFill>
              </a:rPr>
              <a:t>середній</a:t>
            </a:r>
            <a:r>
              <a:rPr lang="ru-RU" sz="2400" dirty="0"/>
              <a:t> бізнес є рушійною силою розвитку конкурентоспроможності національного продукту, стає втіленням інтелектуального капіталу суспільства у форму кінцевого продукту, який має грошову цінність, задовольняє різноманітні потреби споживачів</a:t>
            </a:r>
            <a:r>
              <a:rPr lang="ru-RU" sz="2400" dirty="0" smtClean="0"/>
              <a:t>.</a:t>
            </a:r>
          </a:p>
          <a:p>
            <a:endParaRPr lang="uk-UA" sz="2400" dirty="0"/>
          </a:p>
          <a:p>
            <a:pPr marL="18288" indent="0">
              <a:buNone/>
            </a:pPr>
            <a:endParaRPr lang="uk-UA" sz="2400" dirty="0" smtClean="0"/>
          </a:p>
          <a:p>
            <a:r>
              <a:rPr lang="ru-RU" sz="2400" b="1" dirty="0" err="1" smtClean="0">
                <a:solidFill>
                  <a:srgbClr val="00B050"/>
                </a:solidFill>
              </a:rPr>
              <a:t>Проте</a:t>
            </a:r>
            <a:r>
              <a:rPr lang="ru-RU" sz="2400" b="1" dirty="0" smtClean="0">
                <a:solidFill>
                  <a:srgbClr val="00B050"/>
                </a:solidFill>
              </a:rPr>
              <a:t>,</a:t>
            </a:r>
            <a:r>
              <a:rPr lang="ru-RU" sz="2400" dirty="0" smtClean="0"/>
              <a:t> </a:t>
            </a:r>
            <a:r>
              <a:rPr lang="ru-RU" sz="2400" dirty="0" err="1"/>
              <a:t>м</a:t>
            </a:r>
            <a:r>
              <a:rPr lang="ru-RU" sz="2400" dirty="0" err="1" smtClean="0"/>
              <a:t>алим</a:t>
            </a:r>
            <a:r>
              <a:rPr lang="ru-RU" sz="2400" dirty="0" smtClean="0"/>
              <a:t> </a:t>
            </a:r>
            <a:r>
              <a:rPr lang="ru-RU" sz="2400" dirty="0" err="1"/>
              <a:t>підприємствам</a:t>
            </a:r>
            <a:r>
              <a:rPr lang="ru-RU" sz="2400" dirty="0"/>
              <a:t> </a:t>
            </a:r>
            <a:r>
              <a:rPr lang="ru-RU" sz="2400" dirty="0" err="1"/>
              <a:t>пропонується</a:t>
            </a:r>
            <a:r>
              <a:rPr lang="ru-RU" sz="2400" dirty="0"/>
              <a:t> </a:t>
            </a:r>
            <a:r>
              <a:rPr lang="ru-RU" sz="2400" dirty="0" err="1"/>
              <a:t>використовувати</a:t>
            </a:r>
            <a:r>
              <a:rPr lang="ru-RU" sz="2400" dirty="0"/>
              <a:t> </a:t>
            </a:r>
            <a:r>
              <a:rPr lang="ru-RU" sz="2400" u="sng" dirty="0" err="1">
                <a:solidFill>
                  <a:srgbClr val="FFFF00"/>
                </a:solidFill>
              </a:rPr>
              <a:t>загальні</a:t>
            </a:r>
            <a:r>
              <a:rPr lang="ru-RU" sz="2400" u="sng" dirty="0">
                <a:solidFill>
                  <a:srgbClr val="FFFF00"/>
                </a:solidFill>
              </a:rPr>
              <a:t> </a:t>
            </a:r>
            <a:r>
              <a:rPr lang="ru-RU" sz="2400" u="sng" dirty="0" err="1">
                <a:solidFill>
                  <a:srgbClr val="FFFF00"/>
                </a:solidFill>
              </a:rPr>
              <a:t>методи</a:t>
            </a:r>
            <a:r>
              <a:rPr lang="ru-RU" sz="2400" u="sng" dirty="0">
                <a:solidFill>
                  <a:srgbClr val="FFFF00"/>
                </a:solidFill>
              </a:rPr>
              <a:t> </a:t>
            </a:r>
            <a:r>
              <a:rPr lang="ru-RU" sz="2400" u="sng" dirty="0" err="1">
                <a:solidFill>
                  <a:srgbClr val="FFFF00"/>
                </a:solidFill>
              </a:rPr>
              <a:t>оцінювання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в </a:t>
            </a:r>
            <a:r>
              <a:rPr lang="ru-RU" sz="2400" dirty="0" err="1"/>
              <a:t>багатьох</a:t>
            </a:r>
            <a:r>
              <a:rPr lang="ru-RU" sz="2400" dirty="0"/>
              <a:t> </a:t>
            </a:r>
            <a:r>
              <a:rPr lang="ru-RU" sz="2400" dirty="0" err="1"/>
              <a:t>випадках</a:t>
            </a:r>
            <a:r>
              <a:rPr lang="ru-RU" sz="2400" dirty="0"/>
              <a:t> не </a:t>
            </a:r>
            <a:r>
              <a:rPr lang="ru-RU" sz="2400" dirty="0" err="1"/>
              <a:t>корелюється</a:t>
            </a:r>
            <a:r>
              <a:rPr lang="ru-RU" sz="2400" dirty="0"/>
              <a:t> з </a:t>
            </a:r>
            <a:r>
              <a:rPr lang="ru-RU" sz="2400" dirty="0" err="1"/>
              <a:t>можливостями</a:t>
            </a:r>
            <a:r>
              <a:rPr lang="ru-RU" sz="2400" dirty="0"/>
              <a:t> та </a:t>
            </a:r>
            <a:r>
              <a:rPr lang="ru-RU" sz="2400" dirty="0" err="1"/>
              <a:t>особливостями</a:t>
            </a:r>
            <a:r>
              <a:rPr lang="ru-RU" sz="2400" dirty="0"/>
              <a:t> таких </a:t>
            </a:r>
            <a:r>
              <a:rPr lang="ru-RU" sz="2400" dirty="0" err="1"/>
              <a:t>компаній</a:t>
            </a:r>
            <a:r>
              <a:rPr lang="ru-RU" sz="2400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7543800" cy="914400"/>
          </a:xfrm>
        </p:spPr>
        <p:txBody>
          <a:bodyPr/>
          <a:lstStyle/>
          <a:p>
            <a:pPr algn="ctr"/>
            <a:r>
              <a:rPr lang="uk-UA" dirty="0" smtClean="0"/>
              <a:t>Актуальність теми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86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85801"/>
            <a:ext cx="8640960" cy="598355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Мета досл</a:t>
            </a:r>
            <a:r>
              <a:rPr lang="uk-UA" sz="2800" b="1" dirty="0" smtClean="0">
                <a:solidFill>
                  <a:srgbClr val="FF0000"/>
                </a:solidFill>
              </a:rPr>
              <a:t>ідження </a:t>
            </a:r>
            <a:r>
              <a:rPr lang="uk-UA" sz="2800" dirty="0" smtClean="0"/>
              <a:t>- </a:t>
            </a:r>
            <a:r>
              <a:rPr lang="ru-RU" sz="2800" dirty="0" smtClean="0"/>
              <a:t>виокремлення </a:t>
            </a:r>
            <a:r>
              <a:rPr lang="ru-RU" sz="2800" dirty="0" err="1"/>
              <a:t>основних</a:t>
            </a:r>
            <a:r>
              <a:rPr lang="ru-RU" sz="2800" dirty="0"/>
              <a:t> </a:t>
            </a:r>
            <a:r>
              <a:rPr lang="ru-RU" sz="2800" dirty="0" err="1"/>
              <a:t>існуючих</a:t>
            </a:r>
            <a:r>
              <a:rPr lang="ru-RU" sz="2800" dirty="0"/>
              <a:t> </a:t>
            </a:r>
            <a:r>
              <a:rPr lang="ru-RU" sz="2800" dirty="0" err="1"/>
              <a:t>підходів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оцінки</a:t>
            </a:r>
            <a:r>
              <a:rPr lang="ru-RU" sz="2800" dirty="0"/>
              <a:t> </a:t>
            </a:r>
            <a:r>
              <a:rPr lang="ru-RU" sz="2800" dirty="0" err="1"/>
              <a:t>вартості</a:t>
            </a:r>
            <a:r>
              <a:rPr lang="ru-RU" sz="2800" dirty="0"/>
              <a:t> </a:t>
            </a:r>
            <a:r>
              <a:rPr lang="ru-RU" sz="2800" dirty="0" err="1"/>
              <a:t>бізнесу</a:t>
            </a:r>
            <a:r>
              <a:rPr lang="ru-RU" sz="2800" dirty="0"/>
              <a:t>, </a:t>
            </a:r>
            <a:r>
              <a:rPr lang="ru-RU" sz="2800" dirty="0" err="1"/>
              <a:t>висвітлення</a:t>
            </a:r>
            <a:r>
              <a:rPr lang="ru-RU" sz="2800" dirty="0"/>
              <a:t> </a:t>
            </a:r>
            <a:r>
              <a:rPr lang="ru-RU" sz="2800" dirty="0" err="1"/>
              <a:t>характерних</a:t>
            </a:r>
            <a:r>
              <a:rPr lang="ru-RU" sz="2800" dirty="0"/>
              <a:t> рис для </a:t>
            </a:r>
            <a:r>
              <a:rPr lang="ru-RU" sz="2800" dirty="0" err="1"/>
              <a:t>суб’єктів</a:t>
            </a:r>
            <a:r>
              <a:rPr lang="ru-RU" sz="2800" dirty="0"/>
              <a:t> малого </a:t>
            </a:r>
            <a:r>
              <a:rPr lang="ru-RU" sz="2800" dirty="0" err="1"/>
              <a:t>бізнесу</a:t>
            </a:r>
            <a:r>
              <a:rPr lang="ru-RU" sz="2800" dirty="0"/>
              <a:t> та </a:t>
            </a:r>
            <a:r>
              <a:rPr lang="ru-RU" sz="2800" dirty="0" err="1" smtClean="0"/>
              <a:t>адаптація</a:t>
            </a:r>
            <a:r>
              <a:rPr lang="ru-RU" sz="2800" dirty="0" smtClean="0"/>
              <a:t> </a:t>
            </a:r>
            <a:r>
              <a:rPr lang="ru-RU" sz="2800" dirty="0" err="1"/>
              <a:t>витратного</a:t>
            </a:r>
            <a:r>
              <a:rPr lang="ru-RU" sz="2800" dirty="0"/>
              <a:t> та </a:t>
            </a:r>
            <a:r>
              <a:rPr lang="ru-RU" sz="2800" dirty="0" err="1"/>
              <a:t>дохідного</a:t>
            </a:r>
            <a:r>
              <a:rPr lang="ru-RU" sz="2800" dirty="0"/>
              <a:t> </a:t>
            </a:r>
            <a:r>
              <a:rPr lang="ru-RU" sz="2800" dirty="0" err="1"/>
              <a:t>підходів</a:t>
            </a:r>
            <a:r>
              <a:rPr lang="ru-RU" sz="2800" dirty="0"/>
              <a:t> </a:t>
            </a:r>
            <a:r>
              <a:rPr lang="ru-RU" sz="2800" dirty="0" err="1"/>
              <a:t>визначення</a:t>
            </a:r>
            <a:r>
              <a:rPr lang="ru-RU" sz="2800" dirty="0"/>
              <a:t> </a:t>
            </a:r>
            <a:r>
              <a:rPr lang="ru-RU" sz="2800" dirty="0" err="1"/>
              <a:t>вартості</a:t>
            </a:r>
            <a:r>
              <a:rPr lang="ru-RU" sz="2800" dirty="0"/>
              <a:t> </a:t>
            </a:r>
            <a:r>
              <a:rPr lang="ru-RU" sz="2800" dirty="0" err="1"/>
              <a:t>компаній</a:t>
            </a:r>
            <a:r>
              <a:rPr lang="ru-RU" sz="2800" dirty="0"/>
              <a:t> до практики малого </a:t>
            </a:r>
            <a:r>
              <a:rPr lang="ru-RU" sz="2800" dirty="0" err="1"/>
              <a:t>підприємництва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0105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5256584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rgbClr val="C00000"/>
                </a:solidFill>
              </a:rPr>
              <a:t>1.</a:t>
            </a:r>
            <a:r>
              <a:rPr lang="uk-UA" sz="2400" dirty="0"/>
              <a:t> У наш час українським мікропідприємствам та малим підприємствам дуже складно виживати на ринку, це пояснюється, насамперед, відсутністю практики оцінки діяльності та вартості своєї компанії </a:t>
            </a:r>
            <a:r>
              <a:rPr lang="uk-UA" sz="2400" dirty="0" smtClean="0"/>
              <a:t>керівниками.</a:t>
            </a:r>
          </a:p>
          <a:p>
            <a:endParaRPr lang="uk-UA" sz="2400" dirty="0"/>
          </a:p>
          <a:p>
            <a:r>
              <a:rPr lang="uk-UA" sz="2400" b="1" dirty="0" smtClean="0">
                <a:solidFill>
                  <a:srgbClr val="C00000"/>
                </a:solidFill>
              </a:rPr>
              <a:t>2.</a:t>
            </a:r>
            <a:r>
              <a:rPr lang="uk-UA" sz="2400" dirty="0" smtClean="0"/>
              <a:t> При застосуванні загальновизнаних підходів щодо оцінки вартості бізнесу потрібно враховувати специфіку діяльності малого підприємства та адаптувати методику в залежності від можливостей компанії.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0"/>
            <a:ext cx="7543800" cy="914400"/>
          </a:xfrm>
        </p:spPr>
        <p:txBody>
          <a:bodyPr/>
          <a:lstStyle/>
          <a:p>
            <a:pPr algn="ctr"/>
            <a:r>
              <a:rPr lang="uk-UA" dirty="0" smtClean="0"/>
              <a:t>Висновки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282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472608"/>
          </a:xfrm>
        </p:spPr>
        <p:txBody>
          <a:bodyPr/>
          <a:lstStyle/>
          <a:p>
            <a:r>
              <a:rPr lang="uk-UA" b="1" dirty="0">
                <a:solidFill>
                  <a:srgbClr val="C00000"/>
                </a:solidFill>
              </a:rPr>
              <a:t>3.</a:t>
            </a:r>
            <a:r>
              <a:rPr lang="uk-UA" dirty="0"/>
              <a:t> </a:t>
            </a:r>
            <a:r>
              <a:rPr lang="uk-UA" dirty="0" smtClean="0"/>
              <a:t>Затратний </a:t>
            </a:r>
            <a:r>
              <a:rPr lang="uk-UA" dirty="0"/>
              <a:t>підхід є найбільш загальним та простим у використанні, проте, він не може бути використаний фірмами, які звільнені від ведення професійного бухгалтерського обліку або не мають достовірної інформації щодо своїх активів та пасивів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uk-UA" b="1" dirty="0">
                <a:solidFill>
                  <a:srgbClr val="C00000"/>
                </a:solidFill>
              </a:rPr>
              <a:t>4.</a:t>
            </a:r>
            <a:r>
              <a:rPr lang="uk-UA" dirty="0"/>
              <a:t> Концепції доходного підходу можуть бути використані тими суб’єктами дрібного бізнесу, які вже декілька років функціонують на ринку та можуть спрогнозувати свої доходи, а також, мають інформацію щодо систематичного ризику в країні, середнього рівня прибутковості компаній-аналогів. </a:t>
            </a:r>
            <a:endParaRPr lang="uk-UA" dirty="0" smtClean="0"/>
          </a:p>
          <a:p>
            <a:endParaRPr lang="uk-UA" dirty="0"/>
          </a:p>
          <a:p>
            <a:r>
              <a:rPr lang="uk-UA" b="1" dirty="0" smtClean="0">
                <a:solidFill>
                  <a:srgbClr val="C00000"/>
                </a:solidFill>
              </a:rPr>
              <a:t>5.</a:t>
            </a:r>
            <a:r>
              <a:rPr lang="uk-UA" dirty="0" smtClean="0"/>
              <a:t> </a:t>
            </a:r>
            <a:r>
              <a:rPr lang="ru-RU" dirty="0" err="1"/>
              <a:t>Порівняльний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тими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продаж </a:t>
            </a:r>
            <a:r>
              <a:rPr lang="ru-RU" dirty="0" err="1"/>
              <a:t>аналогічних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 на ринку.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0"/>
            <a:ext cx="7543800" cy="914400"/>
          </a:xfrm>
        </p:spPr>
        <p:txBody>
          <a:bodyPr/>
          <a:lstStyle/>
          <a:p>
            <a:pPr algn="ctr"/>
            <a:r>
              <a:rPr lang="uk-UA" dirty="0" smtClean="0"/>
              <a:t>Висновки</a:t>
            </a:r>
            <a:r>
              <a:rPr lang="uk-UA" b="1" dirty="0" smtClean="0">
                <a:solidFill>
                  <a:srgbClr val="FF0000"/>
                </a:solidFill>
              </a:rPr>
              <a:t>*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6770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27</TotalTime>
  <Words>272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Базовая</vt:lpstr>
      <vt:lpstr>МЕТОДИЧНІ ПІДХОДИ ДО ОЦІНЮВАННЯ ВАРТОСТІ СУБ’ЄКТІВ МАЛОГО ПІДПРИЄМНИЦТВА</vt:lpstr>
      <vt:lpstr>Актуальність теми</vt:lpstr>
      <vt:lpstr>Слайд 3</vt:lpstr>
      <vt:lpstr>Висновки</vt:lpstr>
      <vt:lpstr>Висновки*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МЕТОДИЧНІ ПІДХОДИ ДО ОЦІНЮВАННЯ ВАРТОСТІ СУБ’ЄКТІВ МАЛОГО ПІДПРИЄМНИЦТВА</dc:title>
  <dc:creator>Admin</dc:creator>
  <cp:lastModifiedBy>inna</cp:lastModifiedBy>
  <cp:revision>5</cp:revision>
  <dcterms:created xsi:type="dcterms:W3CDTF">2015-03-22T17:59:26Z</dcterms:created>
  <dcterms:modified xsi:type="dcterms:W3CDTF">2015-03-31T08:59:09Z</dcterms:modified>
</cp:coreProperties>
</file>