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666699"/>
    <a:srgbClr val="FF9900"/>
    <a:srgbClr val="17375E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8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6A34BB-C535-4CBF-94BB-DD15B238F404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A2B07C-7DE2-498A-BA5B-002835053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1CD0-FDCE-456E-A525-280A4324E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E631-6D91-4EE1-BDAE-DFEBEF036B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E907-FBC5-4F67-9096-5731FD2FB8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1A27-927E-43C3-84E0-D68F6722D9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A2B12-CC76-4A27-AF67-E2627B7BBD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C119-8BBA-49DB-B204-42D4E8EB4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D0E0-9717-44B5-A39D-E0693C029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485B-24AF-4EFD-BCFF-362E74D9CC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36CC-61A6-42E2-A611-45B93C7B88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6924-D7B2-4FAF-AF4A-C1E1C367C7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731792-D1A7-47F0-9442-44F3EAD2B4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136" y="3366407"/>
            <a:ext cx="4157931" cy="1609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Автори: 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проф. Рєпіна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Інна Миколаївна</a:t>
            </a:r>
          </a:p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магістрант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Хаперскова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Вікторія Вікторівна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927101" y="590551"/>
            <a:ext cx="7291614" cy="28003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Оцінювання вартості підприємства за умов його реструктуризації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4FCD7-5638-48FF-8C6A-B98D4E5FC174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13657" y="1185182"/>
            <a:ext cx="8458200" cy="504983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Сучасний стан економічного розвитку України характеризується як кризовий. </a:t>
            </a:r>
          </a:p>
          <a:p>
            <a:pPr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Вихід підприємств із скрутної кризової ситуації потребує здійснення кардинальних структурних перетворень.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Одним з основних напрямів реформування діяльності підприємств є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проведення реструктуризаційних заходів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543" y="488496"/>
            <a:ext cx="8458200" cy="1046389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Концептуальні підходи до визначення поняття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«реструктуризація підприємства»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CE907-FBC5-4F67-9096-5731FD2FB83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1" y="1517465"/>
          <a:ext cx="8022770" cy="4724402"/>
        </p:xfrm>
        <a:graphic>
          <a:graphicData uri="http://schemas.openxmlformats.org/drawingml/2006/table">
            <a:tbl>
              <a:tblPr/>
              <a:tblGrid>
                <a:gridCol w="1828799"/>
                <a:gridCol w="3396343"/>
                <a:gridCol w="2797628"/>
              </a:tblGrid>
              <a:tr h="557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Концептуальний підхід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Характеристика підходу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Автори</a:t>
                      </a: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Структурний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Зміна структури підприємства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Білик М.Д., Аістова М.Д.</a:t>
                      </a: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Організаційний</a:t>
                      </a: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Трансформація процесів діяльності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Гарафонова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О.,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Кукоба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О.В.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Економічний</a:t>
                      </a: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Підвищення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конкуренто-спроможності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 ефективності функціонування підприємства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О.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Мендрул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 Л.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Калініченко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Т.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Хокканен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Адаптаційний</a:t>
                      </a: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Пристосування до змін зовнішнього середовища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І.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Отенко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 Н. Москаленко,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Тутунджян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А. К.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3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Антикризовий</a:t>
                      </a: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Засіб запобігання кризових ситуацій</a:t>
                      </a: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Штангрет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 М.,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Лігоненко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Л.О.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Комплексний</a:t>
                      </a: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Сукупність структурного, організаційного, економічного, адаптаційного та антикризового підходів.</a:t>
                      </a:r>
                      <a:endParaRPr lang="ru-RU" sz="18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Райзберг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Б. А.,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Лозовський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Л. Ш.,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Стародубцева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О. Б.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b="1" dirty="0" smtClean="0"/>
          </a:p>
          <a:p>
            <a:pPr>
              <a:lnSpc>
                <a:spcPct val="150000"/>
              </a:lnSpc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Реструктуризація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це цілеспрямований комплекс змін в організаційно-функціональній структурі підприємства, який здатний забезпечити конкурентоспроможність та ефективність діяльності суб’єкта господарювання в умовах мінливого зовнішнього середовища, а також запобігти виникненню кризових ситуацій.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CE907-FBC5-4F67-9096-5731FD2FB83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Оцінювання вартості підприємства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Реструктуризацію підприємств слід розглядати як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інвестиційне рішення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на ефективність прийняття якого впливає оцінка вартостей підприємств, що приймають в ній участь, до та після впровадження змін.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CE907-FBC5-4F67-9096-5731FD2FB83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743200" y="3102429"/>
            <a:ext cx="3820885" cy="1142999"/>
          </a:xfrm>
          <a:prstGeom prst="ellips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Підходи до оцінювання вартості підприємств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45030" y="4604657"/>
            <a:ext cx="2057400" cy="1045029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дохідний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97085" y="4778828"/>
            <a:ext cx="1970315" cy="95794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майновий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55228" y="4484914"/>
            <a:ext cx="1970315" cy="957943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ринковий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536372" y="4082143"/>
            <a:ext cx="59871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 rot="16200000" flipH="1">
            <a:off x="4618264" y="4514849"/>
            <a:ext cx="522514" cy="5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89914" y="3940629"/>
            <a:ext cx="783774" cy="555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334509"/>
            <a:ext cx="8458200" cy="887412"/>
          </a:xfrm>
          <a:effectLst/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Підходи до оцінювання вартості підприємств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Дохідний підхід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ґрунтується на визначенні теперішньої вартості очікуваних вигід (доходів) від володіння корпоративними правами підприємства.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майновим підходом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вартість підприємства розраховується як сума вартостей усіх активів, що складають цілісний майновий комплекс, за мінусом зобов'язань за даними балансу.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Ринковий підхід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передбачає розрахунок вартості підприємства на основі результатів його зіставлення з іншими бізнес-аналогами.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CE907-FBC5-4F67-9096-5731FD2FB83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CE907-FBC5-4F67-9096-5731FD2FB83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29728" name="Group 32"/>
          <p:cNvGrpSpPr>
            <a:grpSpLocks/>
          </p:cNvGrpSpPr>
          <p:nvPr/>
        </p:nvGrpSpPr>
        <p:grpSpPr bwMode="auto">
          <a:xfrm>
            <a:off x="1894114" y="1001485"/>
            <a:ext cx="5910943" cy="5214020"/>
            <a:chOff x="2640" y="1314"/>
            <a:chExt cx="6915" cy="10553"/>
          </a:xfrm>
        </p:grpSpPr>
        <p:sp>
          <p:nvSpPr>
            <p:cNvPr id="29729" name="AutoShape 33"/>
            <p:cNvSpPr>
              <a:spLocks noChangeArrowheads="1"/>
            </p:cNvSpPr>
            <p:nvPr/>
          </p:nvSpPr>
          <p:spPr bwMode="auto">
            <a:xfrm>
              <a:off x="2640" y="1314"/>
              <a:ext cx="6915" cy="23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Етап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1. </a:t>
              </a: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ПРОВЕДЕННЯ ІНВЕСТИЦІЙНОГО АНАЛІЗУ ТА ПРОГНОЗУВАННЯ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1200" b="1" dirty="0">
                  <a:latin typeface="Times New Roman" pitchFamily="18" charset="0"/>
                </a:rPr>
                <a:t>-</a:t>
              </a: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аналіз капіталу та фінансового стану підприємства;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Char char="-"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прогноз майбутніх результатів діяльності;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Times New Roman" pitchFamily="18" charset="0"/>
                <a:buChar char="-"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визначення періоду отримання доходів та витрат.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30" name="AutoShape 34"/>
            <p:cNvSpPr>
              <a:spLocks noChangeArrowheads="1"/>
            </p:cNvSpPr>
            <p:nvPr/>
          </p:nvSpPr>
          <p:spPr bwMode="auto">
            <a:xfrm>
              <a:off x="2640" y="3989"/>
              <a:ext cx="6795" cy="15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Етап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2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. </a:t>
              </a: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ВИЗНАЧЕННЯ ВІЛЬНОГО ГРОШОВОГО ПОТОКУ (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FCF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31" name="AutoShape 35"/>
            <p:cNvSpPr>
              <a:spLocks noChangeArrowheads="1"/>
            </p:cNvSpPr>
            <p:nvPr/>
          </p:nvSpPr>
          <p:spPr bwMode="auto">
            <a:xfrm>
              <a:off x="2640" y="5890"/>
              <a:ext cx="6825" cy="138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Етап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3. РОЗРАХУНОК СТАВКИ ДИСКОНТУВАННЯ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32" name="AutoShape 36"/>
            <p:cNvSpPr>
              <a:spLocks noChangeArrowheads="1"/>
            </p:cNvSpPr>
            <p:nvPr/>
          </p:nvSpPr>
          <p:spPr bwMode="auto">
            <a:xfrm>
              <a:off x="2640" y="7629"/>
              <a:ext cx="6915" cy="20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Етап 4. РОЗРАХУНОК ЗАЛИШКОВОЇ ВАРТОСТІ ПІДПРИЄМСТВА</a:t>
              </a:r>
            </a:p>
            <a:p>
              <a:pPr marL="457200" marR="0" lvl="1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uk-UA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-модель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Гордона: </a:t>
              </a:r>
              <a:r>
                <a:rPr kumimoji="0" lang="uk-UA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KA = </a:t>
              </a:r>
              <a:r>
                <a:rPr kumimoji="0" lang="uk-UA" sz="12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FCFp</a:t>
              </a:r>
              <a:r>
                <a:rPr kumimoji="0" lang="uk-UA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/(WAСС – g)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; </a:t>
              </a:r>
              <a:r>
                <a:rPr kumimoji="0" lang="uk-UA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-триступінчаста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модель розрахунку; </a:t>
              </a:r>
              <a:r>
                <a:rPr kumimoji="0" lang="uk-UA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-метод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чистих активів;  </a:t>
              </a:r>
              <a:r>
                <a:rPr kumimoji="0" lang="uk-UA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-метод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ліквідаційної вартості.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33" name="AutoShape 37"/>
            <p:cNvSpPr>
              <a:spLocks noChangeArrowheads="1"/>
            </p:cNvSpPr>
            <p:nvPr/>
          </p:nvSpPr>
          <p:spPr bwMode="auto">
            <a:xfrm>
              <a:off x="2640" y="10134"/>
              <a:ext cx="6915" cy="17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Етап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5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. </a:t>
              </a: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РОЗРАХУНОК ВАРТОСТІ ПІДПРИЄМСТВА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734" name="AutoShape 38"/>
            <p:cNvSpPr>
              <a:spLocks noChangeArrowheads="1"/>
            </p:cNvSpPr>
            <p:nvPr/>
          </p:nvSpPr>
          <p:spPr bwMode="auto">
            <a:xfrm>
              <a:off x="5745" y="3615"/>
              <a:ext cx="465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35" name="AutoShape 39"/>
            <p:cNvSpPr>
              <a:spLocks noChangeArrowheads="1"/>
            </p:cNvSpPr>
            <p:nvPr/>
          </p:nvSpPr>
          <p:spPr bwMode="auto">
            <a:xfrm>
              <a:off x="5745" y="5530"/>
              <a:ext cx="465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36" name="AutoShape 40"/>
            <p:cNvSpPr>
              <a:spLocks noChangeArrowheads="1"/>
            </p:cNvSpPr>
            <p:nvPr/>
          </p:nvSpPr>
          <p:spPr bwMode="auto">
            <a:xfrm>
              <a:off x="5745" y="7270"/>
              <a:ext cx="465" cy="36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37" name="AutoShape 41"/>
            <p:cNvSpPr>
              <a:spLocks noChangeArrowheads="1"/>
            </p:cNvSpPr>
            <p:nvPr/>
          </p:nvSpPr>
          <p:spPr bwMode="auto">
            <a:xfrm>
              <a:off x="5745" y="9684"/>
              <a:ext cx="465" cy="35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38" name="Picture 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799" y="2656113"/>
            <a:ext cx="2931722" cy="272143"/>
          </a:xfrm>
          <a:prstGeom prst="rect">
            <a:avLst/>
          </a:prstGeom>
          <a:noFill/>
        </p:spPr>
      </p:pic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41" name="Picture 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8846" y="3570514"/>
            <a:ext cx="2821584" cy="293915"/>
          </a:xfrm>
          <a:prstGeom prst="rect">
            <a:avLst/>
          </a:prstGeom>
          <a:noFill/>
        </p:spPr>
      </p:pic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43" name="Picture 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8343" y="5638801"/>
            <a:ext cx="1611086" cy="586819"/>
          </a:xfrm>
          <a:prstGeom prst="rect">
            <a:avLst/>
          </a:prstGeom>
          <a:noFill/>
        </p:spPr>
      </p:pic>
      <p:sp>
        <p:nvSpPr>
          <p:cNvPr id="29745" name="Rectangle 4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97427" y="152400"/>
            <a:ext cx="732608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Алгоритм оцінювання вартості підприємства в процесі реструктуризації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76023"/>
            <a:ext cx="8458200" cy="887412"/>
          </a:xfrm>
          <a:effectLst/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Оцінювання вартості підприємства в процесі реструктуризації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657" y="1774371"/>
            <a:ext cx="8458200" cy="29500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Ефективність проведення реструктуризації на підприємстві залежить не тільки від вибору правильного підходу щодо оцінки його вартості, а й всебічного аналізу діяльності підприємства, виявлення його слабих та сильних сторін, загроз та можливостей.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CE907-FBC5-4F67-9096-5731FD2FB83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86" y="2730953"/>
            <a:ext cx="8458200" cy="1318532"/>
          </a:xfrm>
        </p:spPr>
        <p:txBody>
          <a:bodyPr/>
          <a:lstStyle/>
          <a:p>
            <a:pPr algn="ctr">
              <a:buNone/>
            </a:pPr>
            <a:r>
              <a:rPr lang="uk-UA" sz="4000" dirty="0" smtClean="0"/>
              <a:t>Дякую за увагу!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CE907-FBC5-4F67-9096-5731FD2FB83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380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Оцінювання вартості підприємства</vt:lpstr>
      <vt:lpstr>Підходи до оцінювання вартості підприємств </vt:lpstr>
      <vt:lpstr>Слайд 7</vt:lpstr>
      <vt:lpstr>Оцінювання вартості підприємства в процесі реструктуризації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inna</cp:lastModifiedBy>
  <cp:revision>73</cp:revision>
  <dcterms:created xsi:type="dcterms:W3CDTF">2010-06-18T09:27:04Z</dcterms:created>
  <dcterms:modified xsi:type="dcterms:W3CDTF">2015-03-31T09:32:09Z</dcterms:modified>
</cp:coreProperties>
</file>