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211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178CF2-C1BD-42AE-A0AF-0D767E53B15F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91EB9D-8CB2-47D3-B2F8-BA70D944A3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1832224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АДАПТАЦІЯ ЗБАЛАНСОВАНОЇ СИСТЕМИ ПОКАЗНИКІВ ДО ВАРТІСНОГО МЕНЕДЖМЕНТУ У РЕАЛІЯХ УКРАЇНСЬКОЇ ЕКОНОМІКИ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149080"/>
            <a:ext cx="7406640" cy="1752600"/>
          </a:xfrm>
        </p:spPr>
        <p:txBody>
          <a:bodyPr/>
          <a:lstStyle/>
          <a:p>
            <a:pPr algn="r"/>
            <a:r>
              <a:rPr lang="uk-UA" sz="2000" dirty="0" smtClean="0"/>
              <a:t>Виконала</a:t>
            </a:r>
            <a:r>
              <a:rPr lang="uk-UA" sz="2000" dirty="0" smtClean="0"/>
              <a:t>: </a:t>
            </a:r>
            <a:r>
              <a:rPr lang="ru-RU" sz="2000" dirty="0" smtClean="0"/>
              <a:t>ЕПД </a:t>
            </a:r>
            <a:r>
              <a:rPr lang="ru-RU" sz="2000" dirty="0"/>
              <a:t>– 502, 5-го </a:t>
            </a:r>
            <a:r>
              <a:rPr lang="ru-RU" sz="2000" dirty="0" err="1" smtClean="0"/>
              <a:t>курсу,ФЕтаУ</a:t>
            </a:r>
            <a:r>
              <a:rPr lang="ru-RU" sz="2000" dirty="0" smtClean="0"/>
              <a:t>  </a:t>
            </a:r>
            <a:endParaRPr lang="ru-RU" sz="2000" dirty="0" smtClean="0"/>
          </a:p>
          <a:p>
            <a:pPr algn="r"/>
            <a:r>
              <a:rPr lang="ru-RU" sz="2000" dirty="0" err="1" smtClean="0"/>
              <a:t>Дронь</a:t>
            </a:r>
            <a:r>
              <a:rPr lang="ru-RU" sz="2000" dirty="0" smtClean="0"/>
              <a:t> </a:t>
            </a:r>
            <a:r>
              <a:rPr lang="ru-RU" sz="2000" dirty="0"/>
              <a:t>Т.О</a:t>
            </a:r>
            <a:r>
              <a:rPr lang="ru-RU" sz="2000" dirty="0" smtClean="0"/>
              <a:t>.</a:t>
            </a:r>
          </a:p>
          <a:p>
            <a:pPr algn="r"/>
            <a:r>
              <a:rPr lang="ru-RU" sz="2000" dirty="0" err="1" smtClean="0"/>
              <a:t>Науковий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кер</a:t>
            </a:r>
            <a:r>
              <a:rPr lang="uk-UA" sz="2000" dirty="0" err="1" smtClean="0"/>
              <a:t>івник</a:t>
            </a:r>
            <a:r>
              <a:rPr lang="uk-UA" sz="2000" dirty="0" smtClean="0"/>
              <a:t>: </a:t>
            </a:r>
            <a:r>
              <a:rPr lang="uk-UA" sz="2000" dirty="0" err="1" smtClean="0"/>
              <a:t>к.е.н</a:t>
            </a:r>
            <a:r>
              <a:rPr lang="uk-UA" sz="2000" dirty="0" smtClean="0"/>
              <a:t>., доцент </a:t>
            </a:r>
          </a:p>
          <a:p>
            <a:pPr algn="r"/>
            <a:r>
              <a:rPr lang="uk-UA" sz="2000" dirty="0" err="1" smtClean="0"/>
              <a:t>Ямненко</a:t>
            </a:r>
            <a:r>
              <a:rPr lang="uk-UA" sz="2000" dirty="0" smtClean="0"/>
              <a:t> Галина Євгенівна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275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-387424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/>
              <a:t>Актуальність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дослідження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412776"/>
            <a:ext cx="7406640" cy="1512168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/>
              <a:t>Наразі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постає</a:t>
            </a:r>
            <a:r>
              <a:rPr lang="ru-RU" sz="2000" dirty="0" smtClean="0"/>
              <a:t> проблема </a:t>
            </a:r>
            <a:r>
              <a:rPr lang="ru-RU" sz="2000" dirty="0" err="1"/>
              <a:t>впровадження</a:t>
            </a:r>
            <a:r>
              <a:rPr lang="ru-RU" sz="2000" dirty="0"/>
              <a:t> та </a:t>
            </a:r>
            <a:r>
              <a:rPr lang="ru-RU" sz="2000" dirty="0" err="1"/>
              <a:t>вдосконалення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певної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uk-UA" sz="2000" dirty="0"/>
              <a:t>оцінки вартості </a:t>
            </a:r>
            <a:r>
              <a:rPr lang="uk-UA" sz="2000" dirty="0" smtClean="0"/>
              <a:t>підприємства</a:t>
            </a:r>
            <a:r>
              <a:rPr lang="ru-RU" sz="2000" dirty="0" smtClean="0"/>
              <a:t>, </a:t>
            </a:r>
            <a:r>
              <a:rPr lang="ru-RU" sz="2000" dirty="0"/>
              <a:t>яка б </a:t>
            </a:r>
            <a:r>
              <a:rPr lang="ru-RU" sz="2000" dirty="0" err="1"/>
              <a:t>використовувала</a:t>
            </a:r>
            <a:r>
              <a:rPr lang="ru-RU" sz="2000" dirty="0"/>
              <a:t> як </a:t>
            </a:r>
            <a:r>
              <a:rPr lang="ru-RU" sz="2000" dirty="0" err="1"/>
              <a:t>фінансові</a:t>
            </a:r>
            <a:r>
              <a:rPr lang="ru-RU" sz="2000" dirty="0"/>
              <a:t>, так і не </a:t>
            </a:r>
            <a:r>
              <a:rPr lang="ru-RU" sz="2000" dirty="0" err="1"/>
              <a:t>фінансові</a:t>
            </a:r>
            <a:r>
              <a:rPr lang="ru-RU" sz="2000" dirty="0"/>
              <a:t> </a:t>
            </a:r>
            <a:r>
              <a:rPr lang="ru-RU" sz="2000" dirty="0" err="1"/>
              <a:t>показники</a:t>
            </a:r>
            <a:r>
              <a:rPr lang="ru-RU" sz="2000" dirty="0"/>
              <a:t> та </a:t>
            </a:r>
            <a:r>
              <a:rPr lang="ru-RU" sz="2000" dirty="0" err="1"/>
              <a:t>охоплювала</a:t>
            </a:r>
            <a:r>
              <a:rPr lang="ru-RU" sz="2000" dirty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аспекти</a:t>
            </a:r>
            <a:r>
              <a:rPr lang="ru-RU" sz="2000" dirty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569640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32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Мета </a:t>
            </a:r>
            <a:r>
              <a:rPr lang="ru-RU" sz="3200" dirty="0" err="1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дослідження</a:t>
            </a:r>
            <a:r>
              <a:rPr lang="ru-RU" sz="32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: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2843" y="4564292"/>
            <a:ext cx="7323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О</a:t>
            </a:r>
            <a:r>
              <a:rPr lang="ru-RU" sz="2000" dirty="0" err="1" smtClean="0"/>
              <a:t>характеризувати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збалансованої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показників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визначенні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вартості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 в </a:t>
            </a:r>
            <a:r>
              <a:rPr lang="ru-RU" sz="2000" dirty="0" err="1" smtClean="0"/>
              <a:t>умовах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вітчизняної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економіки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7224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-387424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 smtClean="0"/>
              <a:t>Мікро</a:t>
            </a:r>
            <a:r>
              <a:rPr lang="ru-RU" sz="3200" dirty="0" smtClean="0"/>
              <a:t>- та </a:t>
            </a:r>
            <a:r>
              <a:rPr lang="ru-RU" sz="3200" dirty="0" err="1" smtClean="0"/>
              <a:t>макроекономічні</a:t>
            </a:r>
            <a:r>
              <a:rPr lang="ru-RU" sz="3200" dirty="0" smtClean="0"/>
              <a:t> </a:t>
            </a:r>
            <a:r>
              <a:rPr lang="ru-RU" sz="3200" dirty="0" err="1" smtClean="0"/>
              <a:t>фактори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вартості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підприємства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1196752"/>
            <a:ext cx="66247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800" dirty="0" smtClean="0"/>
              <a:t>попит</a:t>
            </a:r>
            <a:r>
              <a:rPr lang="ru-RU" sz="2800" dirty="0"/>
              <a:t>: 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2</a:t>
            </a:r>
            <a:r>
              <a:rPr lang="ru-RU" sz="2800" dirty="0"/>
              <a:t>) </a:t>
            </a:r>
            <a:r>
              <a:rPr lang="ru-RU" sz="2800" dirty="0" err="1"/>
              <a:t>дохід</a:t>
            </a:r>
            <a:r>
              <a:rPr lang="ru-RU" sz="2800" dirty="0"/>
              <a:t>, 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3</a:t>
            </a:r>
            <a:r>
              <a:rPr lang="ru-RU" sz="2800" dirty="0"/>
              <a:t>) час </a:t>
            </a:r>
            <a:r>
              <a:rPr lang="ru-RU" sz="2800" dirty="0" err="1"/>
              <a:t>отримання</a:t>
            </a:r>
            <a:r>
              <a:rPr lang="ru-RU" sz="2800" dirty="0"/>
              <a:t> </a:t>
            </a:r>
            <a:r>
              <a:rPr lang="ru-RU" sz="2800" dirty="0" err="1"/>
              <a:t>доходів</a:t>
            </a:r>
            <a:r>
              <a:rPr lang="ru-RU" sz="2800" dirty="0" smtClean="0"/>
              <a:t>:;</a:t>
            </a:r>
            <a:endParaRPr lang="ru-RU" sz="2800" dirty="0"/>
          </a:p>
          <a:p>
            <a:pPr>
              <a:lnSpc>
                <a:spcPct val="150000"/>
              </a:lnSpc>
            </a:pPr>
            <a:r>
              <a:rPr lang="ru-RU" sz="2800" dirty="0"/>
              <a:t>4) </a:t>
            </a:r>
            <a:r>
              <a:rPr lang="ru-RU" sz="2800" dirty="0" err="1" smtClean="0"/>
              <a:t>ризик</a:t>
            </a:r>
            <a:r>
              <a:rPr lang="ru-RU" sz="28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5</a:t>
            </a:r>
            <a:r>
              <a:rPr lang="ru-RU" sz="2800" dirty="0"/>
              <a:t>) </a:t>
            </a:r>
            <a:r>
              <a:rPr lang="ru-RU" sz="2800" dirty="0" err="1"/>
              <a:t>ступінь</a:t>
            </a:r>
            <a:r>
              <a:rPr lang="ru-RU" sz="2800" dirty="0"/>
              <a:t> </a:t>
            </a:r>
            <a:r>
              <a:rPr lang="ru-RU" sz="2800" dirty="0" smtClean="0"/>
              <a:t>контролю</a:t>
            </a:r>
            <a:r>
              <a:rPr lang="ru-RU" sz="2800" dirty="0"/>
              <a:t>;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6</a:t>
            </a:r>
            <a:r>
              <a:rPr lang="ru-RU" sz="2800" dirty="0"/>
              <a:t>) </a:t>
            </a:r>
            <a:r>
              <a:rPr lang="ru-RU" sz="2800" dirty="0" err="1"/>
              <a:t>ступінь</a:t>
            </a:r>
            <a:r>
              <a:rPr lang="ru-RU" sz="2800" dirty="0"/>
              <a:t> </a:t>
            </a:r>
            <a:r>
              <a:rPr lang="ru-RU" sz="2800" dirty="0" err="1"/>
              <a:t>ліквідності</a:t>
            </a:r>
            <a:r>
              <a:rPr lang="ru-RU" sz="2800" dirty="0"/>
              <a:t> </a:t>
            </a:r>
            <a:r>
              <a:rPr lang="ru-RU" sz="2800" dirty="0" smtClean="0"/>
              <a:t>майна</a:t>
            </a:r>
            <a:r>
              <a:rPr lang="ru-RU" sz="2800" dirty="0"/>
              <a:t>;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/>
              <a:t>7</a:t>
            </a:r>
            <a:r>
              <a:rPr lang="ru-RU" sz="2800" dirty="0"/>
              <a:t>) </a:t>
            </a:r>
            <a:r>
              <a:rPr lang="ru-RU" sz="2800" dirty="0" err="1"/>
              <a:t>обмеження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 smtClean="0"/>
              <a:t>бізнес</a:t>
            </a:r>
            <a:r>
              <a:rPr lang="ru-RU" sz="2800" dirty="0" smtClean="0"/>
              <a:t>; 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8</a:t>
            </a:r>
            <a:r>
              <a:rPr lang="ru-RU" sz="2800" dirty="0"/>
              <a:t>) </a:t>
            </a:r>
            <a:r>
              <a:rPr lang="ru-RU" sz="2800" dirty="0" err="1"/>
              <a:t>співвідношення</a:t>
            </a:r>
            <a:r>
              <a:rPr lang="ru-RU" sz="2800" dirty="0"/>
              <a:t> </a:t>
            </a:r>
            <a:r>
              <a:rPr lang="ru-RU" sz="2800" dirty="0" err="1"/>
              <a:t>попиту</a:t>
            </a:r>
            <a:r>
              <a:rPr lang="ru-RU" sz="2800" dirty="0"/>
              <a:t> і </a:t>
            </a:r>
            <a:r>
              <a:rPr lang="ru-RU" sz="2800" dirty="0" err="1" smtClean="0"/>
              <a:t>пропозиції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3535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effectLst/>
              </a:rPr>
              <a:t>Фактори</a:t>
            </a:r>
            <a:r>
              <a:rPr lang="uk-UA" dirty="0" smtClean="0">
                <a:effectLst/>
              </a:rPr>
              <a:t> </a:t>
            </a:r>
            <a:r>
              <a:rPr lang="uk-UA" b="1" dirty="0" smtClean="0">
                <a:effectLst/>
              </a:rPr>
              <a:t>вартості</a:t>
            </a:r>
            <a:r>
              <a:rPr lang="uk-UA" dirty="0" smtClean="0">
                <a:effectLst/>
              </a:rPr>
              <a:t> </a:t>
            </a:r>
            <a:r>
              <a:rPr lang="uk-UA" b="1" dirty="0" smtClean="0">
                <a:effectLst/>
              </a:rPr>
              <a:t>підприємства</a:t>
            </a:r>
            <a:endParaRPr lang="ru-RU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1227" y="1916832"/>
            <a:ext cx="6800871" cy="368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60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04664"/>
            <a:ext cx="7498080" cy="864096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Етапи впровадження збалансованої системи показників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1824566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1.Визначення точки </a:t>
            </a:r>
            <a:r>
              <a:rPr lang="ru-RU" sz="2400" dirty="0" err="1"/>
              <a:t>відліку</a:t>
            </a:r>
            <a:r>
              <a:rPr lang="ru-RU" sz="2400" dirty="0"/>
              <a:t> –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ринкової</a:t>
            </a:r>
            <a:r>
              <a:rPr lang="ru-RU" sz="2400" dirty="0"/>
              <a:t> </a:t>
            </a:r>
            <a:r>
              <a:rPr lang="ru-RU" sz="2400" dirty="0" err="1"/>
              <a:t>вартості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.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Побудова</a:t>
            </a:r>
            <a:r>
              <a:rPr lang="ru-RU" sz="2400" dirty="0"/>
              <a:t> «дерева» </a:t>
            </a:r>
            <a:r>
              <a:rPr lang="ru-RU" sz="2400" dirty="0" err="1"/>
              <a:t>факторів</a:t>
            </a:r>
            <a:r>
              <a:rPr lang="ru-RU" sz="2400" dirty="0"/>
              <a:t> </a:t>
            </a:r>
            <a:r>
              <a:rPr lang="ru-RU" sz="2400" dirty="0" err="1"/>
              <a:t>зростання</a:t>
            </a:r>
            <a:r>
              <a:rPr lang="ru-RU" sz="2400" dirty="0"/>
              <a:t> </a:t>
            </a:r>
            <a:r>
              <a:rPr lang="ru-RU" sz="2400" dirty="0" err="1"/>
              <a:t>вартості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, так </a:t>
            </a:r>
            <a:r>
              <a:rPr lang="ru-RU" sz="2400" dirty="0" err="1"/>
              <a:t>званої</a:t>
            </a:r>
            <a:r>
              <a:rPr lang="ru-RU" sz="2400" dirty="0"/>
              <a:t> </a:t>
            </a:r>
            <a:r>
              <a:rPr lang="ru-RU" sz="2400" dirty="0" err="1"/>
              <a:t>стратегічної</a:t>
            </a:r>
            <a:r>
              <a:rPr lang="ru-RU" sz="2400" dirty="0"/>
              <a:t> </a:t>
            </a:r>
            <a:r>
              <a:rPr lang="ru-RU" sz="2400" dirty="0" err="1"/>
              <a:t>карти</a:t>
            </a:r>
            <a:r>
              <a:rPr lang="ru-RU" sz="2400" dirty="0"/>
              <a:t>.</a:t>
            </a:r>
          </a:p>
          <a:p>
            <a:r>
              <a:rPr lang="ru-RU" sz="2400" dirty="0"/>
              <a:t>3.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 smtClean="0"/>
              <a:t>оцінки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оперативних</a:t>
            </a:r>
            <a:r>
              <a:rPr lang="ru-RU" sz="2400" dirty="0" smtClean="0"/>
              <a:t> </a:t>
            </a:r>
            <a:r>
              <a:rPr lang="ru-RU" sz="2400" dirty="0"/>
              <a:t>і </a:t>
            </a:r>
            <a:r>
              <a:rPr lang="ru-RU" sz="2400" dirty="0" err="1" smtClean="0"/>
              <a:t>стратегічних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управлінських</a:t>
            </a:r>
            <a:r>
              <a:rPr lang="ru-RU" sz="2400" dirty="0" smtClean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.</a:t>
            </a:r>
          </a:p>
          <a:p>
            <a:r>
              <a:rPr lang="ru-RU" sz="2400" dirty="0"/>
              <a:t>4. </a:t>
            </a:r>
            <a:r>
              <a:rPr lang="ru-RU" sz="2400" dirty="0" err="1"/>
              <a:t>Аналіз</a:t>
            </a:r>
            <a:r>
              <a:rPr lang="ru-RU" sz="2400" dirty="0"/>
              <a:t> </a:t>
            </a:r>
            <a:r>
              <a:rPr lang="ru-RU" sz="2400" dirty="0" err="1"/>
              <a:t>вартісно-орієнтованого</a:t>
            </a:r>
            <a:r>
              <a:rPr lang="ru-RU" sz="2400" dirty="0"/>
              <a:t> портфеля.</a:t>
            </a:r>
          </a:p>
          <a:p>
            <a:r>
              <a:rPr lang="ru-RU" sz="2400" dirty="0"/>
              <a:t>5.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нової</a:t>
            </a:r>
            <a:r>
              <a:rPr lang="ru-RU" sz="2400" dirty="0"/>
              <a:t> </a:t>
            </a:r>
            <a:r>
              <a:rPr lang="ru-RU" sz="2400" dirty="0" err="1"/>
              <a:t>вартості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.</a:t>
            </a:r>
          </a:p>
          <a:p>
            <a:r>
              <a:rPr lang="ru-RU" sz="2400" dirty="0"/>
              <a:t>6. </a:t>
            </a:r>
            <a:r>
              <a:rPr lang="ru-RU" sz="2400" dirty="0" err="1" smtClean="0"/>
              <a:t>Аналіз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отриманих</a:t>
            </a:r>
            <a:r>
              <a:rPr lang="ru-RU" sz="2400" dirty="0" smtClean="0"/>
              <a:t> результат</a:t>
            </a:r>
            <a:r>
              <a:rPr lang="uk-UA" sz="2400" dirty="0" smtClean="0"/>
              <a:t>і</a:t>
            </a:r>
            <a:r>
              <a:rPr lang="ru-RU" sz="2400" dirty="0" smtClean="0"/>
              <a:t>в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84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/>
              <a:t>А</a:t>
            </a:r>
            <a:r>
              <a:rPr lang="ru-RU" sz="3600" dirty="0" err="1" smtClean="0"/>
              <a:t>спекти</a:t>
            </a:r>
            <a:r>
              <a:rPr lang="ru-RU" sz="3600" dirty="0" smtClean="0"/>
              <a:t> </a:t>
            </a:r>
            <a:r>
              <a:rPr lang="ru-RU" sz="3600" dirty="0" err="1" smtClean="0"/>
              <a:t>господарської</a:t>
            </a:r>
            <a:r>
              <a:rPr lang="ru-RU" sz="3600" dirty="0" smtClean="0"/>
              <a:t> </a:t>
            </a:r>
            <a:r>
              <a:rPr lang="ru-RU" sz="3600" dirty="0" err="1" smtClean="0"/>
              <a:t>діяльності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використовуються</a:t>
            </a:r>
            <a:r>
              <a:rPr lang="ru-RU" sz="3600" dirty="0" smtClean="0"/>
              <a:t> при </a:t>
            </a:r>
            <a:r>
              <a:rPr lang="ru-RU" sz="3600" dirty="0" err="1" smtClean="0"/>
              <a:t>створенні</a:t>
            </a:r>
            <a:r>
              <a:rPr lang="ru-RU" sz="3600" dirty="0" smtClean="0"/>
              <a:t> </a:t>
            </a:r>
            <a:r>
              <a:rPr lang="ru-RU" sz="3600" dirty="0" err="1" smtClean="0"/>
              <a:t>вартості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підприємства</a:t>
            </a:r>
            <a:r>
              <a:rPr lang="ru-RU" sz="3600" dirty="0" smtClean="0"/>
              <a:t> за ЗСП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61674" y="2420888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uk-UA" dirty="0"/>
              <a:t>1) фінансова ефективність;</a:t>
            </a:r>
            <a:endParaRPr lang="ru-RU" dirty="0"/>
          </a:p>
          <a:p>
            <a:pPr marL="82296" indent="0">
              <a:buNone/>
            </a:pPr>
            <a:r>
              <a:rPr lang="uk-UA" dirty="0"/>
              <a:t>2) ступінь задоволення клієнта;</a:t>
            </a:r>
            <a:endParaRPr lang="ru-RU" dirty="0"/>
          </a:p>
          <a:p>
            <a:pPr marL="82296" indent="0">
              <a:buNone/>
            </a:pPr>
            <a:r>
              <a:rPr lang="uk-UA" dirty="0"/>
              <a:t>3) технологічна і операційна ефективність;</a:t>
            </a:r>
            <a:endParaRPr lang="ru-RU" dirty="0"/>
          </a:p>
          <a:p>
            <a:pPr marL="82296" indent="0">
              <a:buNone/>
            </a:pPr>
            <a:r>
              <a:rPr lang="uk-UA" dirty="0"/>
              <a:t>4) навчання і розвиток персоналу.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96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Використання</a:t>
            </a:r>
            <a:r>
              <a:rPr lang="ru-RU" dirty="0" smtClean="0"/>
              <a:t> ЗСП при </a:t>
            </a:r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475" t="45239" r="15350" b="9937"/>
          <a:stretch/>
        </p:blipFill>
        <p:spPr bwMode="auto">
          <a:xfrm>
            <a:off x="1115616" y="2132856"/>
            <a:ext cx="787349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7978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на </a:t>
            </a:r>
            <a:r>
              <a:rPr lang="uk-UA" sz="2000" dirty="0"/>
              <a:t>даний час у вітчизняній економіці  використовуються традиційні методики та підходи до формування та управління вартістю підприємства, що базуються здебільшого на використанні фінансових </a:t>
            </a:r>
            <a:r>
              <a:rPr lang="uk-UA" sz="2000" dirty="0" smtClean="0"/>
              <a:t>показників</a:t>
            </a:r>
            <a:r>
              <a:rPr lang="uk-UA" sz="2000" dirty="0"/>
              <a:t>;</a:t>
            </a:r>
            <a:endParaRPr lang="uk-UA" sz="2000" dirty="0" smtClean="0"/>
          </a:p>
          <a:p>
            <a:r>
              <a:rPr lang="uk-UA" sz="2000" dirty="0"/>
              <a:t>збалансована система   </a:t>
            </a:r>
            <a:r>
              <a:rPr lang="uk-UA" sz="2000" dirty="0" smtClean="0"/>
              <a:t>показників враховує </a:t>
            </a:r>
            <a:r>
              <a:rPr lang="uk-UA" sz="2000" dirty="0"/>
              <a:t>фінансові та не фінансові </a:t>
            </a:r>
            <a:r>
              <a:rPr lang="uk-UA" sz="2000" dirty="0" smtClean="0"/>
              <a:t>показники;</a:t>
            </a:r>
          </a:p>
          <a:p>
            <a:r>
              <a:rPr lang="uk-UA" sz="2000" dirty="0"/>
              <a:t>система розглядає підприємство у чотирьох аспектах: фінанси, споживачі, бізнес-процеси та персонал. Показник вартості підприємства відноситься до фінансової перспективи,  інші, не фінансові показники служать для обґрунтування такого показника. </a:t>
            </a:r>
            <a:endParaRPr lang="uk-UA" sz="2000" dirty="0" smtClean="0"/>
          </a:p>
          <a:p>
            <a:r>
              <a:rPr lang="uk-UA" sz="2000" dirty="0" smtClean="0"/>
              <a:t>використання вартісно-орієнтованого </a:t>
            </a:r>
            <a:r>
              <a:rPr lang="uk-UA" sz="2000" dirty="0"/>
              <a:t>управління з використанням збалансованої системи </a:t>
            </a:r>
            <a:r>
              <a:rPr lang="uk-UA" sz="2000" dirty="0" smtClean="0"/>
              <a:t>показників дозволить вдосконалити </a:t>
            </a:r>
            <a:r>
              <a:rPr lang="uk-UA" sz="2000" dirty="0"/>
              <a:t>систему управління вартістю на </a:t>
            </a:r>
            <a:r>
              <a:rPr lang="uk-UA" sz="2000" dirty="0" smtClean="0"/>
              <a:t>підприємстві.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2318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98080" cy="69269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Список </a:t>
            </a:r>
            <a:r>
              <a:rPr lang="ru-RU" sz="2800" dirty="0" err="1" smtClean="0"/>
              <a:t>використаних</a:t>
            </a:r>
            <a:r>
              <a:rPr lang="ru-RU" sz="2800" dirty="0" smtClean="0"/>
              <a:t>  </a:t>
            </a:r>
            <a:r>
              <a:rPr lang="ru-RU" sz="2800" dirty="0" err="1" smtClean="0"/>
              <a:t>джерел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uk-UA" i="1" dirty="0"/>
              <a:t>Багацька К.В.</a:t>
            </a:r>
            <a:r>
              <a:rPr lang="uk-UA" dirty="0"/>
              <a:t>, Теоретичні основи і практичні аспекти вартісно-орієнтованого підходу в управління фінансами. – Київ: Національний університет харчових технологій, 2012. – 9 с.</a:t>
            </a:r>
            <a:endParaRPr lang="ru-RU" dirty="0"/>
          </a:p>
          <a:p>
            <a:pPr lvl="0"/>
            <a:r>
              <a:rPr lang="uk-UA" i="1" dirty="0" err="1"/>
              <a:t>Бурлаченко</a:t>
            </a:r>
            <a:r>
              <a:rPr lang="uk-UA" i="1" dirty="0"/>
              <a:t> Ю.В</a:t>
            </a:r>
            <a:r>
              <a:rPr lang="uk-UA" dirty="0"/>
              <a:t>. Збалансована система показників як інструмент управління підприємством. – Київ, 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2011. – </a:t>
            </a:r>
            <a:r>
              <a:rPr lang="uk-UA" dirty="0" smtClean="0"/>
              <a:t>36с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uk-UA" i="1" dirty="0"/>
              <a:t>Р. С. </a:t>
            </a:r>
            <a:r>
              <a:rPr lang="uk-UA" i="1" dirty="0" err="1"/>
              <a:t>Каплан</a:t>
            </a:r>
            <a:r>
              <a:rPr lang="uk-UA" i="1" dirty="0"/>
              <a:t>, Д. П. Нортон</a:t>
            </a:r>
            <a:r>
              <a:rPr lang="uk-UA" dirty="0"/>
              <a:t>, </a:t>
            </a:r>
            <a:r>
              <a:rPr lang="uk-UA" dirty="0" err="1"/>
              <a:t>Сбалансированная</a:t>
            </a:r>
            <a:r>
              <a:rPr lang="uk-UA" dirty="0"/>
              <a:t> система </a:t>
            </a:r>
            <a:r>
              <a:rPr lang="uk-UA" dirty="0" err="1"/>
              <a:t>показателей</a:t>
            </a:r>
            <a:r>
              <a:rPr lang="uk-UA" dirty="0"/>
              <a:t>. – Москва: «</a:t>
            </a:r>
            <a:r>
              <a:rPr lang="uk-UA" dirty="0" err="1"/>
              <a:t>Олимп-бізнес</a:t>
            </a:r>
            <a:r>
              <a:rPr lang="uk-UA" dirty="0"/>
              <a:t>»,  2003. – 214 с.</a:t>
            </a:r>
            <a:endParaRPr lang="ru-RU" dirty="0"/>
          </a:p>
          <a:p>
            <a:pPr lvl="0"/>
            <a:r>
              <a:rPr lang="uk-UA" i="1" dirty="0"/>
              <a:t>Малахова Л.С.</a:t>
            </a:r>
            <a:r>
              <a:rPr lang="uk-UA" dirty="0"/>
              <a:t> Збалансована система показників у системі фінансового регулювання суб’єктів господарювання. -   Суми: Сумський державний університет, 2011. – </a:t>
            </a:r>
            <a:r>
              <a:rPr lang="uk-UA" dirty="0" smtClean="0"/>
              <a:t>23 </a:t>
            </a:r>
            <a:r>
              <a:rPr lang="uk-UA" dirty="0"/>
              <a:t>с.</a:t>
            </a:r>
            <a:endParaRPr lang="ru-RU" dirty="0"/>
          </a:p>
          <a:p>
            <a:pPr lvl="0"/>
            <a:r>
              <a:rPr lang="uk-UA" i="1" dirty="0"/>
              <a:t>І.В. Новикова</a:t>
            </a:r>
            <a:r>
              <a:rPr lang="uk-UA" dirty="0"/>
              <a:t>, Теоретичні основи вартісно-орієнтованого управління інвестиційною діяльністю підприємства. – Суми: Сумський державний університет,  2013. – </a:t>
            </a:r>
            <a:r>
              <a:rPr lang="uk-UA" dirty="0" smtClean="0"/>
              <a:t>45 </a:t>
            </a:r>
            <a:r>
              <a:rPr lang="uk-UA" dirty="0"/>
              <a:t>с.</a:t>
            </a:r>
            <a:endParaRPr lang="ru-RU" dirty="0"/>
          </a:p>
          <a:p>
            <a:pPr lvl="0"/>
            <a:r>
              <a:rPr lang="uk-UA" i="1" dirty="0" err="1"/>
              <a:t>Сохацька</a:t>
            </a:r>
            <a:r>
              <a:rPr lang="uk-UA" i="1" dirty="0"/>
              <a:t> О.М., </a:t>
            </a:r>
            <a:r>
              <a:rPr lang="uk-UA" i="1" dirty="0" err="1"/>
              <a:t>Островська</a:t>
            </a:r>
            <a:r>
              <a:rPr lang="uk-UA" i="1" dirty="0"/>
              <a:t> Г.Й. </a:t>
            </a:r>
            <a:r>
              <a:rPr lang="uk-UA" dirty="0"/>
              <a:t>Інтеграція BALANCED SCORECARD в систему управління вартістю організації. – Тернопіль: Тернопільська академія народного господарства, 2010. – </a:t>
            </a:r>
            <a:r>
              <a:rPr lang="uk-UA" dirty="0" smtClean="0"/>
              <a:t>38 </a:t>
            </a:r>
            <a:r>
              <a:rPr lang="uk-UA" dirty="0"/>
              <a:t>с.</a:t>
            </a:r>
            <a:endParaRPr lang="ru-RU" dirty="0"/>
          </a:p>
          <a:p>
            <a:pPr lvl="0"/>
            <a:r>
              <a:rPr lang="uk-UA" i="1" dirty="0"/>
              <a:t>Тарасенко І.О., Колос І.В</a:t>
            </a:r>
            <a:r>
              <a:rPr lang="uk-UA" dirty="0"/>
              <a:t>. Модель формування збалансованої системи показників в контексті сталого розвитку підприємства. – Київ: КНУТД, 2010. – </a:t>
            </a:r>
            <a:r>
              <a:rPr lang="uk-UA" dirty="0" smtClean="0"/>
              <a:t>15 </a:t>
            </a:r>
            <a:r>
              <a:rPr lang="uk-UA" dirty="0"/>
              <a:t>с.</a:t>
            </a:r>
            <a:endParaRPr lang="ru-RU" dirty="0"/>
          </a:p>
          <a:p>
            <a:pPr lvl="0"/>
            <a:r>
              <a:rPr lang="uk-UA" i="1" dirty="0"/>
              <a:t>Тарасенко С.І</a:t>
            </a:r>
            <a:r>
              <a:rPr lang="uk-UA" dirty="0"/>
              <a:t>. Формування системи факторів вартості підприємства. -  Київ, 2011. </a:t>
            </a:r>
            <a:r>
              <a:rPr lang="uk-UA" dirty="0" smtClean="0"/>
              <a:t>– 18 с.</a:t>
            </a:r>
            <a:endParaRPr lang="ru-RU" dirty="0"/>
          </a:p>
          <a:p>
            <a:pPr lvl="0"/>
            <a:r>
              <a:rPr lang="uk-UA" i="1" dirty="0"/>
              <a:t>Л. </a:t>
            </a:r>
            <a:r>
              <a:rPr lang="uk-UA" i="1" dirty="0" err="1"/>
              <a:t>Шатило</a:t>
            </a:r>
            <a:r>
              <a:rPr lang="uk-UA" dirty="0"/>
              <a:t>, Value-Based </a:t>
            </a:r>
            <a:r>
              <a:rPr lang="uk-UA" dirty="0" err="1"/>
              <a:t>Management</a:t>
            </a:r>
            <a:r>
              <a:rPr lang="uk-UA" dirty="0"/>
              <a:t> в українських реаліях: чи варто вітчизняним компаніям добре вартувати. – Київ, 2013. – </a:t>
            </a:r>
            <a:r>
              <a:rPr lang="uk-UA" dirty="0" smtClean="0"/>
              <a:t>12 </a:t>
            </a:r>
            <a:r>
              <a:rPr lang="uk-UA" dirty="0"/>
              <a:t>с.</a:t>
            </a: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10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478</TotalTime>
  <Words>556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АДАПТАЦІЯ ЗБАЛАНСОВАНОЇ СИСТЕМИ ПОКАЗНИКІВ ДО ВАРТІСНОГО МЕНЕДЖМЕНТУ У РЕАЛІЯХ УКРАЇНСЬКОЇ ЕКОНОМІКИ</vt:lpstr>
      <vt:lpstr>Актуальність дослідження:</vt:lpstr>
      <vt:lpstr>Мікро- та макроекономічні фактори визначення вартості підприємства</vt:lpstr>
      <vt:lpstr>Фактори вартості підприємства</vt:lpstr>
      <vt:lpstr>Слайд 5</vt:lpstr>
      <vt:lpstr>Аспекти господарської діяльності, що використовуються при створенні вартості підприємства за ЗСП</vt:lpstr>
      <vt:lpstr>Використання ЗСП при створенні вартості підприємства</vt:lpstr>
      <vt:lpstr>Висновки</vt:lpstr>
      <vt:lpstr>Список використаних 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АДАПТАЦІЯ ЗБАЛАНСОВАНОЇ СИСТЕМИ ПОКАЗНИКІВ ДО ВАРТІСНОГО МЕНЕДЖМЕНТУ У РЕАЛІЯХ УКРАЇНСЬКОЇ ЕКОНОМІКИ</dc:title>
  <dc:creator>SAMSUNG</dc:creator>
  <cp:lastModifiedBy>inna</cp:lastModifiedBy>
  <cp:revision>16</cp:revision>
  <dcterms:created xsi:type="dcterms:W3CDTF">2015-01-17T11:10:02Z</dcterms:created>
  <dcterms:modified xsi:type="dcterms:W3CDTF">2015-03-31T08:37:28Z</dcterms:modified>
</cp:coreProperties>
</file>