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58" r:id="rId2"/>
    <p:sldMasterId id="2147483771" r:id="rId3"/>
    <p:sldMasterId id="2147483784" r:id="rId4"/>
    <p:sldMasterId id="2147483800" r:id="rId5"/>
    <p:sldMasterId id="2147483813" r:id="rId6"/>
    <p:sldMasterId id="2147483826" r:id="rId7"/>
    <p:sldMasterId id="2147483838" r:id="rId8"/>
    <p:sldMasterId id="2147483851" r:id="rId9"/>
    <p:sldMasterId id="2147483864" r:id="rId10"/>
    <p:sldMasterId id="2147483880" r:id="rId11"/>
    <p:sldMasterId id="2147483893" r:id="rId12"/>
    <p:sldMasterId id="2147483906" r:id="rId13"/>
    <p:sldMasterId id="2147483918" r:id="rId14"/>
    <p:sldMasterId id="2147483930" r:id="rId15"/>
    <p:sldMasterId id="2147483942" r:id="rId16"/>
  </p:sldMasterIdLst>
  <p:notesMasterIdLst>
    <p:notesMasterId r:id="rId24"/>
  </p:notesMasterIdLst>
  <p:sldIdLst>
    <p:sldId id="256" r:id="rId17"/>
    <p:sldId id="268" r:id="rId18"/>
    <p:sldId id="269" r:id="rId19"/>
    <p:sldId id="270" r:id="rId20"/>
    <p:sldId id="257" r:id="rId21"/>
    <p:sldId id="267" r:id="rId22"/>
    <p:sldId id="266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E4F5"/>
    <a:srgbClr val="97F19B"/>
    <a:srgbClr val="F88F4E"/>
    <a:srgbClr val="E680C4"/>
    <a:srgbClr val="FFFFFF"/>
    <a:srgbClr val="FFCCFF"/>
    <a:srgbClr val="E5ED77"/>
    <a:srgbClr val="E1F208"/>
    <a:srgbClr val="7A7AFA"/>
    <a:srgbClr val="3B3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536AD-749A-402F-B5F3-A7467B146E4F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23ECF-2C9F-4AD3-90C7-4943519E5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0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39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164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animBg="1"/>
      <p:bldP spid="111639" grpId="0" animBg="1"/>
      <p:bldP spid="111640" grpId="0" animBg="1"/>
      <p:bldP spid="11164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1848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1100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9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>
              <a:gd name="T0" fmla="*/ 0 w 5777"/>
              <a:gd name="T1" fmla="*/ 858 h 858"/>
              <a:gd name="T2" fmla="*/ 1926 w 5777"/>
              <a:gd name="T3" fmla="*/ 857 h 858"/>
              <a:gd name="T4" fmla="*/ 2157 w 5777"/>
              <a:gd name="T5" fmla="*/ 793 h 858"/>
              <a:gd name="T6" fmla="*/ 2509 w 5777"/>
              <a:gd name="T7" fmla="*/ 473 h 858"/>
              <a:gd name="T8" fmla="*/ 2970 w 5777"/>
              <a:gd name="T9" fmla="*/ 390 h 858"/>
              <a:gd name="T10" fmla="*/ 5773 w 5777"/>
              <a:gd name="T11" fmla="*/ 388 h 858"/>
              <a:gd name="T12" fmla="*/ 5777 w 5777"/>
              <a:gd name="T13" fmla="*/ 0 h 858"/>
              <a:gd name="T14" fmla="*/ 0 w 5777"/>
              <a:gd name="T15" fmla="*/ 2 h 858"/>
              <a:gd name="T16" fmla="*/ 0 w 5777"/>
              <a:gd name="T1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5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0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19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7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9227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40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59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6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82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97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8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9018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9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9709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8972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6371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7347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400800" cy="1524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42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68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7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95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31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21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37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57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42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914400"/>
            <a:ext cx="184785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914400"/>
            <a:ext cx="539115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3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31" descr="C:\My Documents\Business Series Setup\CD Files\Graphics\BMP\welcome_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0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2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5433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1524000"/>
            <a:ext cx="35433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39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04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93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8763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62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54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59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8097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381000"/>
            <a:ext cx="52768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43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2538" y="23526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8338" y="41084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5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72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28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2488" y="1600200"/>
            <a:ext cx="3367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1975" y="1600200"/>
            <a:ext cx="33670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19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71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84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7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1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8213" y="274638"/>
            <a:ext cx="1720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22488" y="274638"/>
            <a:ext cx="5013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22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810000"/>
            <a:ext cx="7391400" cy="609600"/>
          </a:xfrm>
        </p:spPr>
        <p:txBody>
          <a:bodyPr/>
          <a:lstStyle>
            <a:lvl1pPr algn="r">
              <a:defRPr sz="4800">
                <a:latin typeface="Franklin Gothic Heavy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95800"/>
            <a:ext cx="7391400" cy="304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940230"/>
      </p:ext>
    </p:extLst>
  </p:cSld>
  <p:clrMapOvr>
    <a:masterClrMapping/>
  </p:clrMapOvr>
  <p:transition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498876"/>
      </p:ext>
    </p:extLst>
  </p:cSld>
  <p:clrMapOvr>
    <a:masterClrMapping/>
  </p:clrMapOvr>
  <p:transition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990600"/>
            <a:ext cx="3390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390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6382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967895"/>
      </p:ext>
    </p:extLst>
  </p:cSld>
  <p:clrMapOvr>
    <a:masterClrMapping/>
  </p:clrMapOvr>
  <p:transition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097758"/>
      </p:ext>
    </p:extLst>
  </p:cSld>
  <p:clrMapOvr>
    <a:masterClrMapping/>
  </p:clrMapOvr>
  <p:transition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739559"/>
      </p:ext>
    </p:extLst>
  </p:cSld>
  <p:clrMapOvr>
    <a:masterClrMapping/>
  </p:clrMapOvr>
  <p:transition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0632713"/>
      </p:ext>
    </p:extLst>
  </p:cSld>
  <p:clrMapOvr>
    <a:masterClrMapping/>
  </p:clrMapOvr>
  <p:transition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115418"/>
      </p:ext>
    </p:extLst>
  </p:cSld>
  <p:clrMapOvr>
    <a:masterClrMapping/>
  </p:clrMapOvr>
  <p:transition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517095"/>
      </p:ext>
    </p:extLst>
  </p:cSld>
  <p:clrMapOvr>
    <a:masterClrMapping/>
  </p:clrMapOvr>
  <p:transition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2487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459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9916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22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9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>
              <a:gd name="T0" fmla="*/ 0 w 5777"/>
              <a:gd name="T1" fmla="*/ 858 h 858"/>
              <a:gd name="T2" fmla="*/ 1926 w 5777"/>
              <a:gd name="T3" fmla="*/ 857 h 858"/>
              <a:gd name="T4" fmla="*/ 2157 w 5777"/>
              <a:gd name="T5" fmla="*/ 793 h 858"/>
              <a:gd name="T6" fmla="*/ 2509 w 5777"/>
              <a:gd name="T7" fmla="*/ 473 h 858"/>
              <a:gd name="T8" fmla="*/ 2970 w 5777"/>
              <a:gd name="T9" fmla="*/ 390 h 858"/>
              <a:gd name="T10" fmla="*/ 5773 w 5777"/>
              <a:gd name="T11" fmla="*/ 388 h 858"/>
              <a:gd name="T12" fmla="*/ 5777 w 5777"/>
              <a:gd name="T13" fmla="*/ 0 h 858"/>
              <a:gd name="T14" fmla="*/ 0 w 5777"/>
              <a:gd name="T15" fmla="*/ 2 h 858"/>
              <a:gd name="T16" fmla="*/ 0 w 5777"/>
              <a:gd name="T1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gray">
          <a:xfrm>
            <a:off x="7391400" y="762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3103" name="Picture 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gray">
          <a:xfrm>
            <a:off x="4638675" y="1844675"/>
            <a:ext cx="4481513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gray">
          <a:xfrm>
            <a:off x="161607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>
            <a:off x="2841625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5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0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19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92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7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840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59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6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82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275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97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82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901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394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970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97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9264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08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533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400800" cy="1524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511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42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68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7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95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31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217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37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57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42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914400"/>
            <a:ext cx="184785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914400"/>
            <a:ext cx="539115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37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3768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76200" y="647700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276225" y="6007100"/>
            <a:ext cx="116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63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283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002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30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5638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5182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9486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347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21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10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2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>
              <a:gd name="T0" fmla="*/ 0 w 5779"/>
              <a:gd name="T1" fmla="*/ 472 h 480"/>
              <a:gd name="T2" fmla="*/ 3261 w 5779"/>
              <a:gd name="T3" fmla="*/ 473 h 480"/>
              <a:gd name="T4" fmla="*/ 3437 w 5779"/>
              <a:gd name="T5" fmla="*/ 465 h 480"/>
              <a:gd name="T6" fmla="*/ 3763 w 5779"/>
              <a:gd name="T7" fmla="*/ 314 h 480"/>
              <a:gd name="T8" fmla="*/ 5779 w 5779"/>
              <a:gd name="T9" fmla="*/ 314 h 480"/>
              <a:gd name="T10" fmla="*/ 5777 w 5779"/>
              <a:gd name="T11" fmla="*/ 0 h 480"/>
              <a:gd name="T12" fmla="*/ 0 w 5779"/>
              <a:gd name="T13" fmla="*/ 1 h 480"/>
              <a:gd name="T14" fmla="*/ 0 w 5779"/>
              <a:gd name="T15" fmla="*/ 4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uk-UA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14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My Documents\Business Series Setup\CD Files\Graphics\BMP\welcome_m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810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7239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17220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41763" y="6172200"/>
            <a:ext cx="261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1525" y="617220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2488" y="274638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2488" y="1600200"/>
            <a:ext cx="6886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Z:\newtek\_backgrounds_1.02\Tim\powerpoint templates\101-120\2cents_worth\elements\orange_circl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990600"/>
            <a:ext cx="6934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ED878EDE-51C3-469B-BD29-8BCFD5658203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37F1E0E-8F17-4C1A-8CD0-DF07BFD66D4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>
              <a:gd name="T0" fmla="*/ 0 w 5779"/>
              <a:gd name="T1" fmla="*/ 472 h 480"/>
              <a:gd name="T2" fmla="*/ 3261 w 5779"/>
              <a:gd name="T3" fmla="*/ 473 h 480"/>
              <a:gd name="T4" fmla="*/ 3437 w 5779"/>
              <a:gd name="T5" fmla="*/ 465 h 480"/>
              <a:gd name="T6" fmla="*/ 3763 w 5779"/>
              <a:gd name="T7" fmla="*/ 314 h 480"/>
              <a:gd name="T8" fmla="*/ 5779 w 5779"/>
              <a:gd name="T9" fmla="*/ 314 h 480"/>
              <a:gd name="T10" fmla="*/ 5777 w 5779"/>
              <a:gd name="T11" fmla="*/ 0 h 480"/>
              <a:gd name="T12" fmla="*/ 0 w 5779"/>
              <a:gd name="T13" fmla="*/ 1 h 480"/>
              <a:gd name="T14" fmla="*/ 0 w 5779"/>
              <a:gd name="T15" fmla="*/ 4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uk-UA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97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8" name="Group 74"/>
          <p:cNvGrpSpPr>
            <a:grpSpLocks/>
          </p:cNvGrpSpPr>
          <p:nvPr/>
        </p:nvGrpSpPr>
        <p:grpSpPr bwMode="auto">
          <a:xfrm>
            <a:off x="6910388" y="457200"/>
            <a:ext cx="1922462" cy="576263"/>
            <a:chOff x="127" y="2886"/>
            <a:chExt cx="2074" cy="621"/>
          </a:xfrm>
        </p:grpSpPr>
        <p:sp>
          <p:nvSpPr>
            <p:cNvPr id="1099" name="AutoShape 75"/>
            <p:cNvSpPr>
              <a:spLocks noChangeArrowheads="1"/>
            </p:cNvSpPr>
            <p:nvPr/>
          </p:nvSpPr>
          <p:spPr bwMode="gray">
            <a:xfrm>
              <a:off x="127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00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101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14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77C8BEEA-B66F-4A57-AE3F-379F90E84622}" type="datetimeFigureOut">
              <a:rPr lang="uk-UA" smtClean="0"/>
              <a:pPr/>
              <a:t>22.03.2015</a:t>
            </a:fld>
            <a:endParaRPr lang="uk-UA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uk-UA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919979C-76FA-4E8B-B0B5-AB68E2CA026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1036" name="Oval 508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39" name="Oval 511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51043" name="Oval 515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208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Енергозбереження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як </a:t>
            </a:r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чинник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зростання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ринкової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вартості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chemeClr val="tx2"/>
                </a:solidFill>
                <a:latin typeface="+mj-lt"/>
              </a:rPr>
              <a:t>бізнесу</a:t>
            </a:r>
            <a:endParaRPr lang="ru-RU" sz="4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61248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МПД-504,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Данюк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Іванна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.е.н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Лаврененко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Валентина Віталіївна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746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енергоринку України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971600" y="1196752"/>
            <a:ext cx="7657727" cy="5538732"/>
            <a:chOff x="955488" y="1250469"/>
            <a:chExt cx="7657727" cy="553873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15616" y="2642428"/>
              <a:ext cx="2213673" cy="1296144"/>
              <a:chOff x="1259632" y="2780928"/>
              <a:chExt cx="2213673" cy="1296144"/>
            </a:xfrm>
          </p:grpSpPr>
          <p:sp>
            <p:nvSpPr>
              <p:cNvPr id="5" name="Скругленный прямоугольник 4"/>
              <p:cNvSpPr/>
              <p:nvPr/>
            </p:nvSpPr>
            <p:spPr bwMode="auto">
              <a:xfrm>
                <a:off x="1259632" y="2780928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59632" y="2967335"/>
                <a:ext cx="22136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Енергетичний ринок є монополізованим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2447764" y="1274423"/>
              <a:ext cx="2088232" cy="1296144"/>
              <a:chOff x="2447764" y="1274423"/>
              <a:chExt cx="2088232" cy="1296144"/>
            </a:xfrm>
          </p:grpSpPr>
          <p:sp>
            <p:nvSpPr>
              <p:cNvPr id="7" name="Скругленный прямоугольник 6"/>
              <p:cNvSpPr/>
              <p:nvPr/>
            </p:nvSpPr>
            <p:spPr bwMode="auto">
              <a:xfrm>
                <a:off x="2447764" y="1274423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627784" y="1346284"/>
                <a:ext cx="19082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икористання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традиційних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енергоресурсів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нафти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газу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55488" y="4070697"/>
              <a:ext cx="2248360" cy="1296144"/>
              <a:chOff x="1855588" y="4166703"/>
              <a:chExt cx="2248360" cy="1296144"/>
            </a:xfrm>
          </p:grpSpPr>
          <p:sp>
            <p:nvSpPr>
              <p:cNvPr id="14" name="Скругленный прямоугольник 13"/>
              <p:cNvSpPr/>
              <p:nvPr/>
            </p:nvSpPr>
            <p:spPr bwMode="auto">
              <a:xfrm>
                <a:off x="2015716" y="4166703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55588" y="4348532"/>
                <a:ext cx="22483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трата контролю над "</a:t>
                </a:r>
                <a:r>
                  <a:rPr lang="uk-UA" sz="1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Чорноморнафтогаз</a:t>
                </a:r>
                <a:r>
                  <a:rPr lang="uk-UA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" і </a:t>
                </a:r>
                <a:r>
                  <a:rPr lang="uk-UA" sz="1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 чорноморським </a:t>
                </a:r>
                <a:r>
                  <a:rPr lang="uk-UA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шельфом</a:t>
                </a:r>
                <a:endParaRPr lang="ru-RU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285746" y="5483740"/>
              <a:ext cx="2412268" cy="1296144"/>
              <a:chOff x="2285746" y="5483740"/>
              <a:chExt cx="2412268" cy="1296144"/>
            </a:xfrm>
          </p:grpSpPr>
          <p:sp>
            <p:nvSpPr>
              <p:cNvPr id="13" name="Скругленный прямоугольник 12"/>
              <p:cNvSpPr/>
              <p:nvPr/>
            </p:nvSpPr>
            <p:spPr bwMode="auto">
              <a:xfrm>
                <a:off x="2447764" y="5483740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85746" y="5548670"/>
                <a:ext cx="24122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Видобуток газу в Україні покривається 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лише 58% потреб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6371021" y="4034387"/>
              <a:ext cx="2242194" cy="1296144"/>
              <a:chOff x="5431123" y="4134652"/>
              <a:chExt cx="2242194" cy="1296144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5508104" y="4134652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31123" y="4321059"/>
                <a:ext cx="2242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Скорочення видобутку нафти на 91,7 тис. т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300192" y="2627985"/>
              <a:ext cx="2232248" cy="1310587"/>
              <a:chOff x="6064276" y="2758077"/>
              <a:chExt cx="2232248" cy="1310587"/>
            </a:xfrm>
          </p:grpSpPr>
          <p:sp>
            <p:nvSpPr>
              <p:cNvPr id="11" name="Скругленный прямоугольник 10"/>
              <p:cNvSpPr/>
              <p:nvPr/>
            </p:nvSpPr>
            <p:spPr bwMode="auto">
              <a:xfrm>
                <a:off x="6156176" y="2758077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64276" y="2868335"/>
                <a:ext cx="2232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Скорочення видобутку вугілля через воєнні дії на Донбасі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4894146" y="1250469"/>
              <a:ext cx="2340260" cy="1296144"/>
              <a:chOff x="4894146" y="1250469"/>
              <a:chExt cx="2340260" cy="1296144"/>
            </a:xfrm>
          </p:grpSpPr>
          <p:sp>
            <p:nvSpPr>
              <p:cNvPr id="15" name="Скругленный прямоугольник 14"/>
              <p:cNvSpPr/>
              <p:nvPr/>
            </p:nvSpPr>
            <p:spPr bwMode="auto">
              <a:xfrm>
                <a:off x="5020160" y="1250469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4146" y="1409260"/>
                <a:ext cx="23402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исока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енергоємність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ВВП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0,63 кг у. п./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грн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5020160" y="5493057"/>
              <a:ext cx="2088232" cy="1296144"/>
              <a:chOff x="5020160" y="5493057"/>
              <a:chExt cx="2088232" cy="1296144"/>
            </a:xfrm>
          </p:grpSpPr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5020160" y="5493057"/>
                <a:ext cx="2088232" cy="129614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ru-RU" sz="1800" b="1" i="0" u="none" strike="noStrike" normalizeH="0" baseline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35054" y="5540964"/>
                <a:ext cx="1800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Ступінь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зносу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основних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засобів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ПЕК </a:t>
                </a:r>
                <a:r>
                  <a:rPr lang="ru-RU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сягає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60,7 %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365958" y="3709544"/>
              <a:ext cx="2922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ПРОБЛЕМИ</a:t>
              </a:r>
              <a:endPara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 flipH="1" flipV="1">
              <a:off x="4046439" y="2817158"/>
              <a:ext cx="554377" cy="653729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 стрелкой 28"/>
            <p:cNvCxnSpPr/>
            <p:nvPr/>
          </p:nvCxnSpPr>
          <p:spPr bwMode="auto">
            <a:xfrm flipV="1">
              <a:off x="4901442" y="2801511"/>
              <a:ext cx="601528" cy="728555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 flipV="1">
              <a:off x="5442341" y="3017698"/>
              <a:ext cx="638404" cy="699208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 стрелкой 30"/>
            <p:cNvCxnSpPr/>
            <p:nvPr/>
          </p:nvCxnSpPr>
          <p:spPr bwMode="auto">
            <a:xfrm flipH="1" flipV="1">
              <a:off x="3460171" y="3035748"/>
              <a:ext cx="598680" cy="697750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Прямая со стрелкой 31"/>
            <p:cNvCxnSpPr/>
            <p:nvPr/>
          </p:nvCxnSpPr>
          <p:spPr bwMode="auto">
            <a:xfrm flipH="1">
              <a:off x="3452906" y="4371207"/>
              <a:ext cx="568959" cy="625429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Прямая со стрелкой 39"/>
            <p:cNvCxnSpPr/>
            <p:nvPr/>
          </p:nvCxnSpPr>
          <p:spPr bwMode="auto">
            <a:xfrm flipH="1">
              <a:off x="3965535" y="4602466"/>
              <a:ext cx="610632" cy="676200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 стрелкой 40"/>
            <p:cNvCxnSpPr/>
            <p:nvPr/>
          </p:nvCxnSpPr>
          <p:spPr bwMode="auto">
            <a:xfrm>
              <a:off x="4901442" y="4619715"/>
              <a:ext cx="633716" cy="732082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Прямая со стрелкой 41"/>
            <p:cNvCxnSpPr/>
            <p:nvPr/>
          </p:nvCxnSpPr>
          <p:spPr bwMode="auto">
            <a:xfrm>
              <a:off x="5489010" y="4399715"/>
              <a:ext cx="601730" cy="640128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0648"/>
            <a:ext cx="746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енергоринку України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825952" y="1753127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23928" y="1092769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054522" y="1753127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911722" y="3211343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043608" y="3213381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97117" y="4673635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834351" y="5445224"/>
            <a:ext cx="2083137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054522" y="4722720"/>
            <a:ext cx="180020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932" y="3189401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337" y="1210577"/>
            <a:ext cx="231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енергетичної залежності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4719" y="2032328"/>
            <a:ext cx="205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Видобуток газу зріс на 2,4%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8276" y="3256464"/>
            <a:ext cx="214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«зеленої» енергетики в Україні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6005" y="4865083"/>
            <a:ext cx="193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та ф-я програми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UKEEP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0251" y="5595627"/>
            <a:ext cx="229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енергоменеджменту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підприємствах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2678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47352" y="4690298"/>
            <a:ext cx="20705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попиту на вугілля за рахунок власних ресурсів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61" y="3344785"/>
            <a:ext cx="208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енергозбереження з боку держави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878265" y="176027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реформ в сфері енергетики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 rot="5400000">
            <a:off x="4366173" y="4670614"/>
            <a:ext cx="1003026" cy="443679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 bwMode="auto">
          <a:xfrm rot="16200000">
            <a:off x="4338823" y="2616452"/>
            <a:ext cx="1003026" cy="443679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 bwMode="auto">
          <a:xfrm>
            <a:off x="6074018" y="3658933"/>
            <a:ext cx="674128" cy="443679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 bwMode="auto">
          <a:xfrm rot="10800000">
            <a:off x="2952024" y="3658933"/>
            <a:ext cx="674128" cy="443679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6" y="0"/>
            <a:ext cx="8091594" cy="512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0073" y="188640"/>
            <a:ext cx="5011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ЄС та український бізнес.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имоги та вплив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41168"/>
            <a:ext cx="70770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08" y="332656"/>
            <a:ext cx="8015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енергоефективності для підприємства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153" y="126876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745" y="5013176"/>
            <a:ext cx="4572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5400000">
            <a:off x="1619672" y="3863082"/>
            <a:ext cx="1296144" cy="864096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 bwMode="auto">
          <a:xfrm rot="5400000">
            <a:off x="3851920" y="3933056"/>
            <a:ext cx="1296144" cy="864096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094014"/>
            <a:ext cx="3646154" cy="18431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717032"/>
            <a:ext cx="2294455" cy="26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8760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млн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ЄБРР;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дана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UKEEP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млн.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подали заявку в UKEEP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енергозбережень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залежатимуть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позичальником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52" y="-171400"/>
            <a:ext cx="3381375" cy="1228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0829"/>
            <a:ext cx="14382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77624" y="0"/>
            <a:ext cx="7455758" cy="6525344"/>
            <a:chOff x="1177624" y="0"/>
            <a:chExt cx="7455758" cy="6525344"/>
          </a:xfrm>
        </p:grpSpPr>
        <p:sp>
          <p:nvSpPr>
            <p:cNvPr id="4" name="TextBox 3"/>
            <p:cNvSpPr txBox="1"/>
            <p:nvPr/>
          </p:nvSpPr>
          <p:spPr>
            <a:xfrm>
              <a:off x="1216558" y="0"/>
              <a:ext cx="7416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Дякую за увагу!</a:t>
              </a:r>
              <a:endPara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http://uastudent.com/wp-content/uploads/2012/04/sociology-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624" y="1196752"/>
              <a:ext cx="4893645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4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1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4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usy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welcome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01">
  <a:themeElements>
    <a:clrScheme name="Тема Offic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cents_worth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Franklin Gothic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8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3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4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sy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333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3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918</TotalTime>
  <Words>294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7</vt:i4>
      </vt:variant>
    </vt:vector>
  </HeadingPairs>
  <TitlesOfParts>
    <vt:vector size="32" baseType="lpstr">
      <vt:lpstr>Arial</vt:lpstr>
      <vt:lpstr>Arial Black</vt:lpstr>
      <vt:lpstr>Calibri</vt:lpstr>
      <vt:lpstr>Franklin Gothic Demi</vt:lpstr>
      <vt:lpstr>Franklin Gothic Heavy</vt:lpstr>
      <vt:lpstr>Impact</vt:lpstr>
      <vt:lpstr>Times New Roman</vt:lpstr>
      <vt:lpstr>Verdana</vt:lpstr>
      <vt:lpstr>Wingdings</vt:lpstr>
      <vt:lpstr>busine1_p</vt:lpstr>
      <vt:lpstr>Тема18</vt:lpstr>
      <vt:lpstr>Тема3</vt:lpstr>
      <vt:lpstr>Default Design</vt:lpstr>
      <vt:lpstr>Тема1</vt:lpstr>
      <vt:lpstr>Тема4</vt:lpstr>
      <vt:lpstr>busy</vt:lpstr>
      <vt:lpstr>Тема333</vt:lpstr>
      <vt:lpstr>1_Тема3</vt:lpstr>
      <vt:lpstr>1_Default Design</vt:lpstr>
      <vt:lpstr>1_Тема1</vt:lpstr>
      <vt:lpstr>1_Тема4</vt:lpstr>
      <vt:lpstr>1_busy</vt:lpstr>
      <vt:lpstr>welcome</vt:lpstr>
      <vt:lpstr>01</vt:lpstr>
      <vt:lpstr>2cents_worth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Зарубіжний досвід формування і використання інноваційного потенціалу компанії</dc:title>
  <dc:creator>Настя</dc:creator>
  <cp:lastModifiedBy>ivanka</cp:lastModifiedBy>
  <cp:revision>77</cp:revision>
  <dcterms:created xsi:type="dcterms:W3CDTF">2013-10-09T15:08:52Z</dcterms:created>
  <dcterms:modified xsi:type="dcterms:W3CDTF">2015-03-22T20:07:06Z</dcterms:modified>
</cp:coreProperties>
</file>