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8768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5626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6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27850" y="228600"/>
            <a:ext cx="20637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3425" y="228600"/>
            <a:ext cx="6042025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71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45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6979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3425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95825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1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28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22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23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9606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982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28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3425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653136"/>
            <a:ext cx="7772400" cy="15689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Перспективи</a:t>
            </a:r>
            <a:r>
              <a:rPr lang="ru-RU" b="1" dirty="0"/>
              <a:t> </a:t>
            </a:r>
            <a:r>
              <a:rPr lang="ru-RU" b="1" dirty="0" err="1"/>
              <a:t>українських</a:t>
            </a:r>
            <a:r>
              <a:rPr lang="ru-RU" b="1" dirty="0"/>
              <a:t> </a:t>
            </a:r>
            <a:r>
              <a:rPr lang="ru-RU" b="1" dirty="0" err="1"/>
              <a:t>виробників</a:t>
            </a:r>
            <a:r>
              <a:rPr lang="ru-RU" b="1" dirty="0"/>
              <a:t> </a:t>
            </a:r>
            <a:r>
              <a:rPr lang="uk-UA" b="1" dirty="0" err="1"/>
              <a:t>молчної</a:t>
            </a:r>
            <a:r>
              <a:rPr lang="uk-UA" b="1" dirty="0"/>
              <a:t> продукції </a:t>
            </a:r>
            <a:r>
              <a:rPr lang="ru-RU" b="1" dirty="0"/>
              <a:t>на </a:t>
            </a:r>
            <a:r>
              <a:rPr lang="uk-UA" b="1" dirty="0"/>
              <a:t>є</a:t>
            </a:r>
            <a:r>
              <a:rPr lang="ru-RU" b="1" dirty="0" err="1"/>
              <a:t>вропейских</a:t>
            </a:r>
            <a:r>
              <a:rPr lang="ru-RU" b="1" dirty="0"/>
              <a:t> ринках</a:t>
            </a:r>
            <a:r>
              <a:rPr lang="uk-UA" b="1" dirty="0"/>
              <a:t>.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2699792" cy="1008112"/>
          </a:xfrm>
        </p:spPr>
        <p:txBody>
          <a:bodyPr>
            <a:normAutofit/>
          </a:bodyPr>
          <a:lstStyle/>
          <a:p>
            <a:r>
              <a:rPr lang="uk-UA" b="1" dirty="0" err="1" smtClean="0"/>
              <a:t>Рафальська</a:t>
            </a:r>
            <a:r>
              <a:rPr lang="uk-UA" dirty="0" smtClean="0"/>
              <a:t> </a:t>
            </a:r>
            <a:r>
              <a:rPr lang="uk-UA" b="1" dirty="0"/>
              <a:t>М.С. </a:t>
            </a:r>
            <a:endParaRPr lang="ru-RU" dirty="0"/>
          </a:p>
          <a:p>
            <a:r>
              <a:rPr lang="uk-UA" b="1" dirty="0" smtClean="0"/>
              <a:t>Щебетун</a:t>
            </a:r>
            <a:r>
              <a:rPr lang="uk-UA" dirty="0" smtClean="0"/>
              <a:t> </a:t>
            </a:r>
            <a:r>
              <a:rPr lang="uk-UA" b="1" dirty="0"/>
              <a:t>Д.О.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174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89159"/>
            <a:ext cx="66967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Дякуємо за увагу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75098"/>
            <a:ext cx="3312368" cy="42614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51" y="1745777"/>
            <a:ext cx="3238053" cy="431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88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agroconf.org/sites/default/files/1_7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632848" cy="44215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619672" y="620688"/>
            <a:ext cx="6480720" cy="13290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Розвиток українського ринку молока і молочної продукції відбувається в руслі загальносвітових </a:t>
            </a:r>
            <a:r>
              <a:rPr lang="uk-UA" dirty="0" smtClean="0"/>
              <a:t>тенденцій.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05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350" y="2374118"/>
            <a:ext cx="4176464" cy="19770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молока в </a:t>
            </a:r>
            <a:r>
              <a:rPr lang="ru-RU" dirty="0" err="1"/>
              <a:t>Україні</a:t>
            </a:r>
            <a:r>
              <a:rPr lang="ru-RU" dirty="0"/>
              <a:t> з 1990 року до 2009 року </a:t>
            </a:r>
            <a:r>
              <a:rPr lang="ru-RU" dirty="0" err="1"/>
              <a:t>скоротилися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у два рази (з 24,5 млн. т в 1990 р. до 11,6 млн. т в 2009 </a:t>
            </a:r>
            <a:r>
              <a:rPr lang="ru-RU" dirty="0" err="1"/>
              <a:t>році</a:t>
            </a:r>
            <a:r>
              <a:rPr lang="ru-RU" dirty="0" smtClean="0"/>
              <a:t>).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03340" y="2348880"/>
            <a:ext cx="4186808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поголів'я</a:t>
            </a:r>
            <a:r>
              <a:rPr lang="ru-RU" dirty="0" smtClean="0"/>
              <a:t> </a:t>
            </a:r>
            <a:r>
              <a:rPr lang="ru-RU" dirty="0" err="1" smtClean="0"/>
              <a:t>корів</a:t>
            </a:r>
            <a:r>
              <a:rPr lang="ru-RU" dirty="0" smtClean="0"/>
              <a:t> за 1990-2009 </a:t>
            </a:r>
            <a:r>
              <a:rPr lang="ru-RU" dirty="0" err="1" smtClean="0"/>
              <a:t>рр</a:t>
            </a:r>
            <a:r>
              <a:rPr lang="ru-RU" dirty="0" smtClean="0"/>
              <a:t>.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категоріях</a:t>
            </a:r>
            <a:r>
              <a:rPr lang="ru-RU" dirty="0" smtClean="0"/>
              <a:t> </a:t>
            </a:r>
            <a:r>
              <a:rPr lang="ru-RU" dirty="0" err="1" smtClean="0"/>
              <a:t>господарств</a:t>
            </a:r>
            <a:r>
              <a:rPr lang="ru-RU" dirty="0" smtClean="0"/>
              <a:t> </a:t>
            </a:r>
            <a:r>
              <a:rPr lang="ru-RU" dirty="0" err="1" smtClean="0"/>
              <a:t>скоротилася</a:t>
            </a:r>
            <a:r>
              <a:rPr lang="ru-RU" dirty="0" smtClean="0"/>
              <a:t> з 8378 тис. до 2758 тис. </a:t>
            </a:r>
            <a:r>
              <a:rPr lang="ru-RU" dirty="0" err="1" smtClean="0"/>
              <a:t>голів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на 67%).</a:t>
            </a:r>
            <a:endParaRPr lang="ru-RU" dirty="0"/>
          </a:p>
        </p:txBody>
      </p:sp>
      <p:pic>
        <p:nvPicPr>
          <p:cNvPr id="5" name="Рисунок 4" descr="Рисунок 1 — Виробництво молока в Україні, тис.т [7]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03" y="116632"/>
            <a:ext cx="4248472" cy="2120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275" y="4365104"/>
            <a:ext cx="4320480" cy="208823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905" y="299403"/>
            <a:ext cx="1690187" cy="17547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26" y="3787502"/>
            <a:ext cx="2576097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3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16632"/>
            <a:ext cx="7005464" cy="11967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bg1"/>
                </a:solidFill>
              </a:rPr>
              <a:t>У 2013-му році в Україні виробили 11,5 млн. тонн молока, що дало їй змогу зайняти п’яте місце після країн ЄС, Індії, США та Китаю.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4"/>
            <a:ext cx="720080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9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941168"/>
            <a:ext cx="8229600" cy="13576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Н</a:t>
            </a:r>
            <a:r>
              <a:rPr lang="ru-RU" dirty="0" err="1"/>
              <a:t>аселення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 </a:t>
            </a:r>
            <a:r>
              <a:rPr lang="ru-RU" dirty="0" err="1"/>
              <a:t>щороку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на 80 млн. </a:t>
            </a:r>
            <a:r>
              <a:rPr lang="ru-RU" dirty="0" err="1"/>
              <a:t>осіб</a:t>
            </a:r>
            <a:r>
              <a:rPr lang="ru-RU" dirty="0"/>
              <a:t>.  </a:t>
            </a:r>
            <a:r>
              <a:rPr lang="ru-RU" dirty="0" err="1"/>
              <a:t>Відтак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ринку </a:t>
            </a:r>
            <a:r>
              <a:rPr lang="ru-RU" dirty="0" err="1"/>
              <a:t>молочної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щонайменше</a:t>
            </a:r>
            <a:r>
              <a:rPr lang="ru-RU" dirty="0"/>
              <a:t> на 20 млн. т.  </a:t>
            </a:r>
            <a:r>
              <a:rPr lang="uk-UA" dirty="0"/>
              <a:t>Згідно з даними </a:t>
            </a:r>
            <a:r>
              <a:rPr lang="uk-UA" dirty="0" err="1"/>
              <a:t>Євростату</a:t>
            </a:r>
            <a:r>
              <a:rPr lang="uk-UA" dirty="0"/>
              <a:t> споживання молочної продукції у Європі буде різко збільшуватися з 149,2 млн. тонн у 2014 році до 151,5 млн. тонн у 2018 </a:t>
            </a:r>
            <a:r>
              <a:rPr lang="uk-UA" dirty="0" smtClean="0"/>
              <a:t>році.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764" y="1052736"/>
            <a:ext cx="6937176" cy="379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0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364" y="5301208"/>
            <a:ext cx="8229600" cy="1152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dirty="0"/>
              <a:t>На тлі світових тенденцій харчування споживання молочної продукції з високою жирністю скорочується, а з низькою жирністю навпаки </a:t>
            </a:r>
            <a:r>
              <a:rPr lang="uk-UA" dirty="0" smtClean="0"/>
              <a:t>підвищується. </a:t>
            </a:r>
            <a:r>
              <a:rPr lang="uk-UA" dirty="0"/>
              <a:t>Це пов’язано з тим, що молочна продукція з високою жирністю містить багато калорій і особи, які слідкують за фігурою відмовляються від її споживання. Але необхідність поживних речовин і вітамінів такої продукції спонукає їх до заміни на молочну продукцію з невисокою жирністю.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8424936" cy="346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2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315200" cy="1040160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>Основними проблемами виробників молочної продукції в Україні є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9331"/>
          </a:xfrm>
        </p:spPr>
        <p:txBody>
          <a:bodyPr/>
          <a:lstStyle/>
          <a:p>
            <a:r>
              <a:rPr lang="uk-UA" dirty="0" smtClean="0"/>
              <a:t>неадекватна </a:t>
            </a:r>
            <a:r>
              <a:rPr lang="uk-UA" dirty="0"/>
              <a:t>державна </a:t>
            </a:r>
            <a:r>
              <a:rPr lang="uk-UA" dirty="0" smtClean="0"/>
              <a:t>підтримка</a:t>
            </a:r>
          </a:p>
          <a:p>
            <a:r>
              <a:rPr lang="uk-UA" dirty="0" smtClean="0"/>
              <a:t>невизначеність </a:t>
            </a:r>
            <a:r>
              <a:rPr lang="uk-UA" dirty="0"/>
              <a:t>із ринком </a:t>
            </a:r>
            <a:r>
              <a:rPr lang="uk-UA" dirty="0" smtClean="0"/>
              <a:t>землі</a:t>
            </a:r>
          </a:p>
          <a:p>
            <a:r>
              <a:rPr lang="uk-UA" dirty="0" smtClean="0"/>
              <a:t>дорогі кредити</a:t>
            </a:r>
          </a:p>
          <a:p>
            <a:r>
              <a:rPr lang="uk-UA" dirty="0" smtClean="0"/>
              <a:t>бюрократія </a:t>
            </a:r>
            <a:r>
              <a:rPr lang="uk-UA" dirty="0"/>
              <a:t>та </a:t>
            </a:r>
            <a:r>
              <a:rPr lang="uk-UA" dirty="0" smtClean="0"/>
              <a:t>корупція</a:t>
            </a:r>
          </a:p>
          <a:p>
            <a:r>
              <a:rPr lang="ru-RU" dirty="0"/>
              <a:t>н</a:t>
            </a:r>
            <a:r>
              <a:rPr lang="uk-UA" dirty="0" err="1" smtClean="0"/>
              <a:t>изька</a:t>
            </a:r>
            <a:r>
              <a:rPr lang="uk-UA" dirty="0" smtClean="0"/>
              <a:t> якість продукції</a:t>
            </a:r>
          </a:p>
          <a:p>
            <a:r>
              <a:rPr lang="uk-UA" dirty="0" smtClean="0"/>
              <a:t>відсутність </a:t>
            </a:r>
            <a:r>
              <a:rPr lang="uk-UA" dirty="0"/>
              <a:t>кваліфікованих кадрів.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267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15200" cy="1256184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                                                        Таблиця 1.</a:t>
            </a:r>
            <a:br>
              <a:rPr lang="uk-UA" sz="2400" dirty="0" smtClean="0"/>
            </a:br>
            <a:r>
              <a:rPr lang="uk-UA" sz="2400" dirty="0" smtClean="0"/>
              <a:t>Виробництво </a:t>
            </a:r>
            <a:r>
              <a:rPr lang="uk-UA" sz="2400" dirty="0"/>
              <a:t>і споживання основних видів молочної продукції в країнах ЄС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053777"/>
              </p:ext>
            </p:extLst>
          </p:nvPr>
        </p:nvGraphicFramePr>
        <p:xfrm>
          <a:off x="1115616" y="2276872"/>
          <a:ext cx="6912768" cy="3324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3224706"/>
                <a:gridCol w="2103886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МЛН. ТОНН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Споживання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Виробництво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5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Молоко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31,26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31,53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5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Сир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67,08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9,02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5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Сухе молоко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19,31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2,6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1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Масло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</a:rPr>
                        <a:t>3,26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1,67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40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Перспективи виходу: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Концентрація на виробництві </a:t>
            </a:r>
            <a:r>
              <a:rPr lang="uk-UA" dirty="0"/>
              <a:t>сиру, сухого молока і </a:t>
            </a:r>
            <a:r>
              <a:rPr lang="uk-UA" dirty="0" smtClean="0"/>
              <a:t>масла. </a:t>
            </a:r>
          </a:p>
          <a:p>
            <a:r>
              <a:rPr lang="uk-UA" dirty="0" smtClean="0"/>
              <a:t>Виробництво молочної продукції з низькою жирністю. </a:t>
            </a:r>
          </a:p>
          <a:p>
            <a:r>
              <a:rPr lang="uk-UA" dirty="0" smtClean="0"/>
              <a:t>Покращення якості продукції</a:t>
            </a:r>
          </a:p>
          <a:p>
            <a:r>
              <a:rPr lang="uk-UA" dirty="0" smtClean="0"/>
              <a:t>Збільшення поголів’я </a:t>
            </a:r>
            <a:r>
              <a:rPr lang="uk-UA" dirty="0"/>
              <a:t>корів та великої рогатої худоби.</a:t>
            </a:r>
            <a:endParaRPr lang="ru-RU" dirty="0"/>
          </a:p>
          <a:p>
            <a:r>
              <a:rPr lang="uk-UA" dirty="0" smtClean="0"/>
              <a:t>Вивчення досвіду </a:t>
            </a:r>
            <a:r>
              <a:rPr lang="uk-UA" dirty="0"/>
              <a:t>кооперації провідних країн - молочних виробників світу і </a:t>
            </a:r>
            <a:r>
              <a:rPr lang="uk-UA" dirty="0" smtClean="0"/>
              <a:t>впровадження цього досвіду </a:t>
            </a:r>
            <a:r>
              <a:rPr lang="uk-UA" dirty="0"/>
              <a:t>в Україні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546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12">
      <a:dk1>
        <a:srgbClr val="4D4D4D"/>
      </a:dk1>
      <a:lt1>
        <a:srgbClr val="FFFFFF"/>
      </a:lt1>
      <a:dk2>
        <a:srgbClr val="4D4D4D"/>
      </a:dk2>
      <a:lt2>
        <a:srgbClr val="026788"/>
      </a:lt2>
      <a:accent1>
        <a:srgbClr val="0089B3"/>
      </a:accent1>
      <a:accent2>
        <a:srgbClr val="01A2CE"/>
      </a:accent2>
      <a:accent3>
        <a:srgbClr val="FFFFFF"/>
      </a:accent3>
      <a:accent4>
        <a:srgbClr val="404040"/>
      </a:accent4>
      <a:accent5>
        <a:srgbClr val="AAC4D6"/>
      </a:accent5>
      <a:accent6>
        <a:srgbClr val="0192BA"/>
      </a:accent6>
      <a:hlink>
        <a:srgbClr val="01B3D8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A29AA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32</TotalTime>
  <Words>298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powerpoint-template-24</vt:lpstr>
      <vt:lpstr>Перспективи українських виробників молчної продукції на європейских ринках.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Основними проблемами виробників молочної продукції в Україні є:</vt:lpstr>
      <vt:lpstr>                                                        Таблиця 1. Виробництво і споживання основних видів молочної продукції в країнах ЄС</vt:lpstr>
      <vt:lpstr>Перспективи виходу: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Перспективи українських виробників молчної продукції на європейских ринках.  </dc:title>
  <cp:lastModifiedBy>Dasha</cp:lastModifiedBy>
  <cp:revision>8</cp:revision>
  <dcterms:modified xsi:type="dcterms:W3CDTF">2015-03-22T18:38:23Z</dcterms:modified>
</cp:coreProperties>
</file>