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61" r:id="rId3"/>
    <p:sldId id="262" r:id="rId4"/>
    <p:sldId id="263" r:id="rId5"/>
    <p:sldId id="264" r:id="rId6"/>
    <p:sldId id="267" r:id="rId7"/>
    <p:sldId id="266" r:id="rId8"/>
    <p:sldId id="268" r:id="rId9"/>
    <p:sldId id="270" r:id="rId10"/>
    <p:sldId id="271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23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Прямая соединительная линия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Группа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Прямая соединительная линия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Группа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Прямая соединительная линия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Прямая соединительная линия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па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Прямая соединительная линия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Группа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Прямая соединительная линия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cxnSp>
        <p:nvCxnSpPr>
          <p:cNvPr id="58" name="Прямая соединительная линия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Прямая соединительная линия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Группа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Прямая соединительная линия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Группа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Прямая соединительная линия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Прямая соединительная линия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Прямая соединительная линия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па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Прямая соединительная линия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Группа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Прямая соединительная линия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единительная линия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Прямая соединительная линия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58" name="Прямая соединительная линия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Группа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Прямая соединительная линия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Прямая соединительная линия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Прямая соединительная линия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Прямая соединительная линия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Прямая соединительная линия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Прямая соединительная линия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Прямая соединительная линия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Прямая соединительная линия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Прямая соединительная линия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Прямая соединительная линия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Прямая соединительная линия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Прямая соединительная линия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Прямая соединительная линия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Прямая соединительная линия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Прямая соединительная линия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Прямая соединительная линия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Группа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Прямая соединительная линия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Прямая соединительная линия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Прямая соединительная линия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Прямая соединительная линия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Прямая соединительная линия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Группа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Прямая соединительная линия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Прямая соединительная линия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Прямая соединительная линия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Прямая соединительная линия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Прямая соединительная линия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Прямая соединительная линия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Прямая соединительная линия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Прямая соединительная линия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Прямая соединительная линия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Прямая соединительная линия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Группа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Прямая соединительная линия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Прямая соединительная линия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Прямая соединительная линия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Прямая соединительная линия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Прямая соединительная линия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Группа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Прямая соединительная линия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Прямая соединительная линия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Прямая соединительная линия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Прямая соединительная линия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Прямая соединительная линия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Прямая соединительная линия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Прямая соединительная линия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Прямая соединительная линия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Прямая соединительная линия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Прямая соединительная линия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Дата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213" name="Нижний колонтитул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14" name="Номер слайда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Прямая соединительная линия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Группа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Прямая соединительная линия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Группа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Прямая соединительная линия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Прямая соединительная линия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Группа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Прямая соединительная линия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Группа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Прямая соединительная линия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единительная линия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Прямая соединительная линия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Прямая соединительная линия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Прямоугольник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60" name="Прямая соединительная линия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F629-ECA2-4CF3-B790-9D9BDED98269}" type="datetime1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Прямая соединительная линия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Группа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Прямая соединительная линия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Группа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Прямая соединительная линия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па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Прямая соединительная линия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Группа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Прямая соединительная линия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единительная линия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Прямая соединительная линия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Прямоугольник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Группа 95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7" name="Прямая соединительная линия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единительная линия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единительная линия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Группа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Прямая соединительная линия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Прямая соединительная линия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Прямая соединительная линия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Прямая соединительная линия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Прямая соединительная линия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Группа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Прямая соединительная линия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Прямая соединительная линия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Прямая соединительная линия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Прямая соединительная линия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Прямая соединительная линия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Прямая соединительная линия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Прямая соединительная линия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Прямая соединительная линия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Прямая соединительная линия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Прямая соединительная линия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Группа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Прямая соединительная линия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Прямая соединительная линия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Прямая соединительная линия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Прямая соединительная линия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Прямая соединительная линия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Группа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Прямая соединительная линия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Прямая соединительная линия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Прямая соединительная линия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Прямая соединительная линия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единительная линия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1B2453-8663-4C69-AF73-9FD7B1DEC5D0}" type="datetime1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48" name="Прямая соединительная линия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9859" y="399245"/>
            <a:ext cx="9028090" cy="3258354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 ВПЛИВУ 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ФІНАНСОВУ СТІЙКІСТЬ 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ПЛАТОСПРОМОЖНІСТЬ ПІДПРИЄМСТВА В ПЕРІОД 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endParaRPr lang="ru-RU" sz="8000" b="1" i="0" baseline="0" dirty="0">
              <a:solidFill>
                <a:srgbClr val="2D2E2D"/>
              </a:solidFill>
              <a:latin typeface="Arial"/>
              <a:ea typeface="+mj-ea"/>
              <a:cs typeface="+mj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17488" y="3830429"/>
            <a:ext cx="2498501" cy="2086378"/>
          </a:xfrm>
        </p:spPr>
        <p:txBody>
          <a:bodyPr>
            <a:normAutofit/>
          </a:bodyPr>
          <a:lstStyle/>
          <a:p>
            <a:pPr marL="0" indent="0" algn="r">
              <a:spcBef>
                <a:spcPts val="0"/>
              </a:spcBef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Підготувала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000" b="0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тудентка 5 курсу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ФЕтаУ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000" b="0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пец.8504, 2 групи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Домшина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Тетяна</a:t>
            </a:r>
            <a:endParaRPr lang="ru-RU" sz="20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://yak-prosto.com/images/7/e/yak-pidvishiti-platospromozhnist-pidpriyemst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47" y="3657599"/>
            <a:ext cx="4622487" cy="30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37645" y="558207"/>
            <a:ext cx="6516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Мета </a:t>
            </a:r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кожного підприємства, </a:t>
            </a:r>
            <a:endParaRPr lang="uk-UA" sz="24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uk-UA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що </a:t>
            </a:r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функціонує в конкурентному </a:t>
            </a:r>
            <a:r>
              <a:rPr lang="uk-UA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середовищі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04067" y="4685792"/>
            <a:ext cx="39838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забезпечення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фінансової стійкості та </a:t>
            </a:r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платоспроможності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71504" y="2276422"/>
            <a:ext cx="67657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своєчасна </a:t>
            </a: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діагностика змін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endParaRPr lang="uk-UA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які 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відбуваються у зовнішньому та внутрішньому середовищі підприємства, </a:t>
            </a:r>
            <a:endParaRPr lang="uk-UA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 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також своєчасне </a:t>
            </a: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реагування на такі зміни 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9041" y="2391015"/>
            <a:ext cx="5284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своєчасна </a:t>
            </a: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оцінка та аналіз 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фінансового стану з урахуванням впливу факторів внутрішнього та зовнішнього середовища</a:t>
            </a:r>
            <a:endParaRPr lang="ru-RU" sz="20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3734873" y="1506828"/>
            <a:ext cx="605307" cy="88418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834648" y="1506828"/>
            <a:ext cx="605307" cy="88418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Выгнутая влево стрелка 8"/>
          <p:cNvSpPr/>
          <p:nvPr/>
        </p:nvSpPr>
        <p:spPr>
          <a:xfrm>
            <a:off x="2039154" y="3599861"/>
            <a:ext cx="1596981" cy="1205985"/>
          </a:xfrm>
          <a:prstGeom prst="curv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право стрелка 9"/>
          <p:cNvSpPr/>
          <p:nvPr/>
        </p:nvSpPr>
        <p:spPr>
          <a:xfrm>
            <a:off x="8622406" y="3828542"/>
            <a:ext cx="1463898" cy="1081826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6146" name="Picture 2" descr="http://yak-prosto.com/images/0/9/yak-styagnuti-debitorsku-zaborgovani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2904"/>
            <a:ext cx="1935095" cy="1935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yak-prosto.com/images/1/c/yak-skorochuvati-debitorsku-zaborgovani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6506" y="4922905"/>
            <a:ext cx="2275494" cy="1935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://www.openlearningworld.com/images/main_pix/finan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093" y="5486400"/>
            <a:ext cx="2704563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349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86623" y="475377"/>
            <a:ext cx="1941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Подольська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В. О.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22253" y="24446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</a:rPr>
              <a:t>Фінансова стійкість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– це </a:t>
            </a: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</a:rPr>
              <a:t>здатність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 підприємства </a:t>
            </a: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</a:rPr>
              <a:t>відповідати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 за своїми боргами і зобов'язаннями і </a:t>
            </a: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нарощувати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 економічний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потенціал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7139" y="1762093"/>
            <a:ext cx="1930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Цал-Цалко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Ю. С.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22253" y="1733953"/>
            <a:ext cx="6096000" cy="7489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80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Фінансова стійкість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це стан активів (пасивів)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підприємства, що гарантує </a:t>
            </a: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постійну </a:t>
            </a:r>
            <a:r>
              <a:rPr lang="uk-UA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платоспроможність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6623" y="3486787"/>
            <a:ext cx="1778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Лахтіонова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 Л. 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22253" y="3108515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</a:rPr>
              <a:t>Фінансова стійкість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– це такий стан фінансових ресурсів, при якому підприємство, вільно маневруючи грошовими коштами, здатне шляхом </a:t>
            </a: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</a:rPr>
              <a:t>ефективного їх використання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забезпечити </a:t>
            </a: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</a:rPr>
              <a:t>безперервний процес виробничо-торговельної діяльності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, а також затрати на його розширення і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оновлення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730460" y="5194139"/>
            <a:ext cx="83150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Фінансова 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</a:rPr>
              <a:t>стійкість </a:t>
            </a:r>
            <a:r>
              <a:rPr lang="uk-UA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підприємства-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такий фінансовий стан підприємства, при якому забезпечується його </a:t>
            </a: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</a:rPr>
              <a:t>платоспроможність на довгостроковий період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і який визначає його </a:t>
            </a: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</a:rPr>
              <a:t>фінансову незалежність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від позикових джерел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фінансування</a:t>
            </a:r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2725051" y="473066"/>
            <a:ext cx="1700011" cy="46611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2725050" y="1665307"/>
            <a:ext cx="1700011" cy="46611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2725050" y="3372390"/>
            <a:ext cx="1700011" cy="46611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881093" y="4674275"/>
            <a:ext cx="334851" cy="53720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9450946" y="4670654"/>
            <a:ext cx="334851" cy="53720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7276562" y="4670654"/>
            <a:ext cx="334851" cy="53720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8" descr="http://yak-prosto.com/images/9/b/yak-viznachiti-platospromozhnist-pidpriyemst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5005" y="-14878"/>
            <a:ext cx="2216996" cy="1547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storozhynets.org.ua/wp-content/uploads/2011/07/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74748"/>
            <a:ext cx="1730460" cy="1483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 descr="http://yak-prosto.com/images/9/6/yak-pidvishiti-finansovu-stiykist-pidpriyemstv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521" y="5492208"/>
            <a:ext cx="2176530" cy="1374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01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752556" y="0"/>
            <a:ext cx="95303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Фактори впливу на фінансову стійкість </a:t>
            </a:r>
            <a:r>
              <a:rPr lang="uk-UA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підприємства</a:t>
            </a:r>
            <a:endParaRPr lang="ru-RU" sz="2400" b="1" dirty="0"/>
          </a:p>
        </p:txBody>
      </p:sp>
      <p:pic>
        <p:nvPicPr>
          <p:cNvPr id="3076" name="Picture 4" descr="http://vkurse.ua/i/2013-08/samykh-ustoychivykh-bankov-ukrain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406" y="868079"/>
            <a:ext cx="4211391" cy="2632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076672"/>
              </p:ext>
            </p:extLst>
          </p:nvPr>
        </p:nvGraphicFramePr>
        <p:xfrm>
          <a:off x="267583" y="515485"/>
          <a:ext cx="5373364" cy="672084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686682"/>
                <a:gridCol w="2686682"/>
              </a:tblGrid>
              <a:tr h="2135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Ознака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8" marR="388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Класифікація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8" marR="38878" marT="0" marB="0"/>
                </a:tc>
              </a:tr>
              <a:tr h="296142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За місцем виникнення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8" marR="388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зовнішні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8" marR="38878" marT="0" marB="0"/>
                </a:tc>
              </a:tr>
              <a:tr h="296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внутрішні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8" marR="38878" marT="0" marB="0"/>
                </a:tc>
              </a:tr>
              <a:tr h="296142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За важливістю результату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8" marR="388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основні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8" marR="38878" marT="0" marB="0"/>
                </a:tc>
              </a:tr>
              <a:tr h="296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другорядні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8" marR="38878" marT="0" marB="0"/>
                </a:tc>
              </a:tr>
              <a:tr h="296142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За структурою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8" marR="388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прості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8" marR="38878" marT="0" marB="0"/>
                </a:tc>
              </a:tr>
              <a:tr h="296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складні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8" marR="38878" marT="0" marB="0"/>
                </a:tc>
              </a:tr>
              <a:tr h="296142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За масштабом впливу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8" marR="388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одноосібні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8" marR="38878" marT="0" marB="0"/>
                </a:tc>
              </a:tr>
              <a:tr h="296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багатоосібні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8" marR="38878" marT="0" marB="0"/>
                </a:tc>
              </a:tr>
              <a:tr h="296142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За можливістю прогнозування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8" marR="388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прогнозовані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8" marR="38878" marT="0" marB="0"/>
                </a:tc>
              </a:tr>
              <a:tr h="296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умовно прогнозовані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8" marR="38878" marT="0" marB="0"/>
                </a:tc>
              </a:tr>
              <a:tr h="296142">
                <a:tc row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За ступенем впливу на діяльність підприємства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8" marR="388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негативні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8" marR="38878" marT="0" marB="0"/>
                </a:tc>
              </a:tr>
              <a:tr h="296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нульові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8" marR="38878" marT="0" marB="0"/>
                </a:tc>
              </a:tr>
              <a:tr h="296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позитивні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8" marR="38878" marT="0" marB="0"/>
                </a:tc>
              </a:tr>
              <a:tr h="296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динамічні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8" marR="38878" marT="0" marB="0"/>
                </a:tc>
              </a:tr>
              <a:tr h="296142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За часом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8" marR="388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короткочасні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8" marR="38878" marT="0" marB="0"/>
                </a:tc>
              </a:tr>
              <a:tr h="296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періодичні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8" marR="38878" marT="0" marB="0"/>
                </a:tc>
              </a:tr>
              <a:tr h="296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постійні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8" marR="38878" marT="0" marB="0"/>
                </a:tc>
              </a:tr>
              <a:tr h="296142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За ймовірністю реалізації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8" marR="388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високі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8" marR="38878" marT="0" marB="0"/>
                </a:tc>
              </a:tr>
              <a:tr h="296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середні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8" marR="38878" marT="0" marB="0"/>
                </a:tc>
              </a:tr>
              <a:tr h="296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малі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8" marR="38878" marT="0" marB="0"/>
                </a:tc>
              </a:tr>
            </a:tbl>
          </a:graphicData>
        </a:graphic>
      </p:graphicFrame>
      <p:pic>
        <p:nvPicPr>
          <p:cNvPr id="1028" name="Picture 4" descr="http://elite-trust.net/wp-content/uploads/investor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657" y="3703950"/>
            <a:ext cx="2444466" cy="2444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09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07077" y="232470"/>
            <a:ext cx="104561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З</a:t>
            </a:r>
            <a:r>
              <a:rPr lang="uk-UA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овнішні фактори впливу на фінансову стійкість підприємства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7375" y="1012422"/>
            <a:ext cx="379068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е</a:t>
            </a:r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кономічні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uk-UA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ф</a:t>
            </a:r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інансові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uk-UA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uk-UA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соціально-політичні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uk-UA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uk-UA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демографічні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uk-UA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науково-технічні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34379" y="101242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ctr">
              <a:spcAft>
                <a:spcPts val="0"/>
              </a:spcAft>
              <a:tabLst>
                <a:tab pos="2066925" algn="l"/>
              </a:tabLs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тадія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економічного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 країни, темп інфляції, інвестиційний клімат, кон’юнктура ринку,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конкуренція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30592" y="20197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грошово-кредитна політика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та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валютна  політики,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рівень облікової ставки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662412" y="319152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соціально-політична стабільність, рівень зайнятості населення, антимонопольна політика, зовнішньоекономічна політика країни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430592" y="449779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чисельність та структура населення, рівень життя населення та платоспроможного попиту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430592" y="551620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рівень розвитку науки і техніки, динаміка інноваційного процесу, науково-технічне співробітництво</a:t>
            </a:r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4121239" y="1171977"/>
            <a:ext cx="1013140" cy="16361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4091189" y="2019772"/>
            <a:ext cx="1013140" cy="16361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121239" y="3328611"/>
            <a:ext cx="1013140" cy="16361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091189" y="4657346"/>
            <a:ext cx="1013140" cy="16361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4091189" y="5516209"/>
            <a:ext cx="1013140" cy="16361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51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07077" y="232470"/>
            <a:ext cx="10602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Внутрішні фактори впливу на фінансову стійкість підприємства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1015" y="1031071"/>
            <a:ext cx="306946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рганізаційні</a:t>
            </a:r>
            <a:endParaRPr lang="uk-UA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uk-UA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uk-UA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виробничі</a:t>
            </a:r>
            <a:endParaRPr lang="uk-UA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uk-UA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uk-UA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кадрові</a:t>
            </a:r>
            <a:endParaRPr lang="uk-UA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uk-UA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р</a:t>
            </a:r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инкові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uk-UA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фінансові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82107" y="111812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напрями стратегії управління діяльністю, </a:t>
            </a:r>
            <a:endParaRPr lang="uk-UA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галузева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приналежність підприємства, </a:t>
            </a:r>
            <a:endParaRPr lang="uk-UA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стадія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життєвого циклу, організація структури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управління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82107" y="240389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диверсифікація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, рівень зносу основних виробничих фондів, обсяги виробництва, якість продукції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82107" y="355322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рівень кваліфікації персоналу, </a:t>
            </a:r>
            <a:endParaRPr lang="uk-UA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мотивація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та стимулювання праці, плинність кадрів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82107" y="439014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рівень конкурентоспроможності, позиція на ринку, </a:t>
            </a:r>
            <a:endParaRPr lang="uk-UA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збутова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та цінова політика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675290" y="521501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співвідношення власного та позикового капіталу, наявність власних оборотних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коштів, рівень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прибутковості та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рентабельність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4069723" y="1168763"/>
            <a:ext cx="1013140" cy="16361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069723" y="2563447"/>
            <a:ext cx="1013140" cy="16361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069723" y="3716813"/>
            <a:ext cx="1013140" cy="16361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4091190" y="4631502"/>
            <a:ext cx="1013140" cy="16361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091190" y="5513073"/>
            <a:ext cx="1013140" cy="16361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73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09896" y="0"/>
            <a:ext cx="40047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Найбільш важливі зовнішні фактори впливу</a:t>
            </a:r>
          </a:p>
          <a:p>
            <a:pPr algn="ctr"/>
            <a:r>
              <a:rPr lang="uk-UA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фінансову стійкість підприємства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3789" y="1568097"/>
            <a:ext cx="37723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стадія економічного розвитку </a:t>
            </a:r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країни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обсяг платоспроможного попиту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інфляція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імпортозалежність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 рівень корупції, злочинності та тіньового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сектору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значні обсяги дебіторської та кредиторської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заборгованості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701567" y="0"/>
            <a:ext cx="40439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Найбільш важливі </a:t>
            </a:r>
            <a:r>
              <a:rPr lang="uk-UA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внутрішні </a:t>
            </a:r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фактори впливу</a:t>
            </a:r>
          </a:p>
          <a:p>
            <a:pPr algn="ctr"/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фінансову стійкість підприємства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29665" y="1568097"/>
            <a:ext cx="401586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дефіцит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оборотних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коштів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структура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 і структура фінансових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оновлення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зношення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фондів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 descr="http://thinbook.org/pictures/books/fin_analiz-bazilinska-293.files/2012-10-25_50885fccd210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939" y="31575"/>
            <a:ext cx="2611156" cy="3168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en.kllproject.lv/wp-content/uploads/2009/11/money-exchange-lond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085" y="4596504"/>
            <a:ext cx="3076864" cy="2261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inventure.com.ua/import/51d2beee0f97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569" y="2699658"/>
            <a:ext cx="1996226" cy="199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17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7001" y="82369"/>
            <a:ext cx="8613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Заходи щодо </a:t>
            </a:r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покращення фінансової стійкості підприємства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6011" y="87946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проведення поглибленого аналізу структури </a:t>
            </a:r>
            <a:endParaRPr lang="uk-UA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кредиторської 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</a:rPr>
              <a:t>заборгованості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з метою пошуків </a:t>
            </a:r>
            <a:endParaRPr lang="uk-UA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способів 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</a:rPr>
              <a:t>і джерел її погашення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6011" y="262272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</a:rPr>
              <a:t>підвищення рівня ліквідності активів </a:t>
            </a:r>
            <a:endParaRPr lang="uk-UA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шляхом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збільшення питомої ваги оборотних активів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72011" y="262272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проведення аналізу ефективності й </a:t>
            </a:r>
            <a:endParaRPr lang="uk-UA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доцільності 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</a:rPr>
              <a:t>довгострокових фінансових вкладень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96000" y="82383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</a:rPr>
              <a:t>зменшення товарно-матеріальних запасів і </a:t>
            </a:r>
            <a:endParaRPr lang="uk-UA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обсягів 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</a:rPr>
              <a:t>дебіторської заборгованості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</a:t>
            </a:r>
          </a:p>
          <a:p>
            <a:pPr algn="ctr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рахунок підвищення ділової активності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6011" y="401052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</a:rPr>
              <a:t>підвищення рентабельності продукції </a:t>
            </a:r>
            <a:endParaRPr lang="uk-UA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базі зменшення операційних витрат усіх видів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ресурсів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096000" y="401052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</a:rPr>
              <a:t>збільшення величини чистого прибутку </a:t>
            </a:r>
            <a:endParaRPr lang="uk-UA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завдяки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зменшенню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фіксованих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276304" y="461416"/>
            <a:ext cx="0" cy="33727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3"/>
          </p:cNvCxnSpPr>
          <p:nvPr/>
        </p:nvCxnSpPr>
        <p:spPr>
          <a:xfrm flipH="1">
            <a:off x="5782614" y="1341129"/>
            <a:ext cx="4893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3"/>
          </p:cNvCxnSpPr>
          <p:nvPr/>
        </p:nvCxnSpPr>
        <p:spPr>
          <a:xfrm>
            <a:off x="6272011" y="1341129"/>
            <a:ext cx="579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7" idx="3"/>
          </p:cNvCxnSpPr>
          <p:nvPr/>
        </p:nvCxnSpPr>
        <p:spPr>
          <a:xfrm flipH="1" flipV="1">
            <a:off x="5782614" y="2945890"/>
            <a:ext cx="489397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7" idx="3"/>
          </p:cNvCxnSpPr>
          <p:nvPr/>
        </p:nvCxnSpPr>
        <p:spPr>
          <a:xfrm flipV="1">
            <a:off x="6272011" y="2945890"/>
            <a:ext cx="579550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5701048" y="3834172"/>
            <a:ext cx="570963" cy="335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6272011" y="3834172"/>
            <a:ext cx="579550" cy="335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http://provolyn.com/sites/default/files/styles/800xxs/public/images/news/u6/2011-10-13/ipote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577" y="4948214"/>
            <a:ext cx="3103809" cy="190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vkurse.ua/i/2011-05/shag-k-uluchsheniyu-procedury-bankrotstv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934" y="5282670"/>
            <a:ext cx="2567066" cy="160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vkurse.ua/i/2012-10/fond-garantirovaniya-vkladov-schitaet-svoyu-platezhesposobnos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1756"/>
            <a:ext cx="2473990" cy="1546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30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5563" y="269315"/>
            <a:ext cx="7944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Фінансовий стан </a:t>
            </a:r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підприємства </a:t>
            </a:r>
            <a:r>
              <a:rPr lang="uk-UA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ПублАТ</a:t>
            </a:r>
            <a:r>
              <a:rPr lang="uk-UA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uk-UA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Дубномолоко</a:t>
            </a:r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914374"/>
            <a:ext cx="3870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зменшення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частки 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власного капіталу </a:t>
            </a: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70740" y="969937"/>
            <a:ext cx="43959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</a:t>
            </a:r>
            <a:r>
              <a:rPr lang="uk-UA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більшення довгострокових зобов’язань</a:t>
            </a: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158766" y="872087"/>
            <a:ext cx="43959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</a:t>
            </a:r>
            <a:r>
              <a:rPr lang="uk-UA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більшення поточних зобов’язань</a:t>
            </a:r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821251" y="1503021"/>
            <a:ext cx="58341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</a:t>
            </a:r>
            <a:r>
              <a:rPr lang="uk-UA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меншення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показників </a:t>
            </a:r>
          </a:p>
          <a:p>
            <a:pPr algn="ctr"/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коефіцієнтів 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ліквідності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концентрації 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власного капіталу</a:t>
            </a:r>
            <a:endParaRPr lang="ru-RU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41995" y="1514723"/>
            <a:ext cx="36672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збільшення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показників</a:t>
            </a:r>
          </a:p>
          <a:p>
            <a:pPr algn="ctr"/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концентрації 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позичкового капіталу</a:t>
            </a:r>
            <a:endParaRPr lang="ru-RU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51992" y="2793930"/>
            <a:ext cx="65269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ЗРОСТАННЯ ЗАЛЕЖНОСТІ ВІД ЗОВНІШНІХ ДЖЕРЕЛ ФІНАНСУВАННЯ</a:t>
            </a:r>
            <a:endParaRPr lang="ru-RU" sz="1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36460" y="408716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реструктуризація,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відстрочення або </a:t>
            </a: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</a:rPr>
              <a:t>погашення довгострокової заборгованості</a:t>
            </a:r>
            <a:endParaRPr lang="ru-RU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63139" y="406306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</a:rPr>
              <a:t>зменшення боргів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з одержаних авансів, </a:t>
            </a:r>
            <a:endParaRPr lang="uk-UA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боргів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перед бюджетом, зі страхування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</a:p>
          <a:p>
            <a:pPr algn="ctr"/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з оплати праці та акціонерами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63267" y="5442331"/>
            <a:ext cx="45050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</a:rPr>
              <a:t>збільшення частки власних обігових коштів</a:t>
            </a:r>
            <a:endParaRPr lang="ru-RU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94975" y="5483510"/>
            <a:ext cx="4760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</a:rPr>
              <a:t>зменшення концентрації позичкового капіталу</a:t>
            </a:r>
            <a:endParaRPr lang="ru-RU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34321" y="6140412"/>
            <a:ext cx="56773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збільшення частки стабільних джерел фінансування</a:t>
            </a:r>
            <a:endParaRPr lang="ru-RU" b="1" i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2923504" y="631065"/>
            <a:ext cx="0" cy="437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760631" y="730980"/>
            <a:ext cx="12879" cy="904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381222" y="631065"/>
            <a:ext cx="0" cy="437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9669887" y="561408"/>
            <a:ext cx="0" cy="437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8061536" y="679630"/>
            <a:ext cx="12879" cy="904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Выгнутая влево стрелка 26"/>
          <p:cNvSpPr/>
          <p:nvPr/>
        </p:nvSpPr>
        <p:spPr>
          <a:xfrm>
            <a:off x="2721907" y="2256656"/>
            <a:ext cx="357656" cy="949943"/>
          </a:xfrm>
          <a:prstGeom prst="curv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Выгнутая вправо стрелка 27"/>
          <p:cNvSpPr/>
          <p:nvPr/>
        </p:nvSpPr>
        <p:spPr>
          <a:xfrm>
            <a:off x="9288057" y="2221970"/>
            <a:ext cx="381830" cy="1008186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Стрелка вниз 28"/>
          <p:cNvSpPr/>
          <p:nvPr/>
        </p:nvSpPr>
        <p:spPr>
          <a:xfrm>
            <a:off x="4798735" y="3282875"/>
            <a:ext cx="117048" cy="82424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8188816" y="3282875"/>
            <a:ext cx="117048" cy="82424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7150406" y="3230155"/>
            <a:ext cx="203416" cy="224222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5653511" y="3249948"/>
            <a:ext cx="203416" cy="224222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6455960" y="3966644"/>
            <a:ext cx="203416" cy="224222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http://www.dk.ua/data_pictures/img8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135" y="2417950"/>
            <a:ext cx="2259704" cy="1412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advocat-cons.info/uploads/posts/2009-05/1243074005_bankrotstvo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8876" y="2409736"/>
            <a:ext cx="2030204" cy="1448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31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586456" y="-90152"/>
            <a:ext cx="718305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42900" algn="ctr">
              <a:lnSpc>
                <a:spcPct val="150000"/>
              </a:lnSpc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Оптимізація структури капіталу </a:t>
            </a:r>
            <a:r>
              <a:rPr lang="uk-UA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ПублАТ</a:t>
            </a:r>
            <a:r>
              <a:rPr lang="uk-UA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uk-UA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Дубномолоко</a:t>
            </a: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510052"/>
              </p:ext>
            </p:extLst>
          </p:nvPr>
        </p:nvGraphicFramePr>
        <p:xfrm>
          <a:off x="307744" y="352667"/>
          <a:ext cx="6093386" cy="6477138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838679"/>
                <a:gridCol w="2986241"/>
                <a:gridCol w="1078578"/>
                <a:gridCol w="1189888"/>
              </a:tblGrid>
              <a:tr h="3155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№п/п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Показники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2013 рік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2014 рік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</a:tr>
              <a:tr h="631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Загальна потреба в </a:t>
                      </a:r>
                      <a:r>
                        <a:rPr lang="uk-UA" sz="1400" dirty="0" smtClean="0">
                          <a:effectLst/>
                        </a:rPr>
                        <a:t>капіталі, </a:t>
                      </a:r>
                      <a:r>
                        <a:rPr lang="uk-UA" sz="1400" dirty="0" err="1" smtClean="0">
                          <a:effectLst/>
                        </a:rPr>
                        <a:t>тис.грн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680302,7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  </a:t>
                      </a:r>
                      <a:r>
                        <a:rPr lang="uk-UA" sz="1400" dirty="0" smtClean="0">
                          <a:effectLst/>
                        </a:rPr>
                        <a:t>680302,7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</a:tr>
              <a:tr h="6080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Варіанти структури капіталу,%: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</a:tr>
              <a:tr h="5859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2.1.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власний капітал (акціонерний)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</a:tr>
              <a:tr h="3155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2.2.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позиковий </a:t>
                      </a:r>
                      <a:r>
                        <a:rPr lang="uk-UA" sz="1400" dirty="0">
                          <a:effectLst/>
                        </a:rPr>
                        <a:t>капітал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</a:tr>
              <a:tr h="631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Рівень очікуваних дивідендних виплат, 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9,5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</a:tr>
              <a:tr h="9120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Рівень ставки відсотку за кредит з урахуванням премії за ризик, 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</a:tr>
              <a:tr h="6080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Ставка податку на прибуток, 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</a:tr>
              <a:tr h="3155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Податковий коректор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0,82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0,82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</a:tr>
              <a:tr h="9465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Рівень ставки відсотку за кредит з урахуванням податкового коректора, 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8,61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</a:tr>
              <a:tr h="6080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Вартість</a:t>
                      </a:r>
                      <a:r>
                        <a:rPr lang="uk-UA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підприємства, </a:t>
                      </a:r>
                      <a:r>
                        <a:rPr lang="uk-UA" sz="14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тис.грн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65949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68475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7" marR="54107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401130" y="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Напрямки </a:t>
            </a: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поліпшення фінансового стану </a:t>
            </a:r>
            <a:endParaRPr lang="uk-UA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uk-UA" sz="20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ПублАТ</a:t>
            </a:r>
            <a:r>
              <a:rPr lang="uk-UA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uk-UA" sz="20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Дубномолоко</a:t>
            </a: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» 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905717" y="1215603"/>
            <a:ext cx="508682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 випуску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собівартості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виробничої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потужності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збільшення </a:t>
            </a: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частки чистої виручки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що припадає на одиницю власного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капіталу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збільшення </a:t>
            </a: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частки власних обігових </a:t>
            </a:r>
            <a:r>
              <a:rPr lang="uk-UA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коштів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запобігання зменшенню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показників </a:t>
            </a: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фінансової </a:t>
            </a:r>
            <a:r>
              <a:rPr lang="uk-UA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незалежності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зменшення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концентрації </a:t>
            </a: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позичкового </a:t>
            </a:r>
            <a:r>
              <a:rPr lang="uk-UA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капіталу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зменшення </a:t>
            </a: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зобов’язань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підприємства </a:t>
            </a:r>
            <a:endParaRPr lang="uk-UA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://investfuture.ru/files/articles/23697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532" y="5462920"/>
            <a:ext cx="3592177" cy="136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515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Domchina</Template>
  <TotalTime>0</TotalTime>
  <Words>740</Words>
  <Application>Microsoft Office PowerPoint</Application>
  <PresentationFormat>Широкоэкранный</PresentationFormat>
  <Paragraphs>192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Diamond Grid 16x9</vt:lpstr>
      <vt:lpstr>ФАКТОРИ ВПЛИВУ  НА ФІНАНСОВУ СТІЙКІСТЬ  ТА ПЛАТОСПРОМОЖНІСТЬ ПІДПРИЄМСТВА В ПЕРІОД КРИЗИ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2015-04-09T21:13:53Z</dcterms:created>
  <dcterms:modified xsi:type="dcterms:W3CDTF">2015-04-09T21:33:19Z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