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4" r:id="rId7"/>
    <p:sldId id="261" r:id="rId8"/>
    <p:sldId id="263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BCDFF"/>
    <a:srgbClr val="F79B4F"/>
    <a:srgbClr val="EF720B"/>
    <a:srgbClr val="D89102"/>
    <a:srgbClr val="003BC0"/>
    <a:srgbClr val="E20071"/>
    <a:srgbClr val="E20087"/>
    <a:srgbClr val="FFABCB"/>
    <a:srgbClr val="6F4001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146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8965" y="680310"/>
            <a:ext cx="8093365" cy="7635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l">
              <a:defRPr sz="3600">
                <a:solidFill>
                  <a:srgbClr val="DBCD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8965" y="1443835"/>
            <a:ext cx="8080555" cy="763525"/>
          </a:xfrm>
        </p:spPr>
        <p:txBody>
          <a:bodyPr>
            <a:norm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596540"/>
            <a:ext cx="8246070" cy="610820"/>
          </a:xfrm>
          <a:effectLst/>
        </p:spPr>
        <p:txBody>
          <a:bodyPr>
            <a:normAutofit/>
          </a:bodyPr>
          <a:lstStyle>
            <a:lvl1pPr algn="l">
              <a:defRPr sz="36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2207360"/>
            <a:ext cx="8246070" cy="3970331"/>
          </a:xfrm>
        </p:spPr>
        <p:txBody>
          <a:bodyPr/>
          <a:lstStyle>
            <a:lvl1pPr>
              <a:defRPr sz="2800">
                <a:solidFill>
                  <a:schemeClr val="bg2">
                    <a:lumMod val="10000"/>
                  </a:schemeClr>
                </a:solidFill>
              </a:defRPr>
            </a:lvl1pPr>
            <a:lvl2pPr>
              <a:defRPr>
                <a:solidFill>
                  <a:schemeClr val="bg2">
                    <a:lumMod val="10000"/>
                  </a:schemeClr>
                </a:solidFill>
              </a:defRPr>
            </a:lvl2pPr>
            <a:lvl3pPr>
              <a:defRPr>
                <a:solidFill>
                  <a:schemeClr val="bg2">
                    <a:lumMod val="10000"/>
                  </a:schemeClr>
                </a:solidFill>
              </a:defRPr>
            </a:lvl3pPr>
            <a:lvl4pPr>
              <a:defRPr>
                <a:solidFill>
                  <a:schemeClr val="bg2">
                    <a:lumMod val="10000"/>
                  </a:schemeClr>
                </a:solidFill>
              </a:defRPr>
            </a:lvl4pPr>
            <a:lvl5pPr>
              <a:defRPr>
                <a:solidFill>
                  <a:schemeClr val="bg2">
                    <a:lumMod val="1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3310" y="527605"/>
            <a:ext cx="7016195" cy="684885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3310" y="1291130"/>
            <a:ext cx="7016195" cy="4428445"/>
          </a:xfrm>
        </p:spPr>
        <p:txBody>
          <a:bodyPr/>
          <a:lstStyle>
            <a:lvl1pPr>
              <a:defRPr sz="2800">
                <a:solidFill>
                  <a:schemeClr val="bg2">
                    <a:lumMod val="10000"/>
                  </a:schemeClr>
                </a:solidFill>
              </a:defRPr>
            </a:lvl1pPr>
            <a:lvl2pPr>
              <a:defRPr>
                <a:solidFill>
                  <a:schemeClr val="bg2">
                    <a:lumMod val="10000"/>
                  </a:schemeClr>
                </a:solidFill>
              </a:defRPr>
            </a:lvl2pPr>
            <a:lvl3pPr>
              <a:defRPr>
                <a:solidFill>
                  <a:schemeClr val="bg2">
                    <a:lumMod val="10000"/>
                  </a:schemeClr>
                </a:solidFill>
              </a:defRPr>
            </a:lvl3pPr>
            <a:lvl4pPr>
              <a:defRPr>
                <a:solidFill>
                  <a:schemeClr val="bg2">
                    <a:lumMod val="10000"/>
                  </a:schemeClr>
                </a:solidFill>
              </a:defRPr>
            </a:lvl4pPr>
            <a:lvl5pPr>
              <a:defRPr>
                <a:solidFill>
                  <a:schemeClr val="bg2">
                    <a:lumMod val="1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1675180"/>
            <a:ext cx="8076895" cy="53218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1670" y="2226402"/>
            <a:ext cx="3817625" cy="773424"/>
          </a:xfrm>
        </p:spPr>
        <p:txBody>
          <a:bodyPr anchor="b"/>
          <a:lstStyle>
            <a:lvl1pPr marL="0" indent="0">
              <a:buNone/>
              <a:defRPr sz="2400" b="1" baseline="0">
                <a:solidFill>
                  <a:schemeClr val="bg2">
                    <a:lumMod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670" y="2989927"/>
            <a:ext cx="3817625" cy="3035058"/>
          </a:xfrm>
        </p:spPr>
        <p:txBody>
          <a:bodyPr/>
          <a:lstStyle>
            <a:lvl1pPr>
              <a:defRPr sz="2400">
                <a:solidFill>
                  <a:schemeClr val="bg2">
                    <a:lumMod val="10000"/>
                  </a:schemeClr>
                </a:solidFill>
              </a:defRPr>
            </a:lvl1pPr>
            <a:lvl2pPr>
              <a:defRPr sz="2000">
                <a:solidFill>
                  <a:schemeClr val="bg2">
                    <a:lumMod val="10000"/>
                  </a:schemeClr>
                </a:solidFill>
              </a:defRPr>
            </a:lvl2pPr>
            <a:lvl3pPr>
              <a:defRPr sz="1800">
                <a:solidFill>
                  <a:schemeClr val="bg2">
                    <a:lumMod val="10000"/>
                  </a:schemeClr>
                </a:solidFill>
              </a:defRPr>
            </a:lvl3pPr>
            <a:lvl4pPr>
              <a:defRPr sz="1600">
                <a:solidFill>
                  <a:schemeClr val="bg2">
                    <a:lumMod val="10000"/>
                  </a:schemeClr>
                </a:solidFill>
              </a:defRPr>
            </a:lvl4pPr>
            <a:lvl5pPr>
              <a:defRPr sz="1600">
                <a:solidFill>
                  <a:schemeClr val="bg2">
                    <a:lumMod val="1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705" y="2226402"/>
            <a:ext cx="3817625" cy="773424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2">
                    <a:lumMod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705" y="2989927"/>
            <a:ext cx="3817625" cy="3035058"/>
          </a:xfrm>
        </p:spPr>
        <p:txBody>
          <a:bodyPr/>
          <a:lstStyle>
            <a:lvl1pPr>
              <a:defRPr sz="2400">
                <a:solidFill>
                  <a:schemeClr val="bg2">
                    <a:lumMod val="10000"/>
                  </a:schemeClr>
                </a:solidFill>
              </a:defRPr>
            </a:lvl1pPr>
            <a:lvl2pPr>
              <a:defRPr sz="2000">
                <a:solidFill>
                  <a:schemeClr val="bg2">
                    <a:lumMod val="10000"/>
                  </a:schemeClr>
                </a:solidFill>
              </a:defRPr>
            </a:lvl2pPr>
            <a:lvl3pPr>
              <a:defRPr sz="1800">
                <a:solidFill>
                  <a:schemeClr val="bg2">
                    <a:lumMod val="10000"/>
                  </a:schemeClr>
                </a:solidFill>
              </a:defRPr>
            </a:lvl3pPr>
            <a:lvl4pPr>
              <a:defRPr sz="1600">
                <a:solidFill>
                  <a:schemeClr val="bg2">
                    <a:lumMod val="10000"/>
                  </a:schemeClr>
                </a:solidFill>
              </a:defRPr>
            </a:lvl4pPr>
            <a:lvl5pPr>
              <a:defRPr sz="1600">
                <a:solidFill>
                  <a:schemeClr val="bg2">
                    <a:lumMod val="1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3/13/2015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8965" y="360049"/>
            <a:ext cx="8246070" cy="1068935"/>
          </a:xfrm>
        </p:spPr>
        <p:txBody>
          <a:bodyPr>
            <a:normAutofit/>
          </a:bodyPr>
          <a:lstStyle/>
          <a:p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ДВНЗ «Київський національний економічний університет імені Вадима Гетьмана» 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8965" y="1443835"/>
            <a:ext cx="7482545" cy="763525"/>
          </a:xfrm>
        </p:spPr>
        <p:txBody>
          <a:bodyPr>
            <a:noAutofit/>
          </a:bodyPr>
          <a:lstStyle/>
          <a:p>
            <a:r>
              <a:rPr lang="ru-RU" sz="2000" b="1" dirty="0" err="1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Обґрунтування</a:t>
            </a:r>
            <a:r>
              <a:rPr lang="ru-RU" sz="2000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бізнес-моделі</a:t>
            </a:r>
            <a:r>
              <a:rPr lang="ru-RU" sz="2000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розвитку</a:t>
            </a:r>
            <a:r>
              <a:rPr lang="ru-RU" sz="2000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підприємства</a:t>
            </a:r>
            <a:endParaRPr lang="en-US" sz="2000" dirty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2294235" y="5566870"/>
            <a:ext cx="6400800" cy="16557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algn="r">
              <a:spcBef>
                <a:spcPts val="8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uk-UA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 PL KaitiM GB" charset="0"/>
              </a:rPr>
              <a:t>Студентка:</a:t>
            </a:r>
          </a:p>
          <a:p>
            <a:pPr algn="r">
              <a:spcBef>
                <a:spcPts val="8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5-ий курс 8504/1</a:t>
            </a:r>
            <a:r>
              <a:rPr lang="ru-RU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ru-RU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ФЕтаУ</a:t>
            </a:r>
            <a:r>
              <a:rPr lang="uk-UA" sz="1400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uk-UA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 PL KaitiM GB" charset="0"/>
              </a:rPr>
              <a:t>Бевз Т.В. </a:t>
            </a:r>
          </a:p>
          <a:p>
            <a:pPr algn="r">
              <a:spcBef>
                <a:spcPts val="8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uk-UA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 PL KaitiM GB" charset="0"/>
              </a:rPr>
              <a:t>Науковий </a:t>
            </a:r>
            <a:r>
              <a:rPr lang="uk-UA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 PL KaitiM GB" charset="0"/>
              </a:rPr>
              <a:t>керівник: </a:t>
            </a:r>
          </a:p>
          <a:p>
            <a:pPr algn="r">
              <a:spcBef>
                <a:spcPts val="8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к</a:t>
            </a:r>
            <a:r>
              <a:rPr lang="ru-RU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 е. н. </a:t>
            </a:r>
            <a:r>
              <a:rPr lang="uk-UA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 PL KaitiM GB" charset="0"/>
              </a:rPr>
              <a:t>Швиданенко</a:t>
            </a:r>
            <a:r>
              <a:rPr lang="uk-UA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 PL KaitiM GB" charset="0"/>
              </a:rPr>
              <a:t> Г.О</a:t>
            </a:r>
            <a:r>
              <a:rPr lang="uk-UA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 PL KaitiM GB" charset="0"/>
              </a:rPr>
              <a:t>.</a:t>
            </a:r>
            <a:endParaRPr lang="uk-UA" sz="2400" dirty="0">
              <a:solidFill>
                <a:schemeClr val="tx1">
                  <a:lumMod val="65000"/>
                  <a:lumOff val="35000"/>
                </a:schemeClr>
              </a:solidFill>
              <a:latin typeface="AR PL KaitiM GB" charset="0"/>
            </a:endParaRPr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025805"/>
            <a:ext cx="933966" cy="833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sx="1000" sy="1000" algn="ctr" rotWithShape="0">
              <a:srgbClr val="000000"/>
            </a:outerShdw>
            <a:reflection stA="87000" endPos="0" dist="127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3165" y="3581705"/>
            <a:ext cx="6866869" cy="610820"/>
          </a:xfrm>
        </p:spPr>
        <p:txBody>
          <a:bodyPr>
            <a:noAutofit/>
          </a:bodyPr>
          <a:lstStyle/>
          <a:p>
            <a:pPr algn="ctr"/>
            <a:r>
              <a:rPr lang="uk-UA" sz="1800" dirty="0"/>
              <a:t>У ринкових умовах господарювання, підприємства весь час перебувають у пошуках: власної ніші, власної унікальності, порівнюючи свої цілі зі своїми можливостями для їх досягнення. Іншими словами, у пошуках власної унікальної бізнес-моделі.</a:t>
            </a:r>
            <a:endParaRPr lang="uk-UA" sz="1800" dirty="0"/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10034" y="6024985"/>
            <a:ext cx="933966" cy="833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sx="1000" sy="1000" algn="ctr" rotWithShape="0">
              <a:srgbClr val="000000"/>
            </a:outerShdw>
            <a:reflection stA="87000" endPos="0" dist="12700" dir="5400000" sy="-100000" algn="bl" rotWithShape="0"/>
          </a:effectLst>
        </p:spPr>
      </p:pic>
      <p:sp>
        <p:nvSpPr>
          <p:cNvPr id="6" name="Содержимое 2"/>
          <p:cNvSpPr txBox="1">
            <a:spLocks/>
          </p:cNvSpPr>
          <p:nvPr/>
        </p:nvSpPr>
        <p:spPr>
          <a:xfrm>
            <a:off x="2301501" y="1138425"/>
            <a:ext cx="6448760" cy="973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bg2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bg2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bg2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bg2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bg2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buFont typeface="Arial" pitchFamily="34" charset="0"/>
              <a:buNone/>
            </a:pPr>
            <a:r>
              <a:rPr lang="uk-UA" sz="16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ГІПОТЕЗА «У самій технології ніякої внутрішньої цінності немає - її цінність визначається бізнес-моделлю, за допомогою якої ця технологія виходить на ринок». Генрі </a:t>
            </a:r>
            <a:r>
              <a:rPr lang="uk-UA" sz="16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Чесбро</a:t>
            </a:r>
            <a:endParaRPr lang="uk-UA" sz="1600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823308" y="911655"/>
            <a:ext cx="7016195" cy="684885"/>
          </a:xfrm>
        </p:spPr>
        <p:txBody>
          <a:bodyPr>
            <a:noAutofit/>
          </a:bodyPr>
          <a:lstStyle/>
          <a:p>
            <a:pPr algn="ctr"/>
            <a:r>
              <a:rPr lang="ru-RU" sz="2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БІЗНЕС-МОДЕЛЬ</a:t>
            </a:r>
            <a:r>
              <a:rPr lang="ru-RU" sz="2000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20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&amp;</a:t>
            </a:r>
            <a:r>
              <a:rPr lang="ru-RU" sz="2000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2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ПРИНЦИП </a:t>
            </a:r>
            <a:br>
              <a:rPr lang="ru-RU" sz="2000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2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ОРГАНІЗАЦІЇ БІЗНЕСУ</a:t>
            </a:r>
            <a:endParaRPr lang="uk-UA" sz="2000" dirty="0"/>
          </a:p>
        </p:txBody>
      </p:sp>
      <p:pic>
        <p:nvPicPr>
          <p:cNvPr id="7" name="Picture 2" descr="C:\Users\Admin\Downloads\картинки курсач\business-plan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3880" y="2054655"/>
            <a:ext cx="2755053" cy="2137870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1976015" y="4650640"/>
            <a:ext cx="698477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На </a:t>
            </a:r>
            <a:r>
              <a:rPr lang="ru-RU" sz="16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сьогоднішній</a:t>
            </a:r>
            <a:r>
              <a:rPr lang="ru-RU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день </a:t>
            </a:r>
            <a:r>
              <a:rPr lang="ru-RU" sz="16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зберігати</a:t>
            </a:r>
            <a:r>
              <a:rPr lang="ru-RU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конкурентну</a:t>
            </a:r>
            <a:r>
              <a:rPr lang="ru-RU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перевагу</a:t>
            </a:r>
            <a:r>
              <a:rPr lang="ru-RU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більшості</a:t>
            </a:r>
            <a:r>
              <a:rPr lang="ru-RU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підприємств</a:t>
            </a:r>
            <a:r>
              <a:rPr lang="ru-RU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стає</a:t>
            </a:r>
            <a:r>
              <a:rPr lang="ru-RU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все </a:t>
            </a:r>
            <a:r>
              <a:rPr lang="ru-RU" sz="16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складніше</a:t>
            </a:r>
            <a:r>
              <a:rPr lang="ru-RU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ru-RU" sz="16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Підприємства</a:t>
            </a:r>
            <a:r>
              <a:rPr lang="ru-RU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всього</a:t>
            </a:r>
            <a:r>
              <a:rPr lang="ru-RU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світу</a:t>
            </a:r>
            <a:r>
              <a:rPr lang="ru-RU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знаходяться</a:t>
            </a:r>
            <a:r>
              <a:rPr lang="ru-RU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в </a:t>
            </a:r>
            <a:r>
              <a:rPr lang="ru-RU" sz="16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пошуку</a:t>
            </a:r>
            <a:r>
              <a:rPr lang="ru-RU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нових</a:t>
            </a:r>
            <a:r>
              <a:rPr lang="ru-RU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важелів</a:t>
            </a:r>
            <a:r>
              <a:rPr lang="ru-RU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, </a:t>
            </a:r>
            <a:r>
              <a:rPr lang="ru-RU" sz="16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задіявши</a:t>
            </a:r>
            <a:r>
              <a:rPr lang="ru-RU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які</a:t>
            </a:r>
            <a:r>
              <a:rPr lang="ru-RU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можна</a:t>
            </a:r>
            <a:r>
              <a:rPr lang="ru-RU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зайняти</a:t>
            </a:r>
            <a:r>
              <a:rPr lang="ru-RU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лідируючі</a:t>
            </a:r>
            <a:r>
              <a:rPr lang="ru-RU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позиції</a:t>
            </a:r>
            <a:r>
              <a:rPr lang="ru-RU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на ринку. </a:t>
            </a:r>
            <a:r>
              <a:rPr lang="ru-RU" sz="16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Виходячи</a:t>
            </a:r>
            <a:r>
              <a:rPr lang="ru-RU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з</a:t>
            </a:r>
            <a:r>
              <a:rPr lang="ru-RU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цього</a:t>
            </a:r>
            <a:r>
              <a:rPr lang="ru-RU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ru-RU" sz="16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бізнес-модель</a:t>
            </a:r>
            <a:r>
              <a:rPr lang="ru-RU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відноситься</a:t>
            </a:r>
            <a:r>
              <a:rPr lang="ru-RU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до числа </a:t>
            </a:r>
            <a:r>
              <a:rPr lang="ru-RU" sz="16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нових</a:t>
            </a:r>
            <a:r>
              <a:rPr lang="ru-RU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концепцій</a:t>
            </a:r>
            <a:r>
              <a:rPr lang="ru-RU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сучасного</a:t>
            </a:r>
            <a:r>
              <a:rPr lang="ru-RU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підприємництва</a:t>
            </a:r>
            <a:r>
              <a:rPr lang="ru-RU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та </a:t>
            </a:r>
            <a:r>
              <a:rPr lang="ru-RU" sz="16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стратегічного</a:t>
            </a:r>
            <a:r>
              <a:rPr lang="ru-RU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управління</a:t>
            </a:r>
            <a:r>
              <a:rPr lang="ru-RU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  <a:endParaRPr lang="uk-UA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10034" y="6024985"/>
            <a:ext cx="933966" cy="833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sx="1000" sy="1000" algn="ctr" rotWithShape="0">
              <a:srgbClr val="000000"/>
            </a:outerShdw>
            <a:reflection stA="87000" endPos="0" dist="127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52216" y="6024985"/>
            <a:ext cx="933966" cy="833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sx="1000" sy="1000" algn="ctr" rotWithShape="0">
              <a:srgbClr val="000000"/>
            </a:outerShdw>
            <a:reflection stA="87000" endPos="0" dist="12700" dir="5400000" sy="-100000" algn="bl" rotWithShape="0"/>
          </a:effectLst>
        </p:spPr>
      </p:pic>
      <p:sp>
        <p:nvSpPr>
          <p:cNvPr id="11" name="Заголовок 10"/>
          <p:cNvSpPr>
            <a:spLocks noGrp="1"/>
          </p:cNvSpPr>
          <p:nvPr>
            <p:ph type="title"/>
          </p:nvPr>
        </p:nvSpPr>
        <p:spPr>
          <a:xfrm>
            <a:off x="542925" y="4560362"/>
            <a:ext cx="807561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1600" b="1" dirty="0" smtClean="0"/>
              <a:t>Бізнес-модель підприємства </a:t>
            </a:r>
            <a:r>
              <a:rPr lang="uk-UA" sz="1600" dirty="0" smtClean="0"/>
              <a:t>- </a:t>
            </a:r>
            <a:r>
              <a:rPr lang="ru-RU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сукупність</a:t>
            </a:r>
            <a:r>
              <a:rPr lang="ru-RU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ru-RU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елементів</a:t>
            </a:r>
            <a:r>
              <a:rPr lang="ru-RU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ru-RU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що</a:t>
            </a:r>
            <a:r>
              <a:rPr lang="ru-RU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ru-RU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характеризують</a:t>
            </a:r>
            <a:r>
              <a:rPr lang="ru-RU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ru-RU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принципову</a:t>
            </a:r>
            <a:r>
              <a:rPr lang="ru-RU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ru-RU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відмінну</a:t>
            </a:r>
            <a:r>
              <a:rPr lang="ru-RU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ru-RU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від</a:t>
            </a:r>
            <a:r>
              <a:rPr lang="ru-RU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ru-RU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конкурентів</a:t>
            </a:r>
            <a:r>
              <a:rPr lang="ru-RU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ru-RU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логіку</a:t>
            </a:r>
            <a:r>
              <a:rPr lang="ru-RU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ru-RU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функціонування</a:t>
            </a:r>
            <a:r>
              <a:rPr lang="ru-RU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ru-RU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бізнесу</a:t>
            </a:r>
            <a:r>
              <a:rPr lang="ru-RU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на </a:t>
            </a:r>
            <a:r>
              <a:rPr lang="ru-RU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основі</a:t>
            </a:r>
            <a:r>
              <a:rPr lang="ru-RU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ru-RU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використання</a:t>
            </a:r>
            <a:r>
              <a:rPr lang="ru-RU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ru-RU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ключових</a:t>
            </a:r>
            <a:r>
              <a:rPr lang="ru-RU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ru-RU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компетенцій</a:t>
            </a:r>
            <a:r>
              <a:rPr lang="ru-RU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для максимально </a:t>
            </a:r>
            <a:r>
              <a:rPr lang="ru-RU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ефективного</a:t>
            </a:r>
            <a:r>
              <a:rPr lang="ru-RU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ru-RU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розподілу</a:t>
            </a:r>
            <a:r>
              <a:rPr lang="ru-RU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ru-RU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стратегічних</a:t>
            </a:r>
            <a:r>
              <a:rPr lang="ru-RU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ru-RU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ресурсів</a:t>
            </a:r>
            <a:r>
              <a:rPr lang="ru-RU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у </a:t>
            </a:r>
            <a:r>
              <a:rPr lang="ru-RU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системі</a:t>
            </a:r>
            <a:r>
              <a:rPr lang="ru-RU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ru-RU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бізнес-процесів</a:t>
            </a:r>
            <a:r>
              <a:rPr lang="ru-RU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ru-RU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із</a:t>
            </a:r>
            <a:r>
              <a:rPr lang="ru-RU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метою </a:t>
            </a:r>
            <a:r>
              <a:rPr lang="ru-RU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створення</a:t>
            </a:r>
            <a:r>
              <a:rPr lang="ru-RU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продукту (</a:t>
            </a:r>
            <a:r>
              <a:rPr lang="ru-RU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послуги</a:t>
            </a:r>
            <a:r>
              <a:rPr lang="ru-RU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), </a:t>
            </a:r>
            <a:r>
              <a:rPr lang="ru-RU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що</a:t>
            </a:r>
            <a:r>
              <a:rPr lang="ru-RU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ru-RU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відповідає</a:t>
            </a:r>
            <a:r>
              <a:rPr lang="ru-RU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ru-RU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пріоритетам</a:t>
            </a:r>
            <a:r>
              <a:rPr lang="ru-RU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ru-RU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споживачів</a:t>
            </a:r>
            <a:r>
              <a:rPr lang="ru-RU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; </a:t>
            </a:r>
          </a:p>
        </p:txBody>
      </p:sp>
      <p:pic>
        <p:nvPicPr>
          <p:cNvPr id="12" name="Picture 2" descr="C:\Users\Admin\Downloads\картинки курсач\chto-otkryt-v-malenkom-gorode-aktualnii-busines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92245" y="2106199"/>
            <a:ext cx="3359510" cy="223687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C:\Users\Admin\Downloads\картинки курсач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39540" y="1901950"/>
            <a:ext cx="3359510" cy="2585248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133295" y="4803345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В </a:t>
            </a:r>
            <a:r>
              <a:rPr lang="ru-RU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умовах</a:t>
            </a:r>
            <a:r>
              <a:rPr lang="ru-RU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ru-RU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глобальної</a:t>
            </a:r>
            <a:r>
              <a:rPr lang="ru-RU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ru-RU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кризи</a:t>
            </a:r>
            <a:r>
              <a:rPr lang="ru-RU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ru-RU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багато</a:t>
            </a:r>
            <a:r>
              <a:rPr lang="ru-RU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ru-RU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бізнес</a:t>
            </a:r>
            <a:r>
              <a:rPr lang="ru-RU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-моделей </a:t>
            </a:r>
            <a:r>
              <a:rPr lang="ru-RU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втратили</a:t>
            </a:r>
            <a:r>
              <a:rPr lang="ru-RU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свою </a:t>
            </a:r>
            <a:r>
              <a:rPr lang="ru-RU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ефективність</a:t>
            </a:r>
            <a:r>
              <a:rPr lang="ru-RU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і </a:t>
            </a:r>
            <a:r>
              <a:rPr lang="ru-RU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конкурентоспроможність</a:t>
            </a:r>
            <a:r>
              <a:rPr lang="ru-RU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ru-RU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Підприємства</a:t>
            </a:r>
            <a:r>
              <a:rPr lang="ru-RU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ru-RU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що</a:t>
            </a:r>
            <a:r>
              <a:rPr lang="ru-RU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ru-RU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використовували</a:t>
            </a:r>
            <a:r>
              <a:rPr lang="ru-RU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ru-RU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свої</a:t>
            </a:r>
            <a:r>
              <a:rPr lang="ru-RU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ru-RU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традиційні</a:t>
            </a:r>
            <a:r>
              <a:rPr lang="ru-RU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(</a:t>
            </a:r>
            <a:r>
              <a:rPr lang="ru-RU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ефективні</a:t>
            </a:r>
            <a:r>
              <a:rPr lang="ru-RU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в </a:t>
            </a:r>
            <a:r>
              <a:rPr lang="ru-RU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докризовий</a:t>
            </a:r>
            <a:r>
              <a:rPr lang="ru-RU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ru-RU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період</a:t>
            </a:r>
            <a:r>
              <a:rPr lang="ru-RU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) </a:t>
            </a:r>
            <a:r>
              <a:rPr lang="ru-RU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бізнес-моделі</a:t>
            </a:r>
            <a:r>
              <a:rPr lang="ru-RU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ru-RU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збанкрутували</a:t>
            </a:r>
            <a:r>
              <a:rPr lang="ru-RU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ru-RU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зазнали</a:t>
            </a:r>
            <a:r>
              <a:rPr lang="ru-RU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ru-RU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збитки</a:t>
            </a:r>
            <a:r>
              <a:rPr lang="ru-RU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і </a:t>
            </a:r>
            <a:r>
              <a:rPr lang="ru-RU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вийшли</a:t>
            </a:r>
            <a:r>
              <a:rPr lang="ru-RU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з ринку . </a:t>
            </a:r>
            <a:endParaRPr lang="uk-UA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56838" y="6024985"/>
            <a:ext cx="933966" cy="833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sx="1000" sy="1000" algn="ctr" rotWithShape="0">
              <a:srgbClr val="000000"/>
            </a:outerShdw>
            <a:reflection stA="87000" endPos="0" dist="127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854532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6015" y="2512770"/>
            <a:ext cx="5133975" cy="3819525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3808475" y="1901950"/>
            <a:ext cx="460010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ru-RU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Calibri" panose="020F0502020204030204" pitchFamily="34" charset="0"/>
              </a:rPr>
              <a:t>Бізнес-моделі</a:t>
            </a:r>
            <a:r>
              <a:rPr lang="ru-RU" sz="2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Calibri" panose="020F0502020204030204" pitchFamily="34" charset="0"/>
              </a:rPr>
              <a:t> </a:t>
            </a:r>
            <a:r>
              <a:rPr lang="ru-RU" sz="2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Calibri" panose="020F0502020204030204" pitchFamily="34" charset="0"/>
              </a:rPr>
              <a:t>можу</a:t>
            </a:r>
            <a:r>
              <a:rPr lang="ru-RU" sz="2000" dirty="0">
                <a:solidFill>
                  <a:schemeClr val="tx1">
                    <a:lumMod val="50000"/>
                    <a:lumOff val="50000"/>
                  </a:schemeClr>
                </a:solidFill>
                <a:ea typeface="Calibri" panose="020F0502020204030204" pitchFamily="34" charset="0"/>
              </a:rPr>
              <a:t> </a:t>
            </a:r>
            <a:r>
              <a:rPr lang="ru-RU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Calibri" panose="020F0502020204030204" pitchFamily="34" charset="0"/>
              </a:rPr>
              <a:t>створюватися</a:t>
            </a:r>
            <a:r>
              <a:rPr lang="ru-RU" sz="2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Calibri" panose="020F0502020204030204" pitchFamily="34" charset="0"/>
              </a:rPr>
              <a:t> для …</a:t>
            </a:r>
            <a:endParaRPr lang="ru-RU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56838" y="6024985"/>
            <a:ext cx="933966" cy="833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sx="1000" sy="1000" algn="ctr" rotWithShape="0">
              <a:srgbClr val="000000"/>
            </a:outerShdw>
            <a:reflection stA="87000" endPos="0" dist="127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50085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10034" y="6024985"/>
            <a:ext cx="933966" cy="833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sx="1000" sy="1000" algn="ctr" rotWithShape="0">
              <a:srgbClr val="000000"/>
            </a:outerShdw>
            <a:reflection stA="87000" endPos="0" dist="12700" dir="5400000" sy="-100000" algn="bl" rotWithShape="0"/>
          </a:effectLst>
        </p:spPr>
      </p:pic>
      <p:pic>
        <p:nvPicPr>
          <p:cNvPr id="10" name="Picture 2" descr="C:\Users\Admin\Downloads\картинки курсач\1deddd7ff737639114639a3c87c1295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2229" y="2512770"/>
            <a:ext cx="3024336" cy="2398611"/>
          </a:xfrm>
          <a:prstGeom prst="rect">
            <a:avLst/>
          </a:prstGeom>
          <a:noFill/>
        </p:spPr>
      </p:pic>
      <p:pic>
        <p:nvPicPr>
          <p:cNvPr id="11" name="Picture 3" descr="C:\Users\Admin\Downloads\картинки курсач\Customer-Lifetime-Valu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30114" y="2632686"/>
            <a:ext cx="3277969" cy="2158777"/>
          </a:xfrm>
          <a:prstGeom prst="rect">
            <a:avLst/>
          </a:prstGeom>
          <a:noFill/>
        </p:spPr>
      </p:pic>
      <p:sp>
        <p:nvSpPr>
          <p:cNvPr id="12" name="Прямоугольник 11"/>
          <p:cNvSpPr/>
          <p:nvPr/>
        </p:nvSpPr>
        <p:spPr>
          <a:xfrm>
            <a:off x="748213" y="5132898"/>
            <a:ext cx="316835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Орієнтований</a:t>
            </a:r>
            <a:r>
              <a:rPr lang="ru-RU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на </a:t>
            </a:r>
            <a:r>
              <a:rPr lang="ru-RU" sz="16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бізнес</a:t>
            </a: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ru-RU" sz="16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процеси</a:t>
            </a:r>
            <a:r>
              <a:rPr lang="ru-RU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/</a:t>
            </a:r>
            <a:r>
              <a:rPr lang="ru-RU" sz="16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ролі</a:t>
            </a:r>
            <a:r>
              <a:rPr lang="ru-RU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ru-RU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</a:t>
            </a:r>
            <a:r>
              <a:rPr lang="ru-RU" sz="16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підхід</a:t>
            </a:r>
            <a:r>
              <a:rPr lang="ru-RU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ru-RU" sz="16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спрямований</a:t>
            </a:r>
            <a:r>
              <a:rPr lang="ru-RU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ru-RU" sz="16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всередину</a:t>
            </a:r>
            <a:r>
              <a:rPr lang="ru-RU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підприємства</a:t>
            </a:r>
            <a:r>
              <a:rPr lang="ru-RU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)</a:t>
            </a:r>
            <a:endParaRPr lang="uk-UA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408959" y="5133416"/>
            <a:ext cx="252028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Орієнтований</a:t>
            </a:r>
            <a:r>
              <a:rPr lang="ru-RU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на </a:t>
            </a:r>
            <a:r>
              <a:rPr lang="ru-RU" sz="16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цінність</a:t>
            </a:r>
            <a:r>
              <a:rPr lang="ru-RU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/</a:t>
            </a:r>
            <a:r>
              <a:rPr lang="ru-RU" sz="16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клієнта</a:t>
            </a:r>
            <a:r>
              <a:rPr lang="ru-RU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(</a:t>
            </a:r>
            <a:r>
              <a:rPr lang="ru-RU" sz="16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підхід</a:t>
            </a:r>
            <a:r>
              <a:rPr lang="ru-RU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ru-RU" sz="16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спрямований</a:t>
            </a:r>
            <a:r>
              <a:rPr lang="ru-RU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на</a:t>
            </a:r>
            <a:r>
              <a:rPr lang="ru-RU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ru-RU" sz="16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зовнішнє</a:t>
            </a:r>
            <a:r>
              <a:rPr lang="ru-RU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ru-RU" sz="16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оточення</a:t>
            </a:r>
            <a:r>
              <a:rPr lang="ru-RU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підприємства</a:t>
            </a:r>
            <a:endParaRPr lang="uk-UA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03486" y="1022637"/>
            <a:ext cx="648104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err="1">
                <a:solidFill>
                  <a:schemeClr val="bg2">
                    <a:lumMod val="50000"/>
                  </a:schemeClr>
                </a:solidFill>
              </a:rPr>
              <a:t>Моделлю</a:t>
            </a:r>
            <a:r>
              <a:rPr lang="ru-RU" sz="20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bg2">
                    <a:lumMod val="50000"/>
                  </a:schemeClr>
                </a:solidFill>
              </a:rPr>
              <a:t>може</a:t>
            </a:r>
            <a:r>
              <a:rPr lang="ru-RU" sz="2000" dirty="0">
                <a:solidFill>
                  <a:schemeClr val="bg2">
                    <a:lumMod val="50000"/>
                  </a:schemeClr>
                </a:solidFill>
              </a:rPr>
              <a:t> бути проект </a:t>
            </a:r>
            <a:r>
              <a:rPr lang="ru-RU" sz="2000" dirty="0" err="1">
                <a:solidFill>
                  <a:schemeClr val="bg2">
                    <a:lumMod val="50000"/>
                  </a:schemeClr>
                </a:solidFill>
              </a:rPr>
              <a:t>котрий</a:t>
            </a:r>
            <a:r>
              <a:rPr lang="ru-RU" sz="20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bg2">
                    <a:lumMod val="50000"/>
                  </a:schemeClr>
                </a:solidFill>
              </a:rPr>
              <a:t>має</a:t>
            </a:r>
            <a:r>
              <a:rPr lang="ru-RU" sz="20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bg2">
                    <a:lumMod val="50000"/>
                  </a:schemeClr>
                </a:solidFill>
              </a:rPr>
              <a:t>набір</a:t>
            </a:r>
            <a:r>
              <a:rPr lang="ru-RU" sz="20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bg2">
                    <a:lumMod val="50000"/>
                  </a:schemeClr>
                </a:solidFill>
              </a:rPr>
              <a:t>певних</a:t>
            </a:r>
            <a:r>
              <a:rPr lang="ru-RU" sz="2000" dirty="0">
                <a:solidFill>
                  <a:schemeClr val="bg2">
                    <a:lumMod val="50000"/>
                  </a:schemeClr>
                </a:solidFill>
              </a:rPr>
              <a:t> , </a:t>
            </a:r>
            <a:r>
              <a:rPr lang="ru-RU" sz="2000" dirty="0" err="1">
                <a:solidFill>
                  <a:schemeClr val="bg2">
                    <a:lumMod val="50000"/>
                  </a:schemeClr>
                </a:solidFill>
              </a:rPr>
              <a:t>властивих</a:t>
            </a:r>
            <a:r>
              <a:rPr lang="ru-RU" sz="20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bg2">
                    <a:lumMod val="50000"/>
                  </a:schemeClr>
                </a:solidFill>
              </a:rPr>
              <a:t>тільки</a:t>
            </a:r>
            <a:r>
              <a:rPr lang="ru-RU" sz="20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bg2">
                    <a:lumMod val="50000"/>
                  </a:schemeClr>
                </a:solidFill>
              </a:rPr>
              <a:t>даній</a:t>
            </a:r>
            <a:r>
              <a:rPr lang="ru-RU" sz="20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bg2">
                    <a:lumMod val="50000"/>
                  </a:schemeClr>
                </a:solidFill>
              </a:rPr>
              <a:t>моделі</a:t>
            </a:r>
            <a:r>
              <a:rPr lang="ru-RU" sz="20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bg2">
                    <a:lumMod val="50000"/>
                  </a:schemeClr>
                </a:solidFill>
              </a:rPr>
              <a:t>параметрів</a:t>
            </a:r>
            <a:r>
              <a:rPr lang="ru-RU" sz="2000" dirty="0">
                <a:solidFill>
                  <a:schemeClr val="bg2">
                    <a:lumMod val="50000"/>
                  </a:schemeClr>
                </a:solidFill>
              </a:rPr>
              <a:t> і характеристик.</a:t>
            </a:r>
            <a:endParaRPr lang="ru-RU" sz="20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6737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56838" y="6024985"/>
            <a:ext cx="933966" cy="833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sx="1000" sy="1000" algn="ctr" rotWithShape="0">
              <a:srgbClr val="000000"/>
            </a:outerShdw>
            <a:reflection stA="87000" endPos="0" dist="12700" dir="5400000" sy="-100000" algn="bl" rotWithShape="0"/>
          </a:effectLst>
        </p:spPr>
      </p:pic>
      <p:sp>
        <p:nvSpPr>
          <p:cNvPr id="2" name="Прямоугольник 1"/>
          <p:cNvSpPr/>
          <p:nvPr/>
        </p:nvSpPr>
        <p:spPr>
          <a:xfrm>
            <a:off x="448965" y="5002292"/>
            <a:ext cx="8394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>
                <a:solidFill>
                  <a:schemeClr val="tx1">
                    <a:lumMod val="50000"/>
                    <a:lumOff val="50000"/>
                  </a:schemeClr>
                </a:solidFill>
                <a:ea typeface="Calibri" panose="020F0502020204030204" pitchFamily="34" charset="0"/>
              </a:rPr>
              <a:t>У </a:t>
            </a:r>
            <a:r>
              <a:rPr lang="ru-RU" sz="1600" dirty="0" err="1">
                <a:solidFill>
                  <a:schemeClr val="tx1">
                    <a:lumMod val="50000"/>
                    <a:lumOff val="50000"/>
                  </a:schemeClr>
                </a:solidFill>
                <a:ea typeface="Calibri" panose="020F0502020204030204" pitchFamily="34" charset="0"/>
              </a:rPr>
              <a:t>створенні</a:t>
            </a:r>
            <a:r>
              <a:rPr lang="ru-RU" sz="1600" dirty="0">
                <a:solidFill>
                  <a:schemeClr val="tx1">
                    <a:lumMod val="50000"/>
                    <a:lumOff val="50000"/>
                  </a:schemeClr>
                </a:solidFill>
                <a:ea typeface="Calibri" panose="020F0502020204030204" pitchFamily="34" charset="0"/>
              </a:rPr>
              <a:t> </a:t>
            </a:r>
            <a:r>
              <a:rPr lang="ru-RU" sz="1600" dirty="0" err="1">
                <a:solidFill>
                  <a:schemeClr val="tx1">
                    <a:lumMod val="50000"/>
                    <a:lumOff val="50000"/>
                  </a:schemeClr>
                </a:solidFill>
                <a:ea typeface="Calibri" panose="020F0502020204030204" pitchFamily="34" charset="0"/>
              </a:rPr>
              <a:t>цінності</a:t>
            </a:r>
            <a:r>
              <a:rPr lang="ru-RU" sz="1600" dirty="0">
                <a:solidFill>
                  <a:schemeClr val="tx1">
                    <a:lumMod val="50000"/>
                    <a:lumOff val="50000"/>
                  </a:schemeClr>
                </a:solidFill>
                <a:ea typeface="Calibri" panose="020F0502020204030204" pitchFamily="34" charset="0"/>
              </a:rPr>
              <a:t> і </a:t>
            </a:r>
            <a:r>
              <a:rPr lang="ru-RU" sz="1600" dirty="0" err="1">
                <a:solidFill>
                  <a:schemeClr val="tx1">
                    <a:lumMod val="50000"/>
                    <a:lumOff val="50000"/>
                  </a:schemeClr>
                </a:solidFill>
                <a:ea typeface="Calibri" panose="020F0502020204030204" pitchFamily="34" charset="0"/>
              </a:rPr>
              <a:t>перетворенні</a:t>
            </a:r>
            <a:r>
              <a:rPr lang="ru-RU" sz="1600" dirty="0">
                <a:solidFill>
                  <a:schemeClr val="tx1">
                    <a:lumMod val="50000"/>
                    <a:lumOff val="50000"/>
                  </a:schemeClr>
                </a:solidFill>
                <a:ea typeface="Calibri" panose="020F0502020204030204" pitchFamily="34" charset="0"/>
              </a:rPr>
              <a:t> </a:t>
            </a:r>
            <a:r>
              <a:rPr lang="ru-RU" sz="1600" dirty="0" err="1">
                <a:solidFill>
                  <a:schemeClr val="tx1">
                    <a:lumMod val="50000"/>
                    <a:lumOff val="50000"/>
                  </a:schemeClr>
                </a:solidFill>
                <a:ea typeface="Calibri" panose="020F0502020204030204" pitchFamily="34" charset="0"/>
              </a:rPr>
              <a:t>її</a:t>
            </a:r>
            <a:r>
              <a:rPr lang="ru-RU" sz="1600" dirty="0">
                <a:solidFill>
                  <a:schemeClr val="tx1">
                    <a:lumMod val="50000"/>
                    <a:lumOff val="50000"/>
                  </a:schemeClr>
                </a:solidFill>
                <a:ea typeface="Calibri" panose="020F0502020204030204" pitchFamily="34" charset="0"/>
              </a:rPr>
              <a:t> в </a:t>
            </a:r>
            <a:r>
              <a:rPr lang="ru-RU" sz="1600" dirty="0" err="1">
                <a:solidFill>
                  <a:schemeClr val="tx1">
                    <a:lumMod val="50000"/>
                    <a:lumOff val="50000"/>
                  </a:schemeClr>
                </a:solidFill>
                <a:ea typeface="Calibri" panose="020F0502020204030204" pitchFamily="34" charset="0"/>
              </a:rPr>
              <a:t>прибуток</a:t>
            </a:r>
            <a:r>
              <a:rPr lang="ru-RU" sz="1600" dirty="0">
                <a:solidFill>
                  <a:schemeClr val="tx1">
                    <a:lumMod val="50000"/>
                    <a:lumOff val="50000"/>
                  </a:schemeClr>
                </a:solidFill>
                <a:ea typeface="Calibri" panose="020F0502020204030204" pitchFamily="34" charset="0"/>
              </a:rPr>
              <a:t>, </a:t>
            </a:r>
            <a:r>
              <a:rPr lang="ru-RU" sz="1600" dirty="0" err="1">
                <a:solidFill>
                  <a:schemeClr val="tx1">
                    <a:lumMod val="50000"/>
                    <a:lumOff val="50000"/>
                  </a:schemeClr>
                </a:solidFill>
                <a:ea typeface="Calibri" panose="020F0502020204030204" pitchFamily="34" charset="0"/>
              </a:rPr>
              <a:t>бізнес</a:t>
            </a:r>
            <a:r>
              <a:rPr lang="ru-RU" sz="1600" dirty="0">
                <a:solidFill>
                  <a:schemeClr val="tx1">
                    <a:lumMod val="50000"/>
                    <a:lumOff val="50000"/>
                  </a:schemeClr>
                </a:solidFill>
                <a:ea typeface="Calibri" panose="020F0502020204030204" pitchFamily="34" charset="0"/>
              </a:rPr>
              <a:t>-модель </a:t>
            </a:r>
            <a:r>
              <a:rPr lang="ru-RU" sz="1600" dirty="0" err="1">
                <a:solidFill>
                  <a:schemeClr val="tx1">
                    <a:lumMod val="50000"/>
                    <a:lumOff val="50000"/>
                  </a:schemeClr>
                </a:solidFill>
                <a:ea typeface="Calibri" panose="020F0502020204030204" pitchFamily="34" charset="0"/>
              </a:rPr>
              <a:t>фокусується</a:t>
            </a:r>
            <a:r>
              <a:rPr lang="ru-RU" sz="1600" dirty="0">
                <a:solidFill>
                  <a:schemeClr val="tx1">
                    <a:lumMod val="50000"/>
                    <a:lumOff val="50000"/>
                  </a:schemeClr>
                </a:solidFill>
                <a:ea typeface="Calibri" panose="020F0502020204030204" pitchFamily="34" charset="0"/>
              </a:rPr>
              <a:t> на </a:t>
            </a:r>
            <a:r>
              <a:rPr lang="ru-RU" sz="1600" dirty="0" err="1">
                <a:solidFill>
                  <a:schemeClr val="tx1">
                    <a:lumMod val="50000"/>
                    <a:lumOff val="50000"/>
                  </a:schemeClr>
                </a:solidFill>
                <a:ea typeface="Calibri" panose="020F0502020204030204" pitchFamily="34" charset="0"/>
              </a:rPr>
              <a:t>створенні</a:t>
            </a:r>
            <a:r>
              <a:rPr lang="ru-RU" sz="1600" dirty="0">
                <a:solidFill>
                  <a:schemeClr val="tx1">
                    <a:lumMod val="50000"/>
                    <a:lumOff val="50000"/>
                  </a:schemeClr>
                </a:solidFill>
                <a:ea typeface="Calibri" panose="020F0502020204030204" pitchFamily="34" charset="0"/>
              </a:rPr>
              <a:t> </a:t>
            </a:r>
            <a:r>
              <a:rPr lang="ru-RU" sz="1600" dirty="0" err="1">
                <a:solidFill>
                  <a:schemeClr val="tx1">
                    <a:lumMod val="50000"/>
                    <a:lumOff val="50000"/>
                  </a:schemeClr>
                </a:solidFill>
                <a:ea typeface="Calibri" panose="020F0502020204030204" pitchFamily="34" charset="0"/>
              </a:rPr>
              <a:t>самої</a:t>
            </a:r>
            <a:r>
              <a:rPr lang="ru-RU" sz="1600" dirty="0">
                <a:solidFill>
                  <a:schemeClr val="tx1">
                    <a:lumMod val="50000"/>
                    <a:lumOff val="50000"/>
                  </a:schemeClr>
                </a:solidFill>
                <a:ea typeface="Calibri" panose="020F0502020204030204" pitchFamily="34" charset="0"/>
              </a:rPr>
              <a:t> </a:t>
            </a:r>
            <a:r>
              <a:rPr lang="ru-RU" sz="1600" dirty="0" err="1">
                <a:solidFill>
                  <a:schemeClr val="tx1">
                    <a:lumMod val="50000"/>
                    <a:lumOff val="50000"/>
                  </a:schemeClr>
                </a:solidFill>
                <a:ea typeface="Calibri" panose="020F0502020204030204" pitchFamily="34" charset="0"/>
              </a:rPr>
              <a:t>цінності</a:t>
            </a:r>
            <a:r>
              <a:rPr lang="ru-RU" sz="1600" dirty="0">
                <a:solidFill>
                  <a:schemeClr val="tx1">
                    <a:lumMod val="50000"/>
                    <a:lumOff val="50000"/>
                  </a:schemeClr>
                </a:solidFill>
                <a:ea typeface="Calibri" panose="020F0502020204030204" pitchFamily="34" charset="0"/>
              </a:rPr>
              <a:t> та </a:t>
            </a:r>
            <a:r>
              <a:rPr lang="ru-RU" sz="1600" dirty="0" err="1">
                <a:solidFill>
                  <a:schemeClr val="tx1">
                    <a:lumMod val="50000"/>
                    <a:lumOff val="50000"/>
                  </a:schemeClr>
                </a:solidFill>
                <a:ea typeface="Calibri" panose="020F0502020204030204" pitchFamily="34" charset="0"/>
              </a:rPr>
              <a:t>одночасно</a:t>
            </a:r>
            <a:r>
              <a:rPr lang="ru-RU" sz="1600" dirty="0">
                <a:solidFill>
                  <a:schemeClr val="tx1">
                    <a:lumMod val="50000"/>
                    <a:lumOff val="50000"/>
                  </a:schemeClr>
                </a:solidFill>
                <a:ea typeface="Calibri" panose="020F0502020204030204" pitchFamily="34" charset="0"/>
              </a:rPr>
              <a:t> </a:t>
            </a:r>
            <a:r>
              <a:rPr lang="ru-RU" sz="1600" dirty="0" err="1">
                <a:solidFill>
                  <a:schemeClr val="tx1">
                    <a:lumMod val="50000"/>
                    <a:lumOff val="50000"/>
                  </a:schemeClr>
                </a:solidFill>
                <a:ea typeface="Calibri" panose="020F0502020204030204" pitchFamily="34" charset="0"/>
              </a:rPr>
              <a:t>описує</a:t>
            </a:r>
            <a:r>
              <a:rPr lang="ru-RU" sz="1600" dirty="0">
                <a:solidFill>
                  <a:schemeClr val="tx1">
                    <a:lumMod val="50000"/>
                    <a:lumOff val="50000"/>
                  </a:schemeClr>
                </a:solidFill>
                <a:ea typeface="Calibri" panose="020F0502020204030204" pitchFamily="34" charset="0"/>
              </a:rPr>
              <a:t> те, як </a:t>
            </a:r>
            <a:r>
              <a:rPr lang="ru-RU" sz="1600" dirty="0" err="1">
                <a:solidFill>
                  <a:schemeClr val="tx1">
                    <a:lumMod val="50000"/>
                    <a:lumOff val="50000"/>
                  </a:schemeClr>
                </a:solidFill>
                <a:ea typeface="Calibri" panose="020F0502020204030204" pitchFamily="34" charset="0"/>
              </a:rPr>
              <a:t>підприємство</a:t>
            </a:r>
            <a:r>
              <a:rPr lang="ru-RU" sz="1600" dirty="0">
                <a:solidFill>
                  <a:schemeClr val="tx1">
                    <a:lumMod val="50000"/>
                    <a:lumOff val="50000"/>
                  </a:schemeClr>
                </a:solidFill>
                <a:ea typeface="Calibri" panose="020F0502020204030204" pitchFamily="34" charset="0"/>
              </a:rPr>
              <a:t> </a:t>
            </a:r>
            <a:r>
              <a:rPr lang="ru-RU" sz="1600" dirty="0" err="1">
                <a:solidFill>
                  <a:schemeClr val="tx1">
                    <a:lumMod val="50000"/>
                    <a:lumOff val="50000"/>
                  </a:schemeClr>
                </a:solidFill>
                <a:ea typeface="Calibri" panose="020F0502020204030204" pitchFamily="34" charset="0"/>
              </a:rPr>
              <a:t>перетворює</a:t>
            </a:r>
            <a:r>
              <a:rPr lang="ru-RU" sz="1600" dirty="0">
                <a:solidFill>
                  <a:schemeClr val="tx1">
                    <a:lumMod val="50000"/>
                    <a:lumOff val="50000"/>
                  </a:schemeClr>
                </a:solidFill>
                <a:ea typeface="Calibri" panose="020F0502020204030204" pitchFamily="34" charset="0"/>
              </a:rPr>
              <a:t> </a:t>
            </a:r>
            <a:r>
              <a:rPr lang="ru-RU" sz="1600" dirty="0" err="1">
                <a:solidFill>
                  <a:schemeClr val="tx1">
                    <a:lumMod val="50000"/>
                    <a:lumOff val="50000"/>
                  </a:schemeClr>
                </a:solidFill>
                <a:ea typeface="Calibri" panose="020F0502020204030204" pitchFamily="34" charset="0"/>
              </a:rPr>
              <a:t>створену</a:t>
            </a:r>
            <a:r>
              <a:rPr lang="ru-RU" sz="1600" dirty="0">
                <a:solidFill>
                  <a:schemeClr val="tx1">
                    <a:lumMod val="50000"/>
                    <a:lumOff val="50000"/>
                  </a:schemeClr>
                </a:solidFill>
                <a:ea typeface="Calibri" panose="020F0502020204030204" pitchFamily="34" charset="0"/>
              </a:rPr>
              <a:t> </a:t>
            </a:r>
            <a:r>
              <a:rPr lang="ru-RU" sz="1600" dirty="0" err="1">
                <a:solidFill>
                  <a:schemeClr val="tx1">
                    <a:lumMod val="50000"/>
                    <a:lumOff val="50000"/>
                  </a:schemeClr>
                </a:solidFill>
                <a:ea typeface="Calibri" panose="020F0502020204030204" pitchFamily="34" charset="0"/>
              </a:rPr>
              <a:t>цінність</a:t>
            </a:r>
            <a:r>
              <a:rPr lang="ru-RU" sz="1600" dirty="0">
                <a:solidFill>
                  <a:schemeClr val="tx1">
                    <a:lumMod val="50000"/>
                    <a:lumOff val="50000"/>
                  </a:schemeClr>
                </a:solidFill>
                <a:ea typeface="Calibri" panose="020F0502020204030204" pitchFamily="34" charset="0"/>
              </a:rPr>
              <a:t> у </a:t>
            </a:r>
            <a:r>
              <a:rPr lang="ru-RU" sz="1600" dirty="0" err="1">
                <a:solidFill>
                  <a:schemeClr val="tx1">
                    <a:lumMod val="50000"/>
                    <a:lumOff val="50000"/>
                  </a:schemeClr>
                </a:solidFill>
                <a:ea typeface="Calibri" panose="020F0502020204030204" pitchFamily="34" charset="0"/>
              </a:rPr>
              <a:t>прибуток</a:t>
            </a:r>
            <a:r>
              <a:rPr lang="ru-RU" sz="1600" dirty="0">
                <a:solidFill>
                  <a:schemeClr val="tx1">
                    <a:lumMod val="50000"/>
                    <a:lumOff val="50000"/>
                  </a:schemeClr>
                </a:solidFill>
                <a:ea typeface="Calibri" panose="020F0502020204030204" pitchFamily="34" charset="0"/>
              </a:rPr>
              <a:t>, в свою </a:t>
            </a:r>
            <a:r>
              <a:rPr lang="ru-RU" sz="1600" dirty="0" err="1">
                <a:solidFill>
                  <a:schemeClr val="tx1">
                    <a:lumMod val="50000"/>
                    <a:lumOff val="50000"/>
                  </a:schemeClr>
                </a:solidFill>
                <a:ea typeface="Calibri" panose="020F0502020204030204" pitchFamily="34" charset="0"/>
              </a:rPr>
              <a:t>чергу</a:t>
            </a:r>
            <a:r>
              <a:rPr lang="ru-RU" sz="1600" dirty="0">
                <a:solidFill>
                  <a:schemeClr val="tx1">
                    <a:lumMod val="50000"/>
                    <a:lumOff val="50000"/>
                  </a:schemeClr>
                </a:solidFill>
                <a:ea typeface="Calibri" panose="020F0502020204030204" pitchFamily="34" charset="0"/>
              </a:rPr>
              <a:t> </a:t>
            </a:r>
            <a:r>
              <a:rPr lang="ru-RU" sz="1600" dirty="0" err="1">
                <a:solidFill>
                  <a:schemeClr val="tx1">
                    <a:lumMod val="50000"/>
                    <a:lumOff val="50000"/>
                  </a:schemeClr>
                </a:solidFill>
                <a:ea typeface="Calibri" panose="020F0502020204030204" pitchFamily="34" charset="0"/>
              </a:rPr>
              <a:t>стратегія</a:t>
            </a:r>
            <a:r>
              <a:rPr lang="ru-RU" sz="1600" dirty="0">
                <a:solidFill>
                  <a:schemeClr val="tx1">
                    <a:lumMod val="50000"/>
                    <a:lumOff val="50000"/>
                  </a:schemeClr>
                </a:solidFill>
                <a:ea typeface="Calibri" panose="020F0502020204030204" pitchFamily="34" charset="0"/>
              </a:rPr>
              <a:t> </a:t>
            </a:r>
            <a:r>
              <a:rPr lang="ru-RU" sz="1600" dirty="0" err="1">
                <a:solidFill>
                  <a:schemeClr val="tx1">
                    <a:lumMod val="50000"/>
                    <a:lumOff val="50000"/>
                  </a:schemeClr>
                </a:solidFill>
                <a:ea typeface="Calibri" panose="020F0502020204030204" pitchFamily="34" charset="0"/>
              </a:rPr>
              <a:t>фокусується</a:t>
            </a:r>
            <a:r>
              <a:rPr lang="ru-RU" sz="1600" dirty="0">
                <a:solidFill>
                  <a:schemeClr val="tx1">
                    <a:lumMod val="50000"/>
                    <a:lumOff val="50000"/>
                  </a:schemeClr>
                </a:solidFill>
                <a:ea typeface="Calibri" panose="020F0502020204030204" pitchFamily="34" charset="0"/>
              </a:rPr>
              <a:t> </a:t>
            </a:r>
            <a:r>
              <a:rPr lang="ru-RU" sz="1600" dirty="0" err="1">
                <a:solidFill>
                  <a:schemeClr val="tx1">
                    <a:lumMod val="50000"/>
                    <a:lumOff val="50000"/>
                  </a:schemeClr>
                </a:solidFill>
                <a:ea typeface="Calibri" panose="020F0502020204030204" pitchFamily="34" charset="0"/>
              </a:rPr>
              <a:t>лише</a:t>
            </a:r>
            <a:r>
              <a:rPr lang="ru-RU" sz="1600" dirty="0">
                <a:solidFill>
                  <a:schemeClr val="tx1">
                    <a:lumMod val="50000"/>
                    <a:lumOff val="50000"/>
                  </a:schemeClr>
                </a:solidFill>
                <a:ea typeface="Calibri" panose="020F0502020204030204" pitchFamily="34" charset="0"/>
              </a:rPr>
              <a:t> на </a:t>
            </a:r>
            <a:r>
              <a:rPr lang="ru-RU" sz="1600" dirty="0" err="1">
                <a:solidFill>
                  <a:schemeClr val="tx1">
                    <a:lumMod val="50000"/>
                    <a:lumOff val="50000"/>
                  </a:schemeClr>
                </a:solidFill>
                <a:ea typeface="Calibri" panose="020F0502020204030204" pitchFamily="34" charset="0"/>
              </a:rPr>
              <a:t>створенні</a:t>
            </a:r>
            <a:r>
              <a:rPr lang="ru-RU" sz="1600" dirty="0">
                <a:solidFill>
                  <a:schemeClr val="tx1">
                    <a:lumMod val="50000"/>
                    <a:lumOff val="50000"/>
                  </a:schemeClr>
                </a:solidFill>
                <a:ea typeface="Calibri" panose="020F0502020204030204" pitchFamily="34" charset="0"/>
              </a:rPr>
              <a:t> </a:t>
            </a:r>
            <a:r>
              <a:rPr lang="ru-RU" sz="1600" dirty="0" err="1">
                <a:solidFill>
                  <a:schemeClr val="tx1">
                    <a:lumMod val="50000"/>
                    <a:lumOff val="50000"/>
                  </a:schemeClr>
                </a:solidFill>
                <a:ea typeface="Calibri" panose="020F0502020204030204" pitchFamily="34" charset="0"/>
              </a:rPr>
              <a:t>стійкої</a:t>
            </a:r>
            <a:r>
              <a:rPr lang="ru-RU" sz="1600" dirty="0">
                <a:solidFill>
                  <a:schemeClr val="tx1">
                    <a:lumMod val="50000"/>
                    <a:lumOff val="50000"/>
                  </a:schemeClr>
                </a:solidFill>
                <a:ea typeface="Calibri" panose="020F0502020204030204" pitchFamily="34" charset="0"/>
              </a:rPr>
              <a:t> </a:t>
            </a:r>
            <a:r>
              <a:rPr lang="ru-RU" sz="1600" dirty="0" err="1">
                <a:solidFill>
                  <a:schemeClr val="tx1">
                    <a:lumMod val="50000"/>
                    <a:lumOff val="50000"/>
                  </a:schemeClr>
                </a:solidFill>
                <a:ea typeface="Calibri" panose="020F0502020204030204" pitchFamily="34" charset="0"/>
              </a:rPr>
              <a:t>конкурентної</a:t>
            </a:r>
            <a:r>
              <a:rPr lang="ru-RU" sz="1600" dirty="0">
                <a:solidFill>
                  <a:schemeClr val="tx1">
                    <a:lumMod val="50000"/>
                    <a:lumOff val="50000"/>
                  </a:schemeClr>
                </a:solidFill>
                <a:ea typeface="Calibri" panose="020F0502020204030204" pitchFamily="34" charset="0"/>
              </a:rPr>
              <a:t> </a:t>
            </a:r>
            <a:r>
              <a:rPr lang="ru-RU" sz="1600" dirty="0" err="1">
                <a:solidFill>
                  <a:schemeClr val="tx1">
                    <a:lumMod val="50000"/>
                    <a:lumOff val="50000"/>
                  </a:schemeClr>
                </a:solidFill>
                <a:ea typeface="Calibri" panose="020F0502020204030204" pitchFamily="34" charset="0"/>
              </a:rPr>
              <a:t>переваги</a:t>
            </a:r>
            <a:r>
              <a:rPr lang="ru-RU" sz="1600" dirty="0">
                <a:solidFill>
                  <a:schemeClr val="tx1">
                    <a:lumMod val="50000"/>
                    <a:lumOff val="50000"/>
                  </a:schemeClr>
                </a:solidFill>
                <a:ea typeface="Calibri" panose="020F0502020204030204" pitchFamily="34" charset="0"/>
              </a:rPr>
              <a:t>.</a:t>
            </a:r>
            <a:endParaRPr lang="ru-RU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1424" y="1868424"/>
            <a:ext cx="3121152" cy="3121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5248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10034" y="6024985"/>
            <a:ext cx="933966" cy="833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sx="1000" sy="1000" algn="ctr" rotWithShape="0">
              <a:srgbClr val="000000"/>
            </a:outerShdw>
            <a:reflection stA="87000" endPos="0" dist="12700" dir="5400000" sy="-100000" algn="bl" rotWithShape="0"/>
          </a:effectLst>
        </p:spPr>
      </p:pic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1517900" y="745472"/>
            <a:ext cx="7498080" cy="1143000"/>
          </a:xfrm>
        </p:spPr>
        <p:txBody>
          <a:bodyPr>
            <a:normAutofit/>
          </a:bodyPr>
          <a:lstStyle/>
          <a:p>
            <a:r>
              <a:rPr lang="uk-UA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Проблема бізнес-моделювання:</a:t>
            </a:r>
            <a:endParaRPr lang="uk-UA" dirty="0"/>
          </a:p>
        </p:txBody>
      </p:sp>
      <p:sp>
        <p:nvSpPr>
          <p:cNvPr id="14" name="Содержимое 2"/>
          <p:cNvSpPr>
            <a:spLocks noGrp="1"/>
          </p:cNvSpPr>
          <p:nvPr>
            <p:ph idx="1"/>
          </p:nvPr>
        </p:nvSpPr>
        <p:spPr>
          <a:xfrm>
            <a:off x="907080" y="1888472"/>
            <a:ext cx="7498080" cy="4800600"/>
          </a:xfrm>
        </p:spPr>
        <p:txBody>
          <a:bodyPr/>
          <a:lstStyle/>
          <a:p>
            <a:pPr algn="ctr">
              <a:buNone/>
            </a:pPr>
            <a:r>
              <a:rPr lang="uk-UA" sz="20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«Неможливо керувати тим, що неможливо виміряти» </a:t>
            </a:r>
            <a:endParaRPr lang="ru-RU" sz="2000" i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uk-UA" dirty="0"/>
          </a:p>
        </p:txBody>
      </p:sp>
      <p:pic>
        <p:nvPicPr>
          <p:cNvPr id="15" name="Picture 6" descr="vesi+19678685393"/>
          <p:cNvPicPr>
            <a:picLocks noChangeAspect="1" noChangeArrowheads="1"/>
          </p:cNvPicPr>
          <p:nvPr/>
        </p:nvPicPr>
        <p:blipFill>
          <a:blip r:embed="rId3" cstate="print"/>
          <a:srcRect b="18271"/>
          <a:stretch>
            <a:fillRect/>
          </a:stretch>
        </p:blipFill>
        <p:spPr bwMode="auto">
          <a:xfrm>
            <a:off x="2419587" y="2425902"/>
            <a:ext cx="4473066" cy="3599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69014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344</TotalTime>
  <Words>322</Words>
  <Application>Microsoft Office PowerPoint</Application>
  <PresentationFormat>Экран (4:3)</PresentationFormat>
  <Paragraphs>19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 PL KaitiM GB</vt:lpstr>
      <vt:lpstr>Arial</vt:lpstr>
      <vt:lpstr>Calibri</vt:lpstr>
      <vt:lpstr>Office Theme</vt:lpstr>
      <vt:lpstr>ДВНЗ «Київський національний економічний університет імені Вадима Гетьмана» </vt:lpstr>
      <vt:lpstr>У ринкових умовах господарювання, підприємства весь час перебувають у пошуках: власної ніші, власної унікальності, порівнюючи свої цілі зі своїми можливостями для їх досягнення. Іншими словами, у пошуках власної унікальної бізнес-моделі.</vt:lpstr>
      <vt:lpstr>БІЗНЕС-МОДЕЛЬ &amp; ПРИНЦИП  ОРГАНІЗАЦІЇ БІЗНЕСУ</vt:lpstr>
      <vt:lpstr>Бізнес-модель підприємства - сукупність елементів, що характеризують принципову, відмінну від конкурентів логіку функціонування бізнесу на основі використання ключових компетенцій для максимально ефективного розподілу стратегічних ресурсів у системі бізнес-процесів із метою створення продукту (послуги), що відповідає пріоритетам споживачів; </vt:lpstr>
      <vt:lpstr>Презентация PowerPoint</vt:lpstr>
      <vt:lpstr>Презентация PowerPoint</vt:lpstr>
      <vt:lpstr>Презентация PowerPoint</vt:lpstr>
      <vt:lpstr>Презентация PowerPoint</vt:lpstr>
      <vt:lpstr>Проблема бізнес-моделювання: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TattianaBevz</cp:lastModifiedBy>
  <cp:revision>51</cp:revision>
  <dcterms:created xsi:type="dcterms:W3CDTF">2013-08-21T19:17:07Z</dcterms:created>
  <dcterms:modified xsi:type="dcterms:W3CDTF">2015-03-12T23:45:36Z</dcterms:modified>
</cp:coreProperties>
</file>