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1" r:id="rId6"/>
    <p:sldId id="260" r:id="rId7"/>
    <p:sldId id="257"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BA22A7-D270-4A7A-B304-B6A684004C98}" type="datetimeFigureOut">
              <a:rPr lang="en-US"/>
              <a:pPr>
                <a:defRPr/>
              </a:pPr>
              <a:t>4/4/2013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ADC295-12D3-4983-8470-3C524CFF72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34C976-48AB-4CF4-A1ED-DCEC66A9A08D}" type="datetimeFigureOut">
              <a:rPr lang="en-US"/>
              <a:pPr>
                <a:defRPr/>
              </a:pPr>
              <a:t>4/4/2013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E181B7-B5CC-4C1D-BEF3-4875867823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CD6218-423B-4B7D-B50F-FCEA18C634D7}" type="datetimeFigureOut">
              <a:rPr lang="en-US"/>
              <a:pPr>
                <a:defRPr/>
              </a:pPr>
              <a:t>4/4/2013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6D4F1D-4183-46AF-ABC5-51220FCCB0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10F01E-AD4F-4BDF-A0CC-84A717D0CE1C}" type="datetimeFigureOut">
              <a:rPr lang="en-US"/>
              <a:pPr>
                <a:defRPr/>
              </a:pPr>
              <a:t>4/4/2013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3619B7-3369-4136-BC09-5099B182C6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A0303C-9556-43FD-8AB5-7BB9905FF050}" type="datetimeFigureOut">
              <a:rPr lang="en-US"/>
              <a:pPr>
                <a:defRPr/>
              </a:pPr>
              <a:t>4/4/2013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0DE9A9-624F-49B0-9C63-BA51B4F3DB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739BD95-CC5B-46FB-8095-71702F990E05}" type="datetimeFigureOut">
              <a:rPr lang="en-US"/>
              <a:pPr>
                <a:defRPr/>
              </a:pPr>
              <a:t>4/4/2013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72DFA4-0D2E-464C-8587-9F4D83677B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27F65AB-3EFE-454F-9EDE-93BC30345D36}" type="datetimeFigureOut">
              <a:rPr lang="en-US"/>
              <a:pPr>
                <a:defRPr/>
              </a:pPr>
              <a:t>4/4/2013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7FDA62-A488-4AE8-B87E-9257D48BCF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5E4D3D1-8857-4C8C-AB2C-0AB95D25AFF5}" type="datetimeFigureOut">
              <a:rPr lang="en-US"/>
              <a:pPr>
                <a:defRPr/>
              </a:pPr>
              <a:t>4/4/2013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3AA77D-AF8E-4AA8-B5B2-4DF3F09BE8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7EB09D-E5C8-4804-8471-DE902F15F772}" type="datetimeFigureOut">
              <a:rPr lang="en-US"/>
              <a:pPr>
                <a:defRPr/>
              </a:pPr>
              <a:t>4/4/2013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0D2B1C0-AD06-4E38-9108-ACB1C1AED3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4E4AE9-F044-4E09-B9C6-B9FA374740DE}" type="datetimeFigureOut">
              <a:rPr lang="en-US"/>
              <a:pPr>
                <a:defRPr/>
              </a:pPr>
              <a:t>4/4/2013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3EDCB3-6C5B-4096-8F44-1ACADA4C0F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6DCBD6-CA14-4764-A428-F7E57CE027AA}" type="datetimeFigureOut">
              <a:rPr lang="en-US"/>
              <a:pPr>
                <a:defRPr/>
              </a:pPr>
              <a:t>4/4/2013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A3E668-35AB-481A-BB44-31EC5E4CEC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8CE5B60-DB83-4BA6-B876-05524EDB582E}" type="datetimeFigureOut">
              <a:rPr lang="en-US"/>
              <a:pPr>
                <a:defRPr/>
              </a:pPr>
              <a:t>4/4/2013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3DB8877-C289-4E10-ACCC-00A1BFE944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enjoyobolon.com/" TargetMode="External"/><Relationship Id="rId7" Type="http://schemas.openxmlformats.org/officeDocument/2006/relationships/image" Target="../media/image11.jpeg"/><Relationship Id="rId2" Type="http://schemas.openxmlformats.org/officeDocument/2006/relationships/hyperlink" Target="http://obolon.ua/ukr/about/management-systems/"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enjoyobolon.com/ua/news/44?classID=21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fc.obolon.ua/"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a:gradFill>
        <a:effectLst/>
      </p:bgPr>
    </p:bg>
    <p:spTree>
      <p:nvGrpSpPr>
        <p:cNvPr id="1" name=""/>
        <p:cNvGrpSpPr/>
        <p:nvPr/>
      </p:nvGrpSpPr>
      <p:grpSpPr>
        <a:xfrm>
          <a:off x="0" y="0"/>
          <a:ext cx="0" cy="0"/>
          <a:chOff x="0" y="0"/>
          <a:chExt cx="0" cy="0"/>
        </a:xfrm>
      </p:grpSpPr>
      <p:sp>
        <p:nvSpPr>
          <p:cNvPr id="13314" name="Подзаголовок 4"/>
          <p:cNvSpPr>
            <a:spLocks noGrp="1"/>
          </p:cNvSpPr>
          <p:nvPr>
            <p:ph type="subTitle" idx="1"/>
          </p:nvPr>
        </p:nvSpPr>
        <p:spPr>
          <a:xfrm>
            <a:off x="304800" y="533400"/>
            <a:ext cx="8610600" cy="5867400"/>
          </a:xfrm>
        </p:spPr>
        <p:txBody>
          <a:bodyPr/>
          <a:lstStyle/>
          <a:p>
            <a:pPr eaLnBrk="1" hangingPunct="1">
              <a:lnSpc>
                <a:spcPct val="80000"/>
              </a:lnSpc>
            </a:pPr>
            <a:r>
              <a:rPr lang="uk-UA" sz="2000" b="1" smtClean="0">
                <a:solidFill>
                  <a:schemeClr val="tx1"/>
                </a:solidFill>
                <a:latin typeface="Times New Roman" pitchFamily="18" charset="0"/>
                <a:cs typeface="Times New Roman" pitchFamily="18" charset="0"/>
              </a:rPr>
              <a:t>МІНІСТЕРСТВО ОСВІТИ І НАУКИ, МОЛОДІ ТА СПОРТУ УКРАЇНИ</a:t>
            </a:r>
          </a:p>
          <a:p>
            <a:pPr eaLnBrk="1" hangingPunct="1">
              <a:lnSpc>
                <a:spcPct val="80000"/>
              </a:lnSpc>
            </a:pPr>
            <a:r>
              <a:rPr lang="uk-UA" sz="2000" b="1" smtClean="0">
                <a:solidFill>
                  <a:schemeClr val="tx1"/>
                </a:solidFill>
                <a:latin typeface="Times New Roman" pitchFamily="18" charset="0"/>
                <a:cs typeface="Times New Roman" pitchFamily="18" charset="0"/>
              </a:rPr>
              <a:t>ДВНЗ “КИЇВСЬКИЙ НАЦІОНАЛЬНИЙ ЕКОНОМІЧНИЙ УНІВЕРСИТЕТ ІМЕНІ ВАДИМА ГЕТЬМАНА”</a:t>
            </a:r>
          </a:p>
          <a:p>
            <a:pPr eaLnBrk="1" hangingPunct="1">
              <a:lnSpc>
                <a:spcPct val="80000"/>
              </a:lnSpc>
            </a:pPr>
            <a:endParaRPr lang="uk-UA" sz="2000" smtClean="0">
              <a:solidFill>
                <a:schemeClr val="tx1"/>
              </a:solidFill>
              <a:latin typeface="Times New Roman" pitchFamily="18" charset="0"/>
              <a:cs typeface="Times New Roman" pitchFamily="18" charset="0"/>
            </a:endParaRPr>
          </a:p>
          <a:p>
            <a:pPr eaLnBrk="1" hangingPunct="1">
              <a:lnSpc>
                <a:spcPct val="80000"/>
              </a:lnSpc>
            </a:pPr>
            <a:endParaRPr lang="uk-UA" sz="2000" smtClean="0">
              <a:solidFill>
                <a:schemeClr val="tx1"/>
              </a:solidFill>
              <a:latin typeface="Times New Roman" pitchFamily="18" charset="0"/>
              <a:cs typeface="Times New Roman" pitchFamily="18" charset="0"/>
            </a:endParaRPr>
          </a:p>
          <a:p>
            <a:pPr eaLnBrk="1" hangingPunct="1">
              <a:lnSpc>
                <a:spcPct val="80000"/>
              </a:lnSpc>
            </a:pPr>
            <a:r>
              <a:rPr lang="uk-UA" sz="2000" b="1" smtClean="0">
                <a:solidFill>
                  <a:schemeClr val="tx1"/>
                </a:solidFill>
                <a:latin typeface="Times New Roman" pitchFamily="18" charset="0"/>
                <a:cs typeface="Times New Roman" pitchFamily="18" charset="0"/>
              </a:rPr>
              <a:t>СОЦІАЛЬНО-ОРІЄНТОВАНИЙ БІЗНЕС: УПРАВЛІНСЬКИЙ АСПЕКТ</a:t>
            </a:r>
          </a:p>
          <a:p>
            <a:pPr eaLnBrk="1" hangingPunct="1">
              <a:lnSpc>
                <a:spcPct val="80000"/>
              </a:lnSpc>
            </a:pPr>
            <a:endParaRPr lang="uk-UA" sz="2000" smtClean="0">
              <a:solidFill>
                <a:schemeClr val="tx1"/>
              </a:solidFill>
              <a:latin typeface="Times New Roman" pitchFamily="18" charset="0"/>
              <a:cs typeface="Times New Roman" pitchFamily="18" charset="0"/>
            </a:endParaRPr>
          </a:p>
          <a:p>
            <a:pPr eaLnBrk="1" hangingPunct="1">
              <a:lnSpc>
                <a:spcPct val="80000"/>
              </a:lnSpc>
            </a:pPr>
            <a:endParaRPr lang="uk-UA" sz="2000" smtClean="0">
              <a:solidFill>
                <a:schemeClr val="tx1"/>
              </a:solidFill>
              <a:latin typeface="Times New Roman" pitchFamily="18" charset="0"/>
              <a:cs typeface="Times New Roman" pitchFamily="18" charset="0"/>
            </a:endParaRPr>
          </a:p>
          <a:p>
            <a:pPr eaLnBrk="1" hangingPunct="1">
              <a:lnSpc>
                <a:spcPct val="80000"/>
              </a:lnSpc>
            </a:pPr>
            <a:endParaRPr lang="uk-UA" sz="2000" smtClean="0">
              <a:solidFill>
                <a:schemeClr val="tx1"/>
              </a:solidFill>
              <a:latin typeface="Times New Roman" pitchFamily="18" charset="0"/>
              <a:cs typeface="Times New Roman" pitchFamily="18" charset="0"/>
            </a:endParaRPr>
          </a:p>
          <a:p>
            <a:pPr algn="r" eaLnBrk="1" hangingPunct="1">
              <a:lnSpc>
                <a:spcPct val="80000"/>
              </a:lnSpc>
            </a:pPr>
            <a:r>
              <a:rPr lang="uk-UA" sz="2000" b="1" smtClean="0">
                <a:solidFill>
                  <a:schemeClr val="tx1"/>
                </a:solidFill>
                <a:latin typeface="Times New Roman" pitchFamily="18" charset="0"/>
                <a:cs typeface="Times New Roman" pitchFamily="18" charset="0"/>
              </a:rPr>
              <a:t>Підготувала</a:t>
            </a:r>
            <a:r>
              <a:rPr lang="uk-UA" sz="2000" b="1" smtClean="0">
                <a:solidFill>
                  <a:schemeClr val="bg1"/>
                </a:solidFill>
                <a:latin typeface="Times New Roman" pitchFamily="18" charset="0"/>
                <a:cs typeface="Times New Roman" pitchFamily="18" charset="0"/>
              </a:rPr>
              <a:t>:</a:t>
            </a:r>
          </a:p>
          <a:p>
            <a:pPr algn="r" eaLnBrk="1" hangingPunct="1">
              <a:lnSpc>
                <a:spcPct val="80000"/>
              </a:lnSpc>
            </a:pPr>
            <a:r>
              <a:rPr lang="uk-UA" sz="2000" b="1" smtClean="0">
                <a:solidFill>
                  <a:schemeClr val="bg1"/>
                </a:solidFill>
                <a:latin typeface="Times New Roman" pitchFamily="18" charset="0"/>
                <a:cs typeface="Times New Roman" pitchFamily="18" charset="0"/>
              </a:rPr>
              <a:t>студентка ФЕФ, 5 курсу 4 групи</a:t>
            </a:r>
          </a:p>
          <a:p>
            <a:pPr algn="r" eaLnBrk="1" hangingPunct="1">
              <a:lnSpc>
                <a:spcPct val="80000"/>
              </a:lnSpc>
            </a:pPr>
            <a:r>
              <a:rPr lang="uk-UA" sz="2000" b="1" smtClean="0">
                <a:solidFill>
                  <a:schemeClr val="bg1"/>
                </a:solidFill>
                <a:latin typeface="Times New Roman" pitchFamily="18" charset="0"/>
                <a:cs typeface="Times New Roman" pitchFamily="18" charset="0"/>
              </a:rPr>
              <a:t>магістерська програма “Державний фінансовий менеджмент”</a:t>
            </a:r>
          </a:p>
          <a:p>
            <a:pPr algn="r" eaLnBrk="1" hangingPunct="1">
              <a:lnSpc>
                <a:spcPct val="80000"/>
              </a:lnSpc>
            </a:pPr>
            <a:r>
              <a:rPr lang="uk-UA" sz="2000" b="1" smtClean="0">
                <a:solidFill>
                  <a:schemeClr val="bg1"/>
                </a:solidFill>
                <a:latin typeface="Times New Roman" pitchFamily="18" charset="0"/>
                <a:cs typeface="Times New Roman" pitchFamily="18" charset="0"/>
              </a:rPr>
              <a:t>Белєнька Олександра</a:t>
            </a:r>
          </a:p>
          <a:p>
            <a:pPr algn="r" eaLnBrk="1" hangingPunct="1">
              <a:lnSpc>
                <a:spcPct val="80000"/>
              </a:lnSpc>
            </a:pPr>
            <a:r>
              <a:rPr lang="uk-UA" sz="2000" b="1" smtClean="0">
                <a:solidFill>
                  <a:schemeClr val="tx1"/>
                </a:solidFill>
                <a:latin typeface="Times New Roman" pitchFamily="18" charset="0"/>
                <a:cs typeface="Times New Roman" pitchFamily="18" charset="0"/>
              </a:rPr>
              <a:t> </a:t>
            </a:r>
          </a:p>
          <a:p>
            <a:pPr eaLnBrk="1" hangingPunct="1">
              <a:lnSpc>
                <a:spcPct val="80000"/>
              </a:lnSpc>
            </a:pPr>
            <a:r>
              <a:rPr lang="uk-UA" sz="2000" smtClean="0">
                <a:solidFill>
                  <a:schemeClr val="tx1"/>
                </a:solidFill>
                <a:latin typeface="Times New Roman" pitchFamily="18" charset="0"/>
                <a:cs typeface="Times New Roman" pitchFamily="18" charset="0"/>
              </a:rPr>
              <a:t>                                                                                               </a:t>
            </a:r>
            <a:r>
              <a:rPr lang="uk-UA" sz="2000" b="1" smtClean="0">
                <a:solidFill>
                  <a:schemeClr val="tx1"/>
                </a:solidFill>
                <a:latin typeface="Times New Roman" pitchFamily="18" charset="0"/>
                <a:cs typeface="Times New Roman" pitchFamily="18" charset="0"/>
              </a:rPr>
              <a:t>Науковий керівник:</a:t>
            </a:r>
          </a:p>
          <a:p>
            <a:pPr eaLnBrk="1" hangingPunct="1">
              <a:lnSpc>
                <a:spcPct val="80000"/>
              </a:lnSpc>
            </a:pPr>
            <a:r>
              <a:rPr lang="uk-UA" sz="2000" b="1" smtClean="0">
                <a:solidFill>
                  <a:schemeClr val="tx1"/>
                </a:solidFill>
                <a:latin typeface="Times New Roman" pitchFamily="18" charset="0"/>
                <a:cs typeface="Times New Roman" pitchFamily="18" charset="0"/>
              </a:rPr>
              <a:t>                                                                 к.е.н., доц. Шергіна Лідія Антонівна</a:t>
            </a:r>
          </a:p>
          <a:p>
            <a:pPr eaLnBrk="1" hangingPunct="1">
              <a:lnSpc>
                <a:spcPct val="80000"/>
              </a:lnSpc>
            </a:pPr>
            <a:endParaRPr lang="uk-UA" sz="2000" smtClean="0">
              <a:solidFill>
                <a:schemeClr val="tx1"/>
              </a:solidFill>
              <a:latin typeface="Times New Roman" pitchFamily="18" charset="0"/>
              <a:cs typeface="Times New Roman" pitchFamily="18" charset="0"/>
            </a:endParaRPr>
          </a:p>
          <a:p>
            <a:pPr eaLnBrk="1" hangingPunct="1">
              <a:lnSpc>
                <a:spcPct val="80000"/>
              </a:lnSpc>
            </a:pPr>
            <a:r>
              <a:rPr lang="uk-UA" sz="2000" smtClean="0">
                <a:solidFill>
                  <a:schemeClr val="tx1"/>
                </a:solidFill>
                <a:latin typeface="Times New Roman" pitchFamily="18" charset="0"/>
                <a:cs typeface="Times New Roman" pitchFamily="18" charset="0"/>
              </a:rPr>
              <a:t>Київ – 2013</a:t>
            </a:r>
          </a:p>
          <a:p>
            <a:pPr eaLnBrk="1" hangingPunct="1">
              <a:lnSpc>
                <a:spcPct val="80000"/>
              </a:lnSpc>
            </a:pPr>
            <a:endParaRPr lang="uk-UA" sz="2000" smtClean="0">
              <a:solidFill>
                <a:schemeClr val="tx1"/>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lin ang="5400000"/>
        </a:gradFill>
        <a:effectLst/>
      </p:bgPr>
    </p:bg>
    <p:spTree>
      <p:nvGrpSpPr>
        <p:cNvPr id="1" name=""/>
        <p:cNvGrpSpPr/>
        <p:nvPr/>
      </p:nvGrpSpPr>
      <p:grpSpPr>
        <a:xfrm>
          <a:off x="0" y="0"/>
          <a:ext cx="0" cy="0"/>
          <a:chOff x="0" y="0"/>
          <a:chExt cx="0" cy="0"/>
        </a:xfrm>
      </p:grpSpPr>
      <p:sp>
        <p:nvSpPr>
          <p:cNvPr id="14338" name="Подзаголовок 2"/>
          <p:cNvSpPr>
            <a:spLocks noGrp="1"/>
          </p:cNvSpPr>
          <p:nvPr>
            <p:ph type="subTitle" idx="1"/>
          </p:nvPr>
        </p:nvSpPr>
        <p:spPr>
          <a:xfrm>
            <a:off x="228600" y="1143000"/>
            <a:ext cx="8458200" cy="4114800"/>
          </a:xfrm>
        </p:spPr>
        <p:txBody>
          <a:bodyPr/>
          <a:lstStyle/>
          <a:p>
            <a:pPr algn="just" eaLnBrk="1" hangingPunct="1"/>
            <a:r>
              <a:rPr lang="uk-UA" b="1" smtClean="0">
                <a:solidFill>
                  <a:schemeClr val="tx1"/>
                </a:solidFill>
                <a:latin typeface="Times New Roman" pitchFamily="18" charset="0"/>
                <a:cs typeface="Times New Roman" pitchFamily="18" charset="0"/>
              </a:rPr>
              <a:t>Управління соціальною відповідальністю на підприємстві </a:t>
            </a:r>
            <a:r>
              <a:rPr lang="uk-UA" smtClean="0">
                <a:solidFill>
                  <a:schemeClr val="tx1"/>
                </a:solidFill>
                <a:latin typeface="Times New Roman" pitchFamily="18" charset="0"/>
                <a:cs typeface="Times New Roman" pitchFamily="18" charset="0"/>
              </a:rPr>
              <a:t>полягає у реалізації функцій менеджменту, які спрямовані на реалізацію інтересі зацікавлених сторін, беручи на себе відповідальність за вплив їхньої діяльності на підвищення ефективності господарювання та забезпечення стійкого збалансованого розвитку</a:t>
            </a:r>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uk-UA" b="1" dirty="0" smtClean="0"/>
              <a:t>Соціально-відповідальні компанії України</a:t>
            </a:r>
            <a:endParaRPr lang="uk-UA" b="1" dirty="0"/>
          </a:p>
        </p:txBody>
      </p:sp>
      <p:pic>
        <p:nvPicPr>
          <p:cNvPr id="15362" name="Содержимое 4" descr="http://www.foxtrot.com.ua/ru/article/img.aspx?id=60623"/>
          <p:cNvPicPr>
            <a:picLocks noGrp="1"/>
          </p:cNvPicPr>
          <p:nvPr>
            <p:ph sz="half" idx="1"/>
          </p:nvPr>
        </p:nvPicPr>
        <p:blipFill>
          <a:blip r:embed="rId2"/>
          <a:srcRect/>
          <a:stretch>
            <a:fillRect/>
          </a:stretch>
        </p:blipFill>
        <p:spPr>
          <a:xfrm>
            <a:off x="3124200" y="2057400"/>
            <a:ext cx="1524000" cy="1036638"/>
          </a:xfrm>
        </p:spPr>
      </p:pic>
      <p:pic>
        <p:nvPicPr>
          <p:cNvPr id="15363" name="Рисунок 4" descr="logo_2_UKR.jpg"/>
          <p:cNvPicPr>
            <a:picLocks noChangeAspect="1"/>
          </p:cNvPicPr>
          <p:nvPr/>
        </p:nvPicPr>
        <p:blipFill>
          <a:blip r:embed="rId3"/>
          <a:srcRect/>
          <a:stretch>
            <a:fillRect/>
          </a:stretch>
        </p:blipFill>
        <p:spPr bwMode="auto">
          <a:xfrm>
            <a:off x="6096000" y="4419600"/>
            <a:ext cx="1981200" cy="914400"/>
          </a:xfrm>
          <a:prstGeom prst="rect">
            <a:avLst/>
          </a:prstGeom>
          <a:noFill/>
          <a:ln w="9525">
            <a:noFill/>
            <a:miter lim="800000"/>
            <a:headEnd/>
            <a:tailEnd/>
          </a:ln>
        </p:spPr>
      </p:pic>
      <p:pic>
        <p:nvPicPr>
          <p:cNvPr id="15364" name="Picture 2" descr="Корпорація «Оболонь»"/>
          <p:cNvPicPr>
            <a:picLocks noChangeAspect="1" noChangeArrowheads="1"/>
          </p:cNvPicPr>
          <p:nvPr/>
        </p:nvPicPr>
        <p:blipFill>
          <a:blip r:embed="rId4"/>
          <a:srcRect/>
          <a:stretch>
            <a:fillRect/>
          </a:stretch>
        </p:blipFill>
        <p:spPr bwMode="auto">
          <a:xfrm>
            <a:off x="63500" y="-136525"/>
            <a:ext cx="9525" cy="9525"/>
          </a:xfrm>
          <a:prstGeom prst="rect">
            <a:avLst/>
          </a:prstGeom>
          <a:noFill/>
          <a:ln w="9525">
            <a:noFill/>
            <a:miter lim="800000"/>
            <a:headEnd/>
            <a:tailEnd/>
          </a:ln>
        </p:spPr>
      </p:pic>
      <p:pic>
        <p:nvPicPr>
          <p:cNvPr id="15365" name="Рисунок 14" descr="nachala-eksportirovat-pivo-v-chili.jpg"/>
          <p:cNvPicPr>
            <a:picLocks noChangeAspect="1"/>
          </p:cNvPicPr>
          <p:nvPr/>
        </p:nvPicPr>
        <p:blipFill>
          <a:blip r:embed="rId5"/>
          <a:srcRect/>
          <a:stretch>
            <a:fillRect/>
          </a:stretch>
        </p:blipFill>
        <p:spPr bwMode="auto">
          <a:xfrm>
            <a:off x="609600" y="1600200"/>
            <a:ext cx="1981200" cy="1495425"/>
          </a:xfrm>
          <a:prstGeom prst="rect">
            <a:avLst/>
          </a:prstGeom>
          <a:noFill/>
          <a:ln w="9525">
            <a:noFill/>
            <a:miter lim="800000"/>
            <a:headEnd/>
            <a:tailEnd/>
          </a:ln>
        </p:spPr>
      </p:pic>
      <p:pic>
        <p:nvPicPr>
          <p:cNvPr id="15366" name="Рисунок 15" descr="im.jpg"/>
          <p:cNvPicPr>
            <a:picLocks noChangeAspect="1"/>
          </p:cNvPicPr>
          <p:nvPr/>
        </p:nvPicPr>
        <p:blipFill>
          <a:blip r:embed="rId6"/>
          <a:srcRect/>
          <a:stretch>
            <a:fillRect/>
          </a:stretch>
        </p:blipFill>
        <p:spPr bwMode="auto">
          <a:xfrm>
            <a:off x="609600" y="3505200"/>
            <a:ext cx="2133600" cy="1447800"/>
          </a:xfrm>
          <a:prstGeom prst="rect">
            <a:avLst/>
          </a:prstGeom>
          <a:noFill/>
          <a:ln w="9525">
            <a:noFill/>
            <a:miter lim="800000"/>
            <a:headEnd/>
            <a:tailEnd/>
          </a:ln>
        </p:spPr>
      </p:pic>
      <p:pic>
        <p:nvPicPr>
          <p:cNvPr id="15367" name="Рисунок 16" descr="imagesCA7MF410.jpg"/>
          <p:cNvPicPr>
            <a:picLocks noChangeAspect="1"/>
          </p:cNvPicPr>
          <p:nvPr/>
        </p:nvPicPr>
        <p:blipFill>
          <a:blip r:embed="rId7"/>
          <a:srcRect/>
          <a:stretch>
            <a:fillRect/>
          </a:stretch>
        </p:blipFill>
        <p:spPr bwMode="auto">
          <a:xfrm>
            <a:off x="3048000" y="3581400"/>
            <a:ext cx="1752600" cy="1752600"/>
          </a:xfrm>
          <a:prstGeom prst="rect">
            <a:avLst/>
          </a:prstGeom>
          <a:noFill/>
          <a:ln w="9525">
            <a:noFill/>
            <a:miter lim="800000"/>
            <a:headEnd/>
            <a:tailEnd/>
          </a:ln>
        </p:spPr>
      </p:pic>
      <p:pic>
        <p:nvPicPr>
          <p:cNvPr id="15368" name="Рисунок 17" descr="logo_ukr.gif"/>
          <p:cNvPicPr>
            <a:picLocks noChangeAspect="1"/>
          </p:cNvPicPr>
          <p:nvPr/>
        </p:nvPicPr>
        <p:blipFill>
          <a:blip r:embed="rId8"/>
          <a:srcRect/>
          <a:stretch>
            <a:fillRect/>
          </a:stretch>
        </p:blipFill>
        <p:spPr bwMode="auto">
          <a:xfrm>
            <a:off x="5715000" y="3352800"/>
            <a:ext cx="2619375" cy="609600"/>
          </a:xfrm>
          <a:prstGeom prst="rect">
            <a:avLst/>
          </a:prstGeom>
          <a:noFill/>
          <a:ln w="9525">
            <a:noFill/>
            <a:miter lim="800000"/>
            <a:headEnd/>
            <a:tailEnd/>
          </a:ln>
        </p:spPr>
      </p:pic>
      <p:pic>
        <p:nvPicPr>
          <p:cNvPr id="15369" name="Рисунок 18" descr="Логотип_Киевстар.png"/>
          <p:cNvPicPr>
            <a:picLocks noChangeAspect="1"/>
          </p:cNvPicPr>
          <p:nvPr/>
        </p:nvPicPr>
        <p:blipFill>
          <a:blip r:embed="rId9"/>
          <a:srcRect/>
          <a:stretch>
            <a:fillRect/>
          </a:stretch>
        </p:blipFill>
        <p:spPr bwMode="auto">
          <a:xfrm>
            <a:off x="6096000" y="1295400"/>
            <a:ext cx="2057400" cy="1614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eaLnBrk="1" hangingPunct="1"/>
            <a:r>
              <a:rPr lang="uk-UA" sz="3600" b="1" smtClean="0"/>
              <a:t>Напрями соціальної відповідальності корпорації “Оболонь”</a:t>
            </a:r>
          </a:p>
        </p:txBody>
      </p:sp>
      <p:graphicFrame>
        <p:nvGraphicFramePr>
          <p:cNvPr id="8" name="Содержимое 7"/>
          <p:cNvGraphicFramePr>
            <a:graphicFrameLocks noGrp="1"/>
          </p:cNvGraphicFramePr>
          <p:nvPr>
            <p:ph idx="1"/>
          </p:nvPr>
        </p:nvGraphicFramePr>
        <p:xfrm>
          <a:off x="0" y="1295400"/>
          <a:ext cx="9144000" cy="5161547"/>
        </p:xfrm>
        <a:graphic>
          <a:graphicData uri="http://schemas.openxmlformats.org/drawingml/2006/table">
            <a:tbl>
              <a:tblPr firstRow="1" bandRow="1">
                <a:tableStyleId>{5940675A-B579-460E-94D1-54222C63F5DA}</a:tableStyleId>
              </a:tblPr>
              <a:tblGrid>
                <a:gridCol w="1947334"/>
                <a:gridCol w="7196666"/>
              </a:tblGrid>
              <a:tr h="1143000">
                <a:tc>
                  <a:txBody>
                    <a:bodyPr/>
                    <a:lstStyle/>
                    <a:p>
                      <a:endParaRPr lang="uk-UA" sz="4400" b="1" dirty="0" smtClean="0">
                        <a:latin typeface="Times New Roman" pitchFamily="18" charset="0"/>
                        <a:cs typeface="Times New Roman" pitchFamily="18" charset="0"/>
                      </a:endParaRPr>
                    </a:p>
                  </a:txBody>
                  <a:tcPr/>
                </a:tc>
                <a:tc>
                  <a:txBody>
                    <a:bodyPr/>
                    <a:lstStyle/>
                    <a:p>
                      <a:r>
                        <a:rPr lang="uk-UA" sz="1400" kern="1200" dirty="0" smtClean="0">
                          <a:solidFill>
                            <a:schemeClr val="tx1"/>
                          </a:solidFill>
                          <a:latin typeface="Times New Roman" pitchFamily="18" charset="0"/>
                          <a:ea typeface="+mn-ea"/>
                          <a:cs typeface="Times New Roman" pitchFamily="18" charset="0"/>
                        </a:rPr>
                        <a:t>На підприємствах корпорації впроваджена і сертифікована </a:t>
                      </a:r>
                      <a:r>
                        <a:rPr lang="uk-UA" sz="1400" u="sng" kern="1200" dirty="0" smtClean="0">
                          <a:solidFill>
                            <a:schemeClr val="tx1"/>
                          </a:solidFill>
                          <a:latin typeface="Times New Roman" pitchFamily="18" charset="0"/>
                          <a:ea typeface="+mn-ea"/>
                          <a:cs typeface="Times New Roman" pitchFamily="18" charset="0"/>
                          <a:hlinkClick r:id="rId2"/>
                        </a:rPr>
                        <a:t>система управління безпекою та гігієною праці</a:t>
                      </a:r>
                      <a:r>
                        <a:rPr lang="uk-UA" sz="1400" kern="1200" dirty="0" smtClean="0">
                          <a:solidFill>
                            <a:schemeClr val="tx1"/>
                          </a:solidFill>
                          <a:latin typeface="Times New Roman" pitchFamily="18" charset="0"/>
                          <a:ea typeface="+mn-ea"/>
                          <a:cs typeface="Times New Roman" pitchFamily="18" charset="0"/>
                        </a:rPr>
                        <a:t> OHSAS 18001:2007Також «Оболонь» стала одним із перших підприємств в Україні, що слідуючи європейській практиці, розробили власний </a:t>
                      </a:r>
                      <a:r>
                        <a:rPr lang="uk-UA" sz="1400" kern="1200" dirty="0" err="1" smtClean="0">
                          <a:solidFill>
                            <a:schemeClr val="tx1"/>
                          </a:solidFill>
                          <a:latin typeface="Times New Roman" pitchFamily="18" charset="0"/>
                          <a:ea typeface="+mn-ea"/>
                          <a:cs typeface="Times New Roman" pitchFamily="18" charset="0"/>
                        </a:rPr>
                        <a:t>ґендерний</a:t>
                      </a:r>
                      <a:r>
                        <a:rPr lang="uk-UA" sz="1400" kern="1200" dirty="0" smtClean="0">
                          <a:solidFill>
                            <a:schemeClr val="tx1"/>
                          </a:solidFill>
                          <a:latin typeface="Times New Roman" pitchFamily="18" charset="0"/>
                          <a:ea typeface="+mn-ea"/>
                          <a:cs typeface="Times New Roman" pitchFamily="18" charset="0"/>
                        </a:rPr>
                        <a:t> план. Проект реалізовувався за допомоги Європейського Союзу та Міжнародного бюро праці в рамках Проекту </a:t>
                      </a:r>
                      <a:r>
                        <a:rPr lang="uk-UA" sz="1400" kern="1200" dirty="0" err="1" smtClean="0">
                          <a:solidFill>
                            <a:schemeClr val="tx1"/>
                          </a:solidFill>
                          <a:latin typeface="Times New Roman" pitchFamily="18" charset="0"/>
                          <a:ea typeface="+mn-ea"/>
                          <a:cs typeface="Times New Roman" pitchFamily="18" charset="0"/>
                        </a:rPr>
                        <a:t>“Рівність</a:t>
                      </a:r>
                      <a:r>
                        <a:rPr lang="uk-UA" sz="1400" kern="1200" dirty="0" smtClean="0">
                          <a:solidFill>
                            <a:schemeClr val="tx1"/>
                          </a:solidFill>
                          <a:latin typeface="Times New Roman" pitchFamily="18" charset="0"/>
                          <a:ea typeface="+mn-ea"/>
                          <a:cs typeface="Times New Roman" pitchFamily="18" charset="0"/>
                        </a:rPr>
                        <a:t> жінок і чоловіків у світі </a:t>
                      </a:r>
                      <a:r>
                        <a:rPr lang="uk-UA" sz="1400" kern="1200" dirty="0" err="1" smtClean="0">
                          <a:solidFill>
                            <a:schemeClr val="tx1"/>
                          </a:solidFill>
                          <a:latin typeface="Times New Roman" pitchFamily="18" charset="0"/>
                          <a:ea typeface="+mn-ea"/>
                          <a:cs typeface="Times New Roman" pitchFamily="18" charset="0"/>
                        </a:rPr>
                        <a:t>праці”</a:t>
                      </a:r>
                      <a:endParaRPr lang="uk-UA" sz="1400" kern="1200" dirty="0" smtClean="0">
                        <a:solidFill>
                          <a:schemeClr val="tx1"/>
                        </a:solidFill>
                        <a:latin typeface="Times New Roman" pitchFamily="18" charset="0"/>
                        <a:ea typeface="+mn-ea"/>
                        <a:cs typeface="Times New Roman" pitchFamily="18" charset="0"/>
                      </a:endParaRPr>
                    </a:p>
                  </a:txBody>
                  <a:tcPr/>
                </a:tc>
              </a:tr>
              <a:tr h="1828800">
                <a:tc>
                  <a:txBody>
                    <a:bodyPr/>
                    <a:lstStyle/>
                    <a:p>
                      <a:endParaRPr lang="uk-UA" sz="1400"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kern="1200" dirty="0" smtClean="0">
                          <a:solidFill>
                            <a:schemeClr val="tx1"/>
                          </a:solidFill>
                          <a:latin typeface="Times New Roman" pitchFamily="18" charset="0"/>
                          <a:ea typeface="+mn-ea"/>
                          <a:cs typeface="Times New Roman" pitchFamily="18" charset="0"/>
                        </a:rPr>
                        <a:t>Щоб донести до якомога більшого кола людей інформацію про важливість відповідального ставлення до пива, компанія впроваджує добровільну масштабну програму </a:t>
                      </a:r>
                      <a:r>
                        <a:rPr lang="uk-UA" sz="1400" u="sng" kern="1200" dirty="0" smtClean="0">
                          <a:solidFill>
                            <a:schemeClr val="tx1"/>
                          </a:solidFill>
                          <a:latin typeface="Times New Roman" pitchFamily="18" charset="0"/>
                          <a:ea typeface="+mn-ea"/>
                          <a:cs typeface="Times New Roman" pitchFamily="18" charset="0"/>
                          <a:hlinkClick r:id="rId3"/>
                        </a:rPr>
                        <a:t>«Споживай відповідально!»</a:t>
                      </a:r>
                      <a:r>
                        <a:rPr lang="uk-UA" sz="1400" kern="1200" dirty="0" smtClean="0">
                          <a:solidFill>
                            <a:schemeClr val="tx1"/>
                          </a:solidFill>
                          <a:latin typeface="Times New Roman" pitchFamily="18" charset="0"/>
                          <a:ea typeface="+mn-ea"/>
                          <a:cs typeface="Times New Roman" pitchFamily="18" charset="0"/>
                        </a:rPr>
                        <a:t>.</a:t>
                      </a:r>
                      <a:r>
                        <a:rPr lang="uk-UA" sz="1800" kern="1200" dirty="0" smtClean="0">
                          <a:solidFill>
                            <a:schemeClr val="tx1"/>
                          </a:solidFill>
                          <a:latin typeface="+mn-lt"/>
                          <a:ea typeface="+mn-ea"/>
                          <a:cs typeface="+mn-cs"/>
                        </a:rPr>
                        <a:t> </a:t>
                      </a:r>
                      <a:r>
                        <a:rPr lang="uk-UA" sz="1400" kern="1200" dirty="0" smtClean="0">
                          <a:solidFill>
                            <a:schemeClr val="tx1"/>
                          </a:solidFill>
                          <a:latin typeface="Times New Roman" pitchFamily="18" charset="0"/>
                          <a:ea typeface="+mn-ea"/>
                          <a:cs typeface="Times New Roman" pitchFamily="18" charset="0"/>
                        </a:rPr>
                        <a:t>У рамках програми використовуються різні канали комунікації для того, щоб охопити найширшу аудиторію споживачів. Зокрема, на всіх етикетках пива ПАТ «Оболонь» розміщується </a:t>
                      </a:r>
                      <a:r>
                        <a:rPr lang="uk-UA" sz="1400" u="sng" kern="1200" dirty="0" smtClean="0">
                          <a:solidFill>
                            <a:schemeClr val="tx1"/>
                          </a:solidFill>
                          <a:latin typeface="Times New Roman" pitchFamily="18" charset="0"/>
                          <a:ea typeface="+mn-ea"/>
                          <a:cs typeface="Times New Roman" pitchFamily="18" charset="0"/>
                          <a:hlinkClick r:id="rId4"/>
                        </a:rPr>
                        <a:t>повідомлення</a:t>
                      </a:r>
                      <a:r>
                        <a:rPr lang="uk-UA" sz="1400" kern="1200" dirty="0" smtClean="0">
                          <a:solidFill>
                            <a:schemeClr val="tx1"/>
                          </a:solidFill>
                          <a:latin typeface="Times New Roman" pitchFamily="18" charset="0"/>
                          <a:ea typeface="+mn-ea"/>
                          <a:cs typeface="Times New Roman" pitchFamily="18" charset="0"/>
                        </a:rPr>
                        <a:t> про недопустимість вживання пива особами до 18 років, вагітними жінками та водіями, а також інформація про норми споживання пива. Логотип «Споживай відповідально!» компанія  розміщує також у всіх рекламних відеороликах брендів корпорації</a:t>
                      </a:r>
                    </a:p>
                  </a:txBody>
                  <a:tcPr/>
                </a:tc>
              </a:tr>
              <a:tr h="2144027">
                <a:tc>
                  <a:txBody>
                    <a:bodyPr/>
                    <a:lstStyle/>
                    <a:p>
                      <a:endParaRPr lang="uk-UA" sz="14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400" kern="1200" dirty="0" smtClean="0">
                          <a:solidFill>
                            <a:schemeClr val="tx1"/>
                          </a:solidFill>
                          <a:latin typeface="Times New Roman" pitchFamily="18" charset="0"/>
                          <a:ea typeface="+mn-ea"/>
                          <a:cs typeface="Times New Roman" pitchFamily="18" charset="0"/>
                        </a:rPr>
                        <a:t>Оболонь» реалізує, переробляє і повторно використовує понад 95% відходів власного виробництва</a:t>
                      </a:r>
                    </a:p>
                    <a:p>
                      <a:pPr marL="0" marR="0" indent="0" algn="l" defTabSz="914400" rtl="0" eaLnBrk="1" fontAlgn="auto" latinLnBrk="0" hangingPunct="1">
                        <a:lnSpc>
                          <a:spcPct val="100000"/>
                        </a:lnSpc>
                        <a:spcBef>
                          <a:spcPts val="0"/>
                        </a:spcBef>
                        <a:spcAft>
                          <a:spcPts val="0"/>
                        </a:spcAft>
                        <a:buClrTx/>
                        <a:buSzTx/>
                        <a:buFontTx/>
                        <a:buNone/>
                        <a:tabLst/>
                        <a:defRPr/>
                      </a:pPr>
                      <a:r>
                        <a:rPr lang="uk-UA" sz="1400" kern="1200" dirty="0" smtClean="0">
                          <a:solidFill>
                            <a:schemeClr val="tx1"/>
                          </a:solidFill>
                          <a:latin typeface="Times New Roman" pitchFamily="18" charset="0"/>
                          <a:ea typeface="+mn-ea"/>
                          <a:cs typeface="Times New Roman" pitchFamily="18" charset="0"/>
                        </a:rPr>
                        <a:t>За рахунок проведення спеціальних заходів, за 2011 рік корпорація «Оболонь» досягла значних успіхів у зменшенні впливу на довкілля: </a:t>
                      </a:r>
                      <a:br>
                        <a:rPr lang="uk-UA" sz="1400" kern="1200" dirty="0" smtClean="0">
                          <a:solidFill>
                            <a:schemeClr val="tx1"/>
                          </a:solidFill>
                          <a:latin typeface="Times New Roman" pitchFamily="18" charset="0"/>
                          <a:ea typeface="+mn-ea"/>
                          <a:cs typeface="Times New Roman" pitchFamily="18" charset="0"/>
                        </a:rPr>
                      </a:br>
                      <a:r>
                        <a:rPr lang="uk-UA" sz="1400" kern="1200" dirty="0" smtClean="0">
                          <a:solidFill>
                            <a:schemeClr val="tx1"/>
                          </a:solidFill>
                          <a:latin typeface="Times New Roman" pitchFamily="18" charset="0"/>
                          <a:ea typeface="+mn-ea"/>
                          <a:cs typeface="Times New Roman" pitchFamily="18" charset="0"/>
                        </a:rPr>
                        <a:t>- на 11% зменшено споживання природного газу на виробництві;</a:t>
                      </a:r>
                      <a:br>
                        <a:rPr lang="uk-UA" sz="1400" kern="1200" dirty="0" smtClean="0">
                          <a:solidFill>
                            <a:schemeClr val="tx1"/>
                          </a:solidFill>
                          <a:latin typeface="Times New Roman" pitchFamily="18" charset="0"/>
                          <a:ea typeface="+mn-ea"/>
                          <a:cs typeface="Times New Roman" pitchFamily="18" charset="0"/>
                        </a:rPr>
                      </a:br>
                      <a:r>
                        <a:rPr lang="uk-UA" sz="1400" kern="1200" dirty="0" smtClean="0">
                          <a:solidFill>
                            <a:schemeClr val="tx1"/>
                          </a:solidFill>
                          <a:latin typeface="Times New Roman" pitchFamily="18" charset="0"/>
                          <a:ea typeface="+mn-ea"/>
                          <a:cs typeface="Times New Roman" pitchFamily="18" charset="0"/>
                        </a:rPr>
                        <a:t>- на 7% зменшено використання електроенергії;</a:t>
                      </a:r>
                      <a:br>
                        <a:rPr lang="uk-UA" sz="1400" kern="1200" dirty="0" smtClean="0">
                          <a:solidFill>
                            <a:schemeClr val="tx1"/>
                          </a:solidFill>
                          <a:latin typeface="Times New Roman" pitchFamily="18" charset="0"/>
                          <a:ea typeface="+mn-ea"/>
                          <a:cs typeface="Times New Roman" pitchFamily="18" charset="0"/>
                        </a:rPr>
                      </a:br>
                      <a:r>
                        <a:rPr lang="uk-UA" sz="1400" kern="1200" dirty="0" smtClean="0">
                          <a:solidFill>
                            <a:schemeClr val="tx1"/>
                          </a:solidFill>
                          <a:latin typeface="Times New Roman" pitchFamily="18" charset="0"/>
                          <a:ea typeface="+mn-ea"/>
                          <a:cs typeface="Times New Roman" pitchFamily="18" charset="0"/>
                        </a:rPr>
                        <a:t>- на 5% зменшено викиди пари у атмосферу;</a:t>
                      </a:r>
                      <a:br>
                        <a:rPr lang="uk-UA" sz="1400" kern="1200" dirty="0" smtClean="0">
                          <a:solidFill>
                            <a:schemeClr val="tx1"/>
                          </a:solidFill>
                          <a:latin typeface="Times New Roman" pitchFamily="18" charset="0"/>
                          <a:ea typeface="+mn-ea"/>
                          <a:cs typeface="Times New Roman" pitchFamily="18" charset="0"/>
                        </a:rPr>
                      </a:br>
                      <a:r>
                        <a:rPr lang="uk-UA" sz="1400" kern="1200" dirty="0" smtClean="0">
                          <a:solidFill>
                            <a:schemeClr val="tx1"/>
                          </a:solidFill>
                          <a:latin typeface="Times New Roman" pitchFamily="18" charset="0"/>
                          <a:ea typeface="+mn-ea"/>
                          <a:cs typeface="Times New Roman" pitchFamily="18" charset="0"/>
                        </a:rPr>
                        <a:t>- на 6% зменшено використання води власного забору;</a:t>
                      </a:r>
                      <a:br>
                        <a:rPr lang="uk-UA" sz="1400" kern="1200" dirty="0" smtClean="0">
                          <a:solidFill>
                            <a:schemeClr val="tx1"/>
                          </a:solidFill>
                          <a:latin typeface="Times New Roman" pitchFamily="18" charset="0"/>
                          <a:ea typeface="+mn-ea"/>
                          <a:cs typeface="Times New Roman" pitchFamily="18" charset="0"/>
                        </a:rPr>
                      </a:br>
                      <a:r>
                        <a:rPr lang="uk-UA" sz="1400" kern="1200" dirty="0" smtClean="0">
                          <a:solidFill>
                            <a:schemeClr val="tx1"/>
                          </a:solidFill>
                          <a:latin typeface="Times New Roman" pitchFamily="18" charset="0"/>
                          <a:ea typeface="+mn-ea"/>
                          <a:cs typeface="Times New Roman" pitchFamily="18" charset="0"/>
                        </a:rPr>
                        <a:t>- на 21% зменшено питоме утворення відходів на одиницю продукції.</a:t>
                      </a:r>
                    </a:p>
                  </a:txBody>
                  <a:tcPr/>
                </a:tc>
              </a:tr>
            </a:tbl>
          </a:graphicData>
        </a:graphic>
      </p:graphicFrame>
      <p:pic>
        <p:nvPicPr>
          <p:cNvPr id="16400" name="Рисунок 10" descr="kazan_ecolog.jpg"/>
          <p:cNvPicPr>
            <a:picLocks noChangeAspect="1"/>
          </p:cNvPicPr>
          <p:nvPr/>
        </p:nvPicPr>
        <p:blipFill>
          <a:blip r:embed="rId5"/>
          <a:srcRect/>
          <a:stretch>
            <a:fillRect/>
          </a:stretch>
        </p:blipFill>
        <p:spPr bwMode="auto">
          <a:xfrm>
            <a:off x="0" y="4343400"/>
            <a:ext cx="1981200" cy="2209800"/>
          </a:xfrm>
          <a:prstGeom prst="rect">
            <a:avLst/>
          </a:prstGeom>
          <a:noFill/>
          <a:ln w="9525">
            <a:noFill/>
            <a:miter lim="800000"/>
            <a:headEnd/>
            <a:tailEnd/>
          </a:ln>
        </p:spPr>
      </p:pic>
      <p:pic>
        <p:nvPicPr>
          <p:cNvPr id="16401" name="Рисунок 12" descr="imagesCAAAXS2F.jpg"/>
          <p:cNvPicPr>
            <a:picLocks noChangeAspect="1"/>
          </p:cNvPicPr>
          <p:nvPr/>
        </p:nvPicPr>
        <p:blipFill>
          <a:blip r:embed="rId6"/>
          <a:srcRect/>
          <a:stretch>
            <a:fillRect/>
          </a:stretch>
        </p:blipFill>
        <p:spPr bwMode="auto">
          <a:xfrm>
            <a:off x="0" y="2438400"/>
            <a:ext cx="1981200" cy="1905000"/>
          </a:xfrm>
          <a:prstGeom prst="rect">
            <a:avLst/>
          </a:prstGeom>
          <a:noFill/>
          <a:ln w="9525">
            <a:noFill/>
            <a:miter lim="800000"/>
            <a:headEnd/>
            <a:tailEnd/>
          </a:ln>
        </p:spPr>
      </p:pic>
      <p:pic>
        <p:nvPicPr>
          <p:cNvPr id="16402" name="Рисунок 13" descr="imagesCAPXPCHK.jpg"/>
          <p:cNvPicPr>
            <a:picLocks noChangeAspect="1"/>
          </p:cNvPicPr>
          <p:nvPr/>
        </p:nvPicPr>
        <p:blipFill>
          <a:blip r:embed="rId7"/>
          <a:srcRect/>
          <a:stretch>
            <a:fillRect/>
          </a:stretch>
        </p:blipFill>
        <p:spPr bwMode="auto">
          <a:xfrm>
            <a:off x="0" y="1295400"/>
            <a:ext cx="1981200" cy="1143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457200" y="0"/>
            <a:ext cx="8229600" cy="1066800"/>
          </a:xfrm>
        </p:spPr>
        <p:txBody>
          <a:bodyPr/>
          <a:lstStyle/>
          <a:p>
            <a:pPr eaLnBrk="1" hangingPunct="1"/>
            <a:r>
              <a:rPr lang="uk-UA" sz="2000" b="1" smtClean="0">
                <a:latin typeface="Times New Roman" pitchFamily="18" charset="0"/>
                <a:cs typeface="Times New Roman" pitchFamily="18" charset="0"/>
              </a:rPr>
              <a:t>Напрями соціальної відповідальності корпорації “Оболонь” (продовження)</a:t>
            </a:r>
          </a:p>
        </p:txBody>
      </p:sp>
      <p:graphicFrame>
        <p:nvGraphicFramePr>
          <p:cNvPr id="5" name="Содержимое 4"/>
          <p:cNvGraphicFramePr>
            <a:graphicFrameLocks noGrp="1"/>
          </p:cNvGraphicFramePr>
          <p:nvPr>
            <p:ph idx="1"/>
          </p:nvPr>
        </p:nvGraphicFramePr>
        <p:xfrm>
          <a:off x="0" y="1143000"/>
          <a:ext cx="9144000" cy="5775960"/>
        </p:xfrm>
        <a:graphic>
          <a:graphicData uri="http://schemas.openxmlformats.org/drawingml/2006/table">
            <a:tbl>
              <a:tblPr firstRow="1" bandRow="1">
                <a:tableStyleId>{5940675A-B579-460E-94D1-54222C63F5DA}</a:tableStyleId>
              </a:tblPr>
              <a:tblGrid>
                <a:gridCol w="1354666"/>
                <a:gridCol w="7789334"/>
              </a:tblGrid>
              <a:tr h="1523999">
                <a:tc>
                  <a:txBody>
                    <a:bodyPr/>
                    <a:lstStyle/>
                    <a:p>
                      <a:r>
                        <a:rPr lang="uk-UA" b="1" dirty="0" smtClean="0">
                          <a:latin typeface="Times New Roman" pitchFamily="18" charset="0"/>
                          <a:cs typeface="Times New Roman" pitchFamily="18" charset="0"/>
                        </a:rPr>
                        <a:t>Соціальна звітність</a:t>
                      </a:r>
                      <a:endParaRPr lang="uk-UA" b="1"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Відповідно до Глобального договору ООН в Україні, котрий є добровільною ініціативою соціально відповідальних компаній, </a:t>
                      </a:r>
                      <a:r>
                        <a:rPr lang="uk-UA" sz="1400" dirty="0" err="1" smtClean="0">
                          <a:latin typeface="Times New Roman" pitchFamily="18" charset="0"/>
                          <a:cs typeface="Times New Roman" pitchFamily="18" charset="0"/>
                        </a:rPr>
                        <a:t>“Оболонь”</a:t>
                      </a:r>
                      <a:r>
                        <a:rPr lang="uk-UA" sz="1400" dirty="0" smtClean="0">
                          <a:latin typeface="Times New Roman" pitchFamily="18" charset="0"/>
                          <a:cs typeface="Times New Roman" pitchFamily="18" charset="0"/>
                        </a:rPr>
                        <a:t> регулярно надає інформацію з корпоративної соціальної відповідальності у вигляді Соціального звіту.</a:t>
                      </a:r>
                      <a:r>
                        <a:rPr lang="uk-UA" sz="1400" baseline="0"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Звіт охоплює показники діяльності компанії в чотирьох областях: економічний вплив, охорона навколишнього природного середовища та комплексна екологічна культура, персонал та умови праці, соціальні інвестиції. Традиційно, дані Звіту відображають ситуацію по всіх корпоративних підрозділах: віддалених виробництвах, дочірніх підприємствах та підприємствах із корпоративними правами</a:t>
                      </a:r>
                      <a:endParaRPr lang="uk-UA" sz="1400" dirty="0">
                        <a:latin typeface="Times New Roman" pitchFamily="18" charset="0"/>
                        <a:cs typeface="Times New Roman" pitchFamily="18" charset="0"/>
                      </a:endParaRPr>
                    </a:p>
                  </a:txBody>
                  <a:tcPr/>
                </a:tc>
              </a:tr>
              <a:tr h="4191000">
                <a:tc>
                  <a:txBody>
                    <a:bodyPr/>
                    <a:lstStyle/>
                    <a:p>
                      <a:r>
                        <a:rPr lang="uk-UA" b="1" dirty="0" smtClean="0">
                          <a:latin typeface="Times New Roman" pitchFamily="18" charset="0"/>
                          <a:cs typeface="Times New Roman" pitchFamily="18" charset="0"/>
                        </a:rPr>
                        <a:t>Соціальні інвестиції</a:t>
                      </a:r>
                      <a:endParaRPr lang="uk-UA" b="1" dirty="0">
                        <a:latin typeface="Times New Roman" pitchFamily="18" charset="0"/>
                        <a:cs typeface="Times New Roman" pitchFamily="18" charset="0"/>
                      </a:endParaRPr>
                    </a:p>
                  </a:txBody>
                  <a:tcPr/>
                </a:tc>
                <a:tc>
                  <a:txBody>
                    <a:bodyPr/>
                    <a:lstStyle/>
                    <a:p>
                      <a:pPr algn="just"/>
                      <a:r>
                        <a:rPr lang="uk-UA" sz="1200" b="1" kern="1200" dirty="0" smtClean="0">
                          <a:solidFill>
                            <a:schemeClr val="tx1"/>
                          </a:solidFill>
                          <a:latin typeface="Times New Roman" pitchFamily="18" charset="0"/>
                          <a:ea typeface="+mn-ea"/>
                          <a:cs typeface="Times New Roman" pitchFamily="18" charset="0"/>
                        </a:rPr>
                        <a:t>Освітні проекти</a:t>
                      </a:r>
                    </a:p>
                    <a:p>
                      <a:pPr algn="just"/>
                      <a:r>
                        <a:rPr lang="uk-UA" sz="1200" kern="1200" dirty="0" smtClean="0">
                          <a:solidFill>
                            <a:schemeClr val="tx1"/>
                          </a:solidFill>
                          <a:latin typeface="Times New Roman" pitchFamily="18" charset="0"/>
                          <a:ea typeface="+mn-ea"/>
                          <a:cs typeface="Times New Roman" pitchFamily="18" charset="0"/>
                        </a:rPr>
                        <a:t>Корпорація «Оболонь» підтримує Школу мистецтв №5 м. Києва, де навчаються творчо обдаровані діти. Також корпорація підтримала видання </a:t>
                      </a:r>
                      <a:r>
                        <a:rPr lang="uk-UA" sz="1200" kern="1200" dirty="0" err="1" smtClean="0">
                          <a:solidFill>
                            <a:schemeClr val="tx1"/>
                          </a:solidFill>
                          <a:latin typeface="Times New Roman" pitchFamily="18" charset="0"/>
                          <a:ea typeface="+mn-ea"/>
                          <a:cs typeface="Times New Roman" pitchFamily="18" charset="0"/>
                        </a:rPr>
                        <a:t>експерементальних</a:t>
                      </a:r>
                      <a:r>
                        <a:rPr lang="uk-UA" sz="1200" kern="1200" dirty="0" smtClean="0">
                          <a:solidFill>
                            <a:schemeClr val="tx1"/>
                          </a:solidFill>
                          <a:latin typeface="Times New Roman" pitchFamily="18" charset="0"/>
                          <a:ea typeface="+mn-ea"/>
                          <a:cs typeface="Times New Roman" pitchFamily="18" charset="0"/>
                        </a:rPr>
                        <a:t> шкільних підручників з математики для 1, 2, 3, 4 класів.</a:t>
                      </a:r>
                    </a:p>
                    <a:p>
                      <a:pPr algn="just"/>
                      <a:r>
                        <a:rPr lang="uk-UA" sz="1200" b="1" kern="1200" dirty="0" smtClean="0">
                          <a:solidFill>
                            <a:schemeClr val="tx1"/>
                          </a:solidFill>
                          <a:latin typeface="Times New Roman" pitchFamily="18" charset="0"/>
                          <a:ea typeface="+mn-ea"/>
                          <a:cs typeface="Times New Roman" pitchFamily="18" charset="0"/>
                        </a:rPr>
                        <a:t>Програма підтримки вітчизняного кіно</a:t>
                      </a:r>
                    </a:p>
                    <a:p>
                      <a:pPr algn="just"/>
                      <a:r>
                        <a:rPr lang="uk-UA" sz="1200" kern="1200" dirty="0" smtClean="0">
                          <a:solidFill>
                            <a:schemeClr val="tx1"/>
                          </a:solidFill>
                          <a:latin typeface="Times New Roman" pitchFamily="18" charset="0"/>
                          <a:ea typeface="+mn-ea"/>
                          <a:cs typeface="Times New Roman" pitchFamily="18" charset="0"/>
                        </a:rPr>
                        <a:t>Надано 250 тис. грн. для презентації та реклами фільму «Богдан-Зиновій Хмельницький». У планах – активно долучатися до кінофестивалів, підтримувати супровід українських фільмів на різних кінофорумах в Україні та за кордоном.</a:t>
                      </a:r>
                    </a:p>
                    <a:p>
                      <a:pPr algn="just"/>
                      <a:r>
                        <a:rPr lang="uk-UA" sz="1200" b="1" kern="1200" dirty="0" smtClean="0">
                          <a:solidFill>
                            <a:schemeClr val="tx1"/>
                          </a:solidFill>
                          <a:latin typeface="Times New Roman" pitchFamily="18" charset="0"/>
                          <a:ea typeface="+mn-ea"/>
                          <a:cs typeface="Times New Roman" pitchFamily="18" charset="0"/>
                        </a:rPr>
                        <a:t>Розвиток українського книговидання</a:t>
                      </a:r>
                    </a:p>
                    <a:p>
                      <a:pPr algn="just"/>
                      <a:r>
                        <a:rPr lang="uk-UA" sz="1200" kern="1200" dirty="0" smtClean="0">
                          <a:solidFill>
                            <a:schemeClr val="tx1"/>
                          </a:solidFill>
                          <a:latin typeface="Times New Roman" pitchFamily="18" charset="0"/>
                          <a:ea typeface="+mn-ea"/>
                          <a:cs typeface="Times New Roman" pitchFamily="18" charset="0"/>
                        </a:rPr>
                        <a:t>За останні 15 років забезпечено вихід понад 200 підручників, посібників, збірок, каталогів, довідників, художньої, наукової, історичної та дитячої літератури. Особливий акцент робиться на підтримку книг, які сприяють вихованню національної свідомості, українських підручників, історичної літератури.</a:t>
                      </a:r>
                    </a:p>
                    <a:p>
                      <a:pPr algn="just"/>
                      <a:r>
                        <a:rPr lang="uk-UA" sz="1200" b="1" kern="1200" dirty="0" smtClean="0">
                          <a:solidFill>
                            <a:schemeClr val="tx1"/>
                          </a:solidFill>
                          <a:latin typeface="Times New Roman" pitchFamily="18" charset="0"/>
                          <a:ea typeface="+mn-ea"/>
                          <a:cs typeface="Times New Roman" pitchFamily="18" charset="0"/>
                        </a:rPr>
                        <a:t>Відбудова історичних та архітектурних пам’яток</a:t>
                      </a:r>
                    </a:p>
                    <a:p>
                      <a:pPr algn="just"/>
                      <a:r>
                        <a:rPr lang="uk-UA" sz="1200" kern="1200" dirty="0" smtClean="0">
                          <a:solidFill>
                            <a:schemeClr val="tx1"/>
                          </a:solidFill>
                          <a:latin typeface="Times New Roman" pitchFamily="18" charset="0"/>
                          <a:ea typeface="+mn-ea"/>
                          <a:cs typeface="Times New Roman" pitchFamily="18" charset="0"/>
                        </a:rPr>
                        <a:t>Корпорація «Оболонь» долучається до відбудови історичних та архітектурних пам’яток: центрального музею Т. Г. Шевченка, церкви Святого Миколи (Притиски) в Києві, храму Покрови Пресвятої Богородиці в Маріуполі, церкви Володимира Великого у м. Вишгород, </a:t>
                      </a:r>
                      <a:r>
                        <a:rPr lang="uk-UA" sz="1200" kern="1200" dirty="0" err="1" smtClean="0">
                          <a:solidFill>
                            <a:schemeClr val="tx1"/>
                          </a:solidFill>
                          <a:latin typeface="Times New Roman" pitchFamily="18" charset="0"/>
                          <a:ea typeface="+mn-ea"/>
                          <a:cs typeface="Times New Roman" pitchFamily="18" charset="0"/>
                        </a:rPr>
                        <a:t>Святотроїцького</a:t>
                      </a:r>
                      <a:r>
                        <a:rPr lang="uk-UA" sz="1200" kern="1200" dirty="0" smtClean="0">
                          <a:solidFill>
                            <a:schemeClr val="tx1"/>
                          </a:solidFill>
                          <a:latin typeface="Times New Roman" pitchFamily="18" charset="0"/>
                          <a:ea typeface="+mn-ea"/>
                          <a:cs typeface="Times New Roman" pitchFamily="18" charset="0"/>
                        </a:rPr>
                        <a:t> кафедрального собору в Луцьку, Палацу Кирила Розумовського в Батурині тощо. Також "Оболонь" допомагає музею гетьманства, музею декоративно-прикладного мистецтва, музею Івана Гончара; підтримує будівництво пам’ятників Матері України в м. Самбір</a:t>
                      </a:r>
                    </a:p>
                    <a:p>
                      <a:pPr algn="just"/>
                      <a:r>
                        <a:rPr lang="uk-UA" sz="1200" b="1" kern="1200" dirty="0" smtClean="0">
                          <a:solidFill>
                            <a:schemeClr val="tx1"/>
                          </a:solidFill>
                          <a:latin typeface="Times New Roman" pitchFamily="18" charset="0"/>
                          <a:ea typeface="+mn-ea"/>
                          <a:cs typeface="Times New Roman" pitchFamily="18" charset="0"/>
                        </a:rPr>
                        <a:t>Розвиток українського спорту</a:t>
                      </a:r>
                    </a:p>
                    <a:p>
                      <a:pPr algn="just"/>
                      <a:r>
                        <a:rPr lang="uk-UA" sz="1200" kern="1200" dirty="0" smtClean="0">
                          <a:solidFill>
                            <a:schemeClr val="tx1"/>
                          </a:solidFill>
                          <a:latin typeface="Times New Roman" pitchFamily="18" charset="0"/>
                          <a:ea typeface="+mn-ea"/>
                          <a:cs typeface="Times New Roman" pitchFamily="18" charset="0"/>
                        </a:rPr>
                        <a:t>Сприяння розвитку дитячого футболу в СДЮШОР «Зміна», де виховуються діти від 7 до 18 років. Підтримка професійного </a:t>
                      </a:r>
                      <a:r>
                        <a:rPr lang="uk-UA" sz="1200" u="sng" kern="1200" dirty="0" smtClean="0">
                          <a:solidFill>
                            <a:schemeClr val="tx1"/>
                          </a:solidFill>
                          <a:latin typeface="Times New Roman" pitchFamily="18" charset="0"/>
                          <a:ea typeface="+mn-ea"/>
                          <a:cs typeface="Times New Roman" pitchFamily="18" charset="0"/>
                          <a:hlinkClick r:id="rId2"/>
                        </a:rPr>
                        <a:t>футбольного клубу «Оболонь»</a:t>
                      </a:r>
                      <a:r>
                        <a:rPr lang="uk-UA" sz="1200" kern="1200" dirty="0" smtClean="0">
                          <a:solidFill>
                            <a:schemeClr val="tx1"/>
                          </a:solidFill>
                          <a:latin typeface="Times New Roman" pitchFamily="18" charset="0"/>
                          <a:ea typeface="+mn-ea"/>
                          <a:cs typeface="Times New Roman" pitchFamily="18" charset="0"/>
                        </a:rPr>
                        <a:t>, який виступає у Першій лізі. Корпорація «Оболонь» збудувала сучасний стадіон «Оболонь Арена» в </a:t>
                      </a:r>
                      <a:r>
                        <a:rPr lang="uk-UA" sz="1200" kern="1200" dirty="0" err="1" smtClean="0">
                          <a:solidFill>
                            <a:schemeClr val="tx1"/>
                          </a:solidFill>
                          <a:latin typeface="Times New Roman" pitchFamily="18" charset="0"/>
                          <a:ea typeface="+mn-ea"/>
                          <a:cs typeface="Times New Roman" pitchFamily="18" charset="0"/>
                        </a:rPr>
                        <a:t>Оболонському</a:t>
                      </a:r>
                      <a:r>
                        <a:rPr lang="uk-UA" sz="1200" kern="1200" dirty="0" smtClean="0">
                          <a:solidFill>
                            <a:schemeClr val="tx1"/>
                          </a:solidFill>
                          <a:latin typeface="Times New Roman" pitchFamily="18" charset="0"/>
                          <a:ea typeface="+mn-ea"/>
                          <a:cs typeface="Times New Roman" pitchFamily="18" charset="0"/>
                        </a:rPr>
                        <a:t> районі м. Києва. Цей футбольний комплекс має змогу приймати ігри найвищого рівня.</a:t>
                      </a:r>
                    </a:p>
                  </a:txBody>
                  <a:tcPr/>
                </a:tc>
              </a:tr>
            </a:tbl>
          </a:graphicData>
        </a:graphic>
      </p:graphicFrame>
      <p:pic>
        <p:nvPicPr>
          <p:cNvPr id="17421" name="Рисунок 5" descr="imagesCACB36MP.jpg"/>
          <p:cNvPicPr>
            <a:picLocks noChangeAspect="1"/>
          </p:cNvPicPr>
          <p:nvPr/>
        </p:nvPicPr>
        <p:blipFill>
          <a:blip r:embed="rId3"/>
          <a:srcRect/>
          <a:stretch>
            <a:fillRect/>
          </a:stretch>
        </p:blipFill>
        <p:spPr bwMode="auto">
          <a:xfrm>
            <a:off x="0" y="3581400"/>
            <a:ext cx="1371600" cy="914400"/>
          </a:xfrm>
          <a:prstGeom prst="rect">
            <a:avLst/>
          </a:prstGeom>
          <a:noFill/>
          <a:ln w="9525">
            <a:noFill/>
            <a:miter lim="800000"/>
            <a:headEnd/>
            <a:tailEnd/>
          </a:ln>
        </p:spPr>
      </p:pic>
      <p:pic>
        <p:nvPicPr>
          <p:cNvPr id="17422" name="Рисунок 6" descr="imagesCAAW6JQW.jpg"/>
          <p:cNvPicPr>
            <a:picLocks noChangeAspect="1"/>
          </p:cNvPicPr>
          <p:nvPr/>
        </p:nvPicPr>
        <p:blipFill>
          <a:blip r:embed="rId4"/>
          <a:srcRect/>
          <a:stretch>
            <a:fillRect/>
          </a:stretch>
        </p:blipFill>
        <p:spPr bwMode="auto">
          <a:xfrm>
            <a:off x="0" y="5486400"/>
            <a:ext cx="1371600" cy="981075"/>
          </a:xfrm>
          <a:prstGeom prst="rect">
            <a:avLst/>
          </a:prstGeom>
          <a:noFill/>
          <a:ln w="9525">
            <a:noFill/>
            <a:miter lim="800000"/>
            <a:headEnd/>
            <a:tailEnd/>
          </a:ln>
        </p:spPr>
      </p:pic>
      <p:pic>
        <p:nvPicPr>
          <p:cNvPr id="17423" name="Рисунок 7" descr="imagesCAHBEZVO.jpg"/>
          <p:cNvPicPr>
            <a:picLocks noChangeAspect="1"/>
          </p:cNvPicPr>
          <p:nvPr/>
        </p:nvPicPr>
        <p:blipFill>
          <a:blip r:embed="rId5"/>
          <a:srcRect/>
          <a:stretch>
            <a:fillRect/>
          </a:stretch>
        </p:blipFill>
        <p:spPr bwMode="auto">
          <a:xfrm>
            <a:off x="0" y="4419600"/>
            <a:ext cx="1371600" cy="1143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18434" name="Подзаголовок 4"/>
          <p:cNvSpPr>
            <a:spLocks noGrp="1"/>
          </p:cNvSpPr>
          <p:nvPr>
            <p:ph type="subTitle" idx="1"/>
          </p:nvPr>
        </p:nvSpPr>
        <p:spPr>
          <a:xfrm>
            <a:off x="304800" y="533400"/>
            <a:ext cx="8382000" cy="5867400"/>
          </a:xfrm>
        </p:spPr>
        <p:txBody>
          <a:bodyPr/>
          <a:lstStyle/>
          <a:p>
            <a:pPr eaLnBrk="1" hangingPunct="1"/>
            <a:r>
              <a:rPr lang="uk-UA" sz="3600" b="1" smtClean="0">
                <a:solidFill>
                  <a:schemeClr val="tx1"/>
                </a:solidFill>
                <a:latin typeface="Times New Roman" pitchFamily="18" charset="0"/>
                <a:cs typeface="Times New Roman" pitchFamily="18" charset="0"/>
              </a:rPr>
              <a:t>Напрями вдосконалення системи управління корпоративною соціальною відповідальністю:</a:t>
            </a:r>
          </a:p>
          <a:p>
            <a:pPr eaLnBrk="1" hangingPunct="1"/>
            <a:endParaRPr lang="uk-UA" sz="2000" smtClean="0">
              <a:solidFill>
                <a:schemeClr val="tx1"/>
              </a:solidFill>
            </a:endParaRPr>
          </a:p>
          <a:p>
            <a:pPr algn="just" eaLnBrk="1" hangingPunct="1"/>
            <a:r>
              <a:rPr lang="uk-UA" sz="2000" smtClean="0">
                <a:solidFill>
                  <a:schemeClr val="tx1"/>
                </a:solidFill>
                <a:latin typeface="Times New Roman" pitchFamily="18" charset="0"/>
                <a:cs typeface="Times New Roman" pitchFamily="18" charset="0"/>
              </a:rPr>
              <a:t>► приєднання до Глобального договору ООН;</a:t>
            </a:r>
          </a:p>
          <a:p>
            <a:pPr algn="just" eaLnBrk="1" hangingPunct="1"/>
            <a:r>
              <a:rPr lang="uk-UA" sz="2000" smtClean="0">
                <a:solidFill>
                  <a:schemeClr val="tx1"/>
                </a:solidFill>
                <a:latin typeface="Times New Roman" pitchFamily="18" charset="0"/>
                <a:cs typeface="Times New Roman" pitchFamily="18" charset="0"/>
              </a:rPr>
              <a:t> </a:t>
            </a:r>
          </a:p>
          <a:p>
            <a:pPr algn="just" eaLnBrk="1" hangingPunct="1"/>
            <a:r>
              <a:rPr lang="uk-UA" sz="2000" smtClean="0">
                <a:solidFill>
                  <a:schemeClr val="tx1"/>
                </a:solidFill>
                <a:latin typeface="Times New Roman" pitchFamily="18" charset="0"/>
                <a:cs typeface="Times New Roman" pitchFamily="18" charset="0"/>
              </a:rPr>
              <a:t>► створення на підприємстві спеціального підрозділу з корпоративної соціальної відповідальності;</a:t>
            </a:r>
          </a:p>
          <a:p>
            <a:pPr algn="just" eaLnBrk="1" hangingPunct="1"/>
            <a:endParaRPr lang="uk-UA" sz="2000" smtClean="0">
              <a:solidFill>
                <a:schemeClr val="tx1"/>
              </a:solidFill>
              <a:latin typeface="Times New Roman" pitchFamily="18" charset="0"/>
              <a:cs typeface="Times New Roman" pitchFamily="18" charset="0"/>
            </a:endParaRPr>
          </a:p>
          <a:p>
            <a:pPr algn="just" eaLnBrk="1" hangingPunct="1"/>
            <a:r>
              <a:rPr lang="uk-UA" sz="2000" smtClean="0">
                <a:solidFill>
                  <a:schemeClr val="tx1"/>
                </a:solidFill>
                <a:latin typeface="Times New Roman" pitchFamily="18" charset="0"/>
                <a:cs typeface="Times New Roman" pitchFamily="18" charset="0"/>
              </a:rPr>
              <a:t>► здійснення оцінки рівня корпоративної соціальної відповідальності;</a:t>
            </a:r>
          </a:p>
          <a:p>
            <a:pPr algn="just" eaLnBrk="1" hangingPunct="1"/>
            <a:endParaRPr lang="uk-UA" sz="2000" smtClean="0">
              <a:solidFill>
                <a:schemeClr val="tx1"/>
              </a:solidFill>
              <a:latin typeface="Times New Roman" pitchFamily="18" charset="0"/>
              <a:cs typeface="Times New Roman" pitchFamily="18" charset="0"/>
            </a:endParaRPr>
          </a:p>
          <a:p>
            <a:pPr algn="just" eaLnBrk="1" hangingPunct="1"/>
            <a:r>
              <a:rPr lang="uk-UA" sz="2000" smtClean="0">
                <a:solidFill>
                  <a:schemeClr val="tx1"/>
                </a:solidFill>
                <a:latin typeface="Times New Roman" pitchFamily="18" charset="0"/>
                <a:cs typeface="Times New Roman" pitchFamily="18" charset="0"/>
              </a:rPr>
              <a:t>► запровадження практики соціального аудиту</a:t>
            </a:r>
            <a:endParaRPr lang="uk-UA" sz="2000" smtClean="0">
              <a:solidFill>
                <a:schemeClr val="tx1"/>
              </a:solidFill>
            </a:endParaRPr>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2"/>
            </a:gs>
            <a:gs pos="30000">
              <a:srgbClr val="66008F"/>
            </a:gs>
            <a:gs pos="64999">
              <a:srgbClr val="BA0066"/>
            </a:gs>
            <a:gs pos="89999">
              <a:srgbClr val="FF0000"/>
            </a:gs>
            <a:gs pos="100000">
              <a:srgbClr val="FF8200"/>
            </a:gs>
          </a:gsLst>
          <a:lin ang="5400000"/>
        </a:gradFill>
        <a:effectLst/>
      </p:bgPr>
    </p:bg>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457200" y="274638"/>
            <a:ext cx="8229600" cy="5211762"/>
          </a:xfrm>
        </p:spPr>
        <p:txBody>
          <a:bodyPr/>
          <a:lstStyle/>
          <a:p>
            <a:pPr eaLnBrk="1" hangingPunct="1"/>
            <a:r>
              <a:rPr lang="uk-UA" sz="6000" b="1" smtClean="0">
                <a:solidFill>
                  <a:schemeClr val="bg1"/>
                </a:solidFill>
                <a:latin typeface="Times New Roman" pitchFamily="18" charset="0"/>
                <a:cs typeface="Times New Roman" pitchFamily="18" charset="0"/>
              </a:rPr>
              <a:t>Дякую за увагу!</a:t>
            </a:r>
          </a:p>
        </p:txBody>
      </p:sp>
    </p:spTree>
  </p:cSld>
  <p:clrMapOvr>
    <a:masterClrMapping/>
  </p:clrMapOvr>
  <p:transition>
    <p:cover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702</Words>
  <Application>Microsoft Office PowerPoint</Application>
  <PresentationFormat>Экран (4:3)</PresentationFormat>
  <Paragraphs>48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Слайд 1</vt:lpstr>
      <vt:lpstr>Слайд 2</vt:lpstr>
      <vt:lpstr>Соціально-відповідальні компанії України</vt:lpstr>
      <vt:lpstr>Напрями соціальної відповідальності корпорації “Оболонь”</vt:lpstr>
      <vt:lpstr>Напрями соціальної відповідальності корпорації “Оболонь” (продовження)</vt:lpstr>
      <vt:lpstr>Слайд 6</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Alexandriya</dc:creator>
  <cp:lastModifiedBy>ECOENT236</cp:lastModifiedBy>
  <cp:revision>33</cp:revision>
  <dcterms:created xsi:type="dcterms:W3CDTF">2013-03-28T13:34:43Z</dcterms:created>
  <dcterms:modified xsi:type="dcterms:W3CDTF">2013-04-04T12:33:58Z</dcterms:modified>
</cp:coreProperties>
</file>