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1" r:id="rId9"/>
    <p:sldId id="272" r:id="rId10"/>
    <p:sldId id="273" r:id="rId11"/>
    <p:sldId id="265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26" d="100"/>
          <a:sy n="2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B1C35-A3A8-46BD-A269-F70C99A7A1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7A5ACD-5886-416B-A5B2-6AC400C3D9D8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DA1C4C29-6E43-436D-8C0B-EA8D1A8F7D1B}" type="parTrans" cxnId="{0ECD2528-B551-47C0-9112-F29F33E6562B}">
      <dgm:prSet/>
      <dgm:spPr/>
      <dgm:t>
        <a:bodyPr/>
        <a:lstStyle/>
        <a:p>
          <a:endParaRPr lang="ru-RU"/>
        </a:p>
      </dgm:t>
    </dgm:pt>
    <dgm:pt modelId="{2F5312C0-3329-42A1-A72C-2945DFC04E87}" type="sibTrans" cxnId="{0ECD2528-B551-47C0-9112-F29F33E6562B}">
      <dgm:prSet/>
      <dgm:spPr/>
      <dgm:t>
        <a:bodyPr/>
        <a:lstStyle/>
        <a:p>
          <a:endParaRPr lang="ru-RU"/>
        </a:p>
      </dgm:t>
    </dgm:pt>
    <dgm:pt modelId="{D2064CAB-D840-4EEC-B028-A3F061A43460}">
      <dgm:prSet phldrT="[Текст]"/>
      <dgm:spPr/>
      <dgm:t>
        <a:bodyPr/>
        <a:lstStyle/>
        <a:p>
          <a:r>
            <a:rPr lang="uk-UA" dirty="0" smtClean="0"/>
            <a:t>Підвищення технічного рівня виробництва, яке забезпечується впровадженням нової, прогресивної технології, застосуванням нових видів сировини і матеріалів</a:t>
          </a:r>
          <a:endParaRPr lang="ru-RU" dirty="0"/>
        </a:p>
      </dgm:t>
    </dgm:pt>
    <dgm:pt modelId="{96854029-D4DB-4234-A7FA-0868D8E2B469}" type="parTrans" cxnId="{26ED4603-24A3-47A4-8585-6658513515BA}">
      <dgm:prSet/>
      <dgm:spPr/>
      <dgm:t>
        <a:bodyPr/>
        <a:lstStyle/>
        <a:p>
          <a:endParaRPr lang="ru-RU"/>
        </a:p>
      </dgm:t>
    </dgm:pt>
    <dgm:pt modelId="{379FA834-3D13-4912-9036-FF58B657B6B7}" type="sibTrans" cxnId="{26ED4603-24A3-47A4-8585-6658513515BA}">
      <dgm:prSet/>
      <dgm:spPr/>
      <dgm:t>
        <a:bodyPr/>
        <a:lstStyle/>
        <a:p>
          <a:endParaRPr lang="ru-RU"/>
        </a:p>
      </dgm:t>
    </dgm:pt>
    <dgm:pt modelId="{94A791B2-24F5-4C5D-A771-FC1DC1E15BEB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D0D0FD2B-9931-4ADB-8BC5-09E4A37D1C5E}" type="parTrans" cxnId="{F9E8D69B-1F23-4E9C-AAF8-8DAB8AADF55C}">
      <dgm:prSet/>
      <dgm:spPr/>
      <dgm:t>
        <a:bodyPr/>
        <a:lstStyle/>
        <a:p>
          <a:endParaRPr lang="ru-RU"/>
        </a:p>
      </dgm:t>
    </dgm:pt>
    <dgm:pt modelId="{BE3E5E52-D9BD-4F31-AC3F-034BF090A12C}" type="sibTrans" cxnId="{F9E8D69B-1F23-4E9C-AAF8-8DAB8AADF55C}">
      <dgm:prSet/>
      <dgm:spPr/>
      <dgm:t>
        <a:bodyPr/>
        <a:lstStyle/>
        <a:p>
          <a:endParaRPr lang="ru-RU"/>
        </a:p>
      </dgm:t>
    </dgm:pt>
    <dgm:pt modelId="{912A946E-64DE-42B4-9269-CE2089C9A67F}">
      <dgm:prSet phldrT="[Текст]"/>
      <dgm:spPr/>
      <dgm:t>
        <a:bodyPr/>
        <a:lstStyle/>
        <a:p>
          <a:r>
            <a:rPr lang="uk-UA" dirty="0" smtClean="0"/>
            <a:t>Вдосконалення організації виробництва і праці за рахунок зміни форм і методів праці, вдосконалення апарату управління</a:t>
          </a:r>
          <a:endParaRPr lang="ru-RU" dirty="0"/>
        </a:p>
      </dgm:t>
    </dgm:pt>
    <dgm:pt modelId="{57518BEE-3C01-4095-B9D1-8A9F60C14DC4}" type="parTrans" cxnId="{E3533FF0-6D00-4BC7-B4FE-82EB84DD4F58}">
      <dgm:prSet/>
      <dgm:spPr/>
      <dgm:t>
        <a:bodyPr/>
        <a:lstStyle/>
        <a:p>
          <a:endParaRPr lang="ru-RU"/>
        </a:p>
      </dgm:t>
    </dgm:pt>
    <dgm:pt modelId="{6FFAF26C-A033-4FD7-A68E-18A337B629C3}" type="sibTrans" cxnId="{E3533FF0-6D00-4BC7-B4FE-82EB84DD4F58}">
      <dgm:prSet/>
      <dgm:spPr/>
      <dgm:t>
        <a:bodyPr/>
        <a:lstStyle/>
        <a:p>
          <a:endParaRPr lang="ru-RU"/>
        </a:p>
      </dgm:t>
    </dgm:pt>
    <dgm:pt modelId="{BB11BDAC-CC22-43E2-9E16-4BA94119AE74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4B279BEA-1486-4D10-A00C-DCC0F2E76CD1}" type="parTrans" cxnId="{7DB66545-B73D-4D62-B6B4-63030CF9DB28}">
      <dgm:prSet/>
      <dgm:spPr/>
      <dgm:t>
        <a:bodyPr/>
        <a:lstStyle/>
        <a:p>
          <a:endParaRPr lang="ru-RU"/>
        </a:p>
      </dgm:t>
    </dgm:pt>
    <dgm:pt modelId="{C522483E-89FC-4D17-9D10-A0FD5F97CE06}" type="sibTrans" cxnId="{7DB66545-B73D-4D62-B6B4-63030CF9DB28}">
      <dgm:prSet/>
      <dgm:spPr/>
      <dgm:t>
        <a:bodyPr/>
        <a:lstStyle/>
        <a:p>
          <a:endParaRPr lang="ru-RU"/>
        </a:p>
      </dgm:t>
    </dgm:pt>
    <dgm:pt modelId="{261B18F4-07EA-4C69-9167-DA433B4F544E}">
      <dgm:prSet phldrT="[Текст]"/>
      <dgm:spPr/>
      <dgm:t>
        <a:bodyPr/>
        <a:lstStyle/>
        <a:p>
          <a:r>
            <a:rPr lang="uk-UA" dirty="0" smtClean="0"/>
            <a:t>Зміна обсягу і структури продукції. Це зміна номенклатури і асортименту; зниження матеріаломісткості і трудомісткості продукції. </a:t>
          </a:r>
          <a:endParaRPr lang="ru-RU" dirty="0"/>
        </a:p>
      </dgm:t>
    </dgm:pt>
    <dgm:pt modelId="{237E18DA-E9FE-48A5-AF09-B11F8434B752}" type="parTrans" cxnId="{80360E2C-DDF5-4907-9FDD-F8A8CB6FE7F8}">
      <dgm:prSet/>
      <dgm:spPr/>
      <dgm:t>
        <a:bodyPr/>
        <a:lstStyle/>
        <a:p>
          <a:endParaRPr lang="ru-RU"/>
        </a:p>
      </dgm:t>
    </dgm:pt>
    <dgm:pt modelId="{FFE5721F-010A-4EC7-96ED-152A7148FE3D}" type="sibTrans" cxnId="{80360E2C-DDF5-4907-9FDD-F8A8CB6FE7F8}">
      <dgm:prSet/>
      <dgm:spPr/>
      <dgm:t>
        <a:bodyPr/>
        <a:lstStyle/>
        <a:p>
          <a:endParaRPr lang="ru-RU"/>
        </a:p>
      </dgm:t>
    </dgm:pt>
    <dgm:pt modelId="{90E1ACED-3256-4463-8BF9-07F947C2B949}" type="pres">
      <dgm:prSet presAssocID="{BFCB1C35-A3A8-46BD-A269-F70C99A7A1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973680-162A-46BC-87C0-A59A30CDE126}" type="pres">
      <dgm:prSet presAssocID="{127A5ACD-5886-416B-A5B2-6AC400C3D9D8}" presName="composite" presStyleCnt="0"/>
      <dgm:spPr/>
    </dgm:pt>
    <dgm:pt modelId="{FBC847C7-1EC6-4BD7-A2DF-D2FDD26D0B7B}" type="pres">
      <dgm:prSet presAssocID="{127A5ACD-5886-416B-A5B2-6AC400C3D9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6DA302-0E71-44CE-8A2E-56E6EACC67B5}" type="pres">
      <dgm:prSet presAssocID="{127A5ACD-5886-416B-A5B2-6AC400C3D9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532DC-CA3F-443D-B3DD-16CBEC6E837E}" type="pres">
      <dgm:prSet presAssocID="{2F5312C0-3329-42A1-A72C-2945DFC04E87}" presName="sp" presStyleCnt="0"/>
      <dgm:spPr/>
    </dgm:pt>
    <dgm:pt modelId="{24CEA601-F534-42BD-98E9-266BE655B916}" type="pres">
      <dgm:prSet presAssocID="{94A791B2-24F5-4C5D-A771-FC1DC1E15BEB}" presName="composite" presStyleCnt="0"/>
      <dgm:spPr/>
    </dgm:pt>
    <dgm:pt modelId="{150DD963-C78E-43E4-BDE5-CFC57D9A5F1F}" type="pres">
      <dgm:prSet presAssocID="{94A791B2-24F5-4C5D-A771-FC1DC1E15B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0DB28B-C50A-4C1A-92D9-F51450F38714}" type="pres">
      <dgm:prSet presAssocID="{94A791B2-24F5-4C5D-A771-FC1DC1E15B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2A400-B522-477A-B4CE-CCE78C099E84}" type="pres">
      <dgm:prSet presAssocID="{BE3E5E52-D9BD-4F31-AC3F-034BF090A12C}" presName="sp" presStyleCnt="0"/>
      <dgm:spPr/>
    </dgm:pt>
    <dgm:pt modelId="{BA636392-A694-4933-87B2-8FE234B83728}" type="pres">
      <dgm:prSet presAssocID="{BB11BDAC-CC22-43E2-9E16-4BA94119AE74}" presName="composite" presStyleCnt="0"/>
      <dgm:spPr/>
    </dgm:pt>
    <dgm:pt modelId="{F1EFED8A-C7DE-438D-999E-AA8ACC5E775D}" type="pres">
      <dgm:prSet presAssocID="{BB11BDAC-CC22-43E2-9E16-4BA94119AE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4024F3-D7F1-438D-9F75-75BF41ACB2C8}" type="pres">
      <dgm:prSet presAssocID="{BB11BDAC-CC22-43E2-9E16-4BA94119AE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B66545-B73D-4D62-B6B4-63030CF9DB28}" srcId="{BFCB1C35-A3A8-46BD-A269-F70C99A7A180}" destId="{BB11BDAC-CC22-43E2-9E16-4BA94119AE74}" srcOrd="2" destOrd="0" parTransId="{4B279BEA-1486-4D10-A00C-DCC0F2E76CD1}" sibTransId="{C522483E-89FC-4D17-9D10-A0FD5F97CE06}"/>
    <dgm:cxn modelId="{F9E8D69B-1F23-4E9C-AAF8-8DAB8AADF55C}" srcId="{BFCB1C35-A3A8-46BD-A269-F70C99A7A180}" destId="{94A791B2-24F5-4C5D-A771-FC1DC1E15BEB}" srcOrd="1" destOrd="0" parTransId="{D0D0FD2B-9931-4ADB-8BC5-09E4A37D1C5E}" sibTransId="{BE3E5E52-D9BD-4F31-AC3F-034BF090A12C}"/>
    <dgm:cxn modelId="{26ED4603-24A3-47A4-8585-6658513515BA}" srcId="{127A5ACD-5886-416B-A5B2-6AC400C3D9D8}" destId="{D2064CAB-D840-4EEC-B028-A3F061A43460}" srcOrd="0" destOrd="0" parTransId="{96854029-D4DB-4234-A7FA-0868D8E2B469}" sibTransId="{379FA834-3D13-4912-9036-FF58B657B6B7}"/>
    <dgm:cxn modelId="{A56778AC-6A57-4D28-8C26-9479788CFE78}" type="presOf" srcId="{D2064CAB-D840-4EEC-B028-A3F061A43460}" destId="{436DA302-0E71-44CE-8A2E-56E6EACC67B5}" srcOrd="0" destOrd="0" presId="urn:microsoft.com/office/officeart/2005/8/layout/chevron2"/>
    <dgm:cxn modelId="{80360E2C-DDF5-4907-9FDD-F8A8CB6FE7F8}" srcId="{BB11BDAC-CC22-43E2-9E16-4BA94119AE74}" destId="{261B18F4-07EA-4C69-9167-DA433B4F544E}" srcOrd="0" destOrd="0" parTransId="{237E18DA-E9FE-48A5-AF09-B11F8434B752}" sibTransId="{FFE5721F-010A-4EC7-96ED-152A7148FE3D}"/>
    <dgm:cxn modelId="{E3533FF0-6D00-4BC7-B4FE-82EB84DD4F58}" srcId="{94A791B2-24F5-4C5D-A771-FC1DC1E15BEB}" destId="{912A946E-64DE-42B4-9269-CE2089C9A67F}" srcOrd="0" destOrd="0" parTransId="{57518BEE-3C01-4095-B9D1-8A9F60C14DC4}" sibTransId="{6FFAF26C-A033-4FD7-A68E-18A337B629C3}"/>
    <dgm:cxn modelId="{2F32D97D-5409-45F9-B551-FF310D46248D}" type="presOf" srcId="{261B18F4-07EA-4C69-9167-DA433B4F544E}" destId="{8F4024F3-D7F1-438D-9F75-75BF41ACB2C8}" srcOrd="0" destOrd="0" presId="urn:microsoft.com/office/officeart/2005/8/layout/chevron2"/>
    <dgm:cxn modelId="{604E006B-ECDD-4BF1-8D4E-E2D2C9EEE9BB}" type="presOf" srcId="{BFCB1C35-A3A8-46BD-A269-F70C99A7A180}" destId="{90E1ACED-3256-4463-8BF9-07F947C2B949}" srcOrd="0" destOrd="0" presId="urn:microsoft.com/office/officeart/2005/8/layout/chevron2"/>
    <dgm:cxn modelId="{0ECD2528-B551-47C0-9112-F29F33E6562B}" srcId="{BFCB1C35-A3A8-46BD-A269-F70C99A7A180}" destId="{127A5ACD-5886-416B-A5B2-6AC400C3D9D8}" srcOrd="0" destOrd="0" parTransId="{DA1C4C29-6E43-436D-8C0B-EA8D1A8F7D1B}" sibTransId="{2F5312C0-3329-42A1-A72C-2945DFC04E87}"/>
    <dgm:cxn modelId="{4DDA941B-4C27-42DC-986D-BA5CC37774D1}" type="presOf" srcId="{94A791B2-24F5-4C5D-A771-FC1DC1E15BEB}" destId="{150DD963-C78E-43E4-BDE5-CFC57D9A5F1F}" srcOrd="0" destOrd="0" presId="urn:microsoft.com/office/officeart/2005/8/layout/chevron2"/>
    <dgm:cxn modelId="{419483FF-44CE-497D-B7FC-6AE670BB69C3}" type="presOf" srcId="{BB11BDAC-CC22-43E2-9E16-4BA94119AE74}" destId="{F1EFED8A-C7DE-438D-999E-AA8ACC5E775D}" srcOrd="0" destOrd="0" presId="urn:microsoft.com/office/officeart/2005/8/layout/chevron2"/>
    <dgm:cxn modelId="{03F5EAA2-CE1C-4E18-B682-90C21244F0D8}" type="presOf" srcId="{127A5ACD-5886-416B-A5B2-6AC400C3D9D8}" destId="{FBC847C7-1EC6-4BD7-A2DF-D2FDD26D0B7B}" srcOrd="0" destOrd="0" presId="urn:microsoft.com/office/officeart/2005/8/layout/chevron2"/>
    <dgm:cxn modelId="{9B445FDE-6623-4D06-8625-AB9B1590CFF4}" type="presOf" srcId="{912A946E-64DE-42B4-9269-CE2089C9A67F}" destId="{C20DB28B-C50A-4C1A-92D9-F51450F38714}" srcOrd="0" destOrd="0" presId="urn:microsoft.com/office/officeart/2005/8/layout/chevron2"/>
    <dgm:cxn modelId="{E7703621-132D-4D2A-90B0-BD8504D8FBB4}" type="presParOf" srcId="{90E1ACED-3256-4463-8BF9-07F947C2B949}" destId="{6E973680-162A-46BC-87C0-A59A30CDE126}" srcOrd="0" destOrd="0" presId="urn:microsoft.com/office/officeart/2005/8/layout/chevron2"/>
    <dgm:cxn modelId="{C7612038-0287-406B-99AD-3B335C625E36}" type="presParOf" srcId="{6E973680-162A-46BC-87C0-A59A30CDE126}" destId="{FBC847C7-1EC6-4BD7-A2DF-D2FDD26D0B7B}" srcOrd="0" destOrd="0" presId="urn:microsoft.com/office/officeart/2005/8/layout/chevron2"/>
    <dgm:cxn modelId="{46439A50-7101-40CC-A273-802D20885F6F}" type="presParOf" srcId="{6E973680-162A-46BC-87C0-A59A30CDE126}" destId="{436DA302-0E71-44CE-8A2E-56E6EACC67B5}" srcOrd="1" destOrd="0" presId="urn:microsoft.com/office/officeart/2005/8/layout/chevron2"/>
    <dgm:cxn modelId="{AA78523F-E771-42DC-9225-1BC1A19B37B3}" type="presParOf" srcId="{90E1ACED-3256-4463-8BF9-07F947C2B949}" destId="{291532DC-CA3F-443D-B3DD-16CBEC6E837E}" srcOrd="1" destOrd="0" presId="urn:microsoft.com/office/officeart/2005/8/layout/chevron2"/>
    <dgm:cxn modelId="{7F8A3046-6AE4-4534-A289-0956513E205D}" type="presParOf" srcId="{90E1ACED-3256-4463-8BF9-07F947C2B949}" destId="{24CEA601-F534-42BD-98E9-266BE655B916}" srcOrd="2" destOrd="0" presId="urn:microsoft.com/office/officeart/2005/8/layout/chevron2"/>
    <dgm:cxn modelId="{0A63B6F9-7F1F-48EC-945D-5525D2274CC7}" type="presParOf" srcId="{24CEA601-F534-42BD-98E9-266BE655B916}" destId="{150DD963-C78E-43E4-BDE5-CFC57D9A5F1F}" srcOrd="0" destOrd="0" presId="urn:microsoft.com/office/officeart/2005/8/layout/chevron2"/>
    <dgm:cxn modelId="{3C9BAE41-8942-4781-B580-FDFEA26FCEA9}" type="presParOf" srcId="{24CEA601-F534-42BD-98E9-266BE655B916}" destId="{C20DB28B-C50A-4C1A-92D9-F51450F38714}" srcOrd="1" destOrd="0" presId="urn:microsoft.com/office/officeart/2005/8/layout/chevron2"/>
    <dgm:cxn modelId="{A4C15278-202C-4E5B-8303-55A5A4A85D28}" type="presParOf" srcId="{90E1ACED-3256-4463-8BF9-07F947C2B949}" destId="{3F72A400-B522-477A-B4CE-CCE78C099E84}" srcOrd="3" destOrd="0" presId="urn:microsoft.com/office/officeart/2005/8/layout/chevron2"/>
    <dgm:cxn modelId="{0659BC58-33E6-44D8-A78E-36DF1AA00C45}" type="presParOf" srcId="{90E1ACED-3256-4463-8BF9-07F947C2B949}" destId="{BA636392-A694-4933-87B2-8FE234B83728}" srcOrd="4" destOrd="0" presId="urn:microsoft.com/office/officeart/2005/8/layout/chevron2"/>
    <dgm:cxn modelId="{AD231156-1C98-4BDE-9AA3-DC3AA82580D1}" type="presParOf" srcId="{BA636392-A694-4933-87B2-8FE234B83728}" destId="{F1EFED8A-C7DE-438D-999E-AA8ACC5E775D}" srcOrd="0" destOrd="0" presId="urn:microsoft.com/office/officeart/2005/8/layout/chevron2"/>
    <dgm:cxn modelId="{286699E7-6A94-4F96-9EDA-4408E55DDC53}" type="presParOf" srcId="{BA636392-A694-4933-87B2-8FE234B83728}" destId="{8F4024F3-D7F1-438D-9F75-75BF41ACB2C8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6A6A8-106A-4DB4-B5C3-CDD52CDF0E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9E9DB0-6D8D-4647-855F-C4C245717220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85B3C05F-C651-4A6F-A883-70BB2307742A}" type="parTrans" cxnId="{865F50C8-2EFB-4C74-B0D1-B9F1B6768577}">
      <dgm:prSet/>
      <dgm:spPr/>
      <dgm:t>
        <a:bodyPr/>
        <a:lstStyle/>
        <a:p>
          <a:endParaRPr lang="ru-RU"/>
        </a:p>
      </dgm:t>
    </dgm:pt>
    <dgm:pt modelId="{6062B341-9FF5-4AEB-9405-937A1EDE20D3}" type="sibTrans" cxnId="{865F50C8-2EFB-4C74-B0D1-B9F1B6768577}">
      <dgm:prSet/>
      <dgm:spPr/>
      <dgm:t>
        <a:bodyPr/>
        <a:lstStyle/>
        <a:p>
          <a:endParaRPr lang="ru-RU"/>
        </a:p>
      </dgm:t>
    </dgm:pt>
    <dgm:pt modelId="{2B338697-2648-456D-86C2-EE94AD0B09C3}">
      <dgm:prSet phldrT="[Текст]"/>
      <dgm:spPr/>
      <dgm:t>
        <a:bodyPr/>
        <a:lstStyle/>
        <a:p>
          <a:r>
            <a:rPr lang="uk-UA" dirty="0" smtClean="0"/>
            <a:t>Поліпшення використання природних ресурсів, застосування більш дешевих матеріалів, повторне їх використання, безвідходні технології виробництва</a:t>
          </a:r>
          <a:endParaRPr lang="ru-RU" dirty="0"/>
        </a:p>
      </dgm:t>
    </dgm:pt>
    <dgm:pt modelId="{38C1B9A9-B548-4D8F-86E3-16FD54CCEBE3}" type="parTrans" cxnId="{E7C33B03-B3BA-417E-A026-BCA04A888082}">
      <dgm:prSet/>
      <dgm:spPr/>
      <dgm:t>
        <a:bodyPr/>
        <a:lstStyle/>
        <a:p>
          <a:endParaRPr lang="ru-RU"/>
        </a:p>
      </dgm:t>
    </dgm:pt>
    <dgm:pt modelId="{C33CE5A2-612A-43DF-93DF-4E7A380A26D6}" type="sibTrans" cxnId="{E7C33B03-B3BA-417E-A026-BCA04A888082}">
      <dgm:prSet/>
      <dgm:spPr/>
      <dgm:t>
        <a:bodyPr/>
        <a:lstStyle/>
        <a:p>
          <a:endParaRPr lang="ru-RU"/>
        </a:p>
      </dgm:t>
    </dgm:pt>
    <dgm:pt modelId="{E7CF886C-1FEF-4CE7-9BA8-48B46FF23A38}">
      <dgm:prSet phldrT="[Текст]"/>
      <dgm:spPr/>
      <dgm:t>
        <a:bodyPr/>
        <a:lstStyle/>
        <a:p>
          <a:r>
            <a:rPr lang="uk-UA" dirty="0" smtClean="0"/>
            <a:t>5</a:t>
          </a:r>
          <a:endParaRPr lang="ru-RU" dirty="0"/>
        </a:p>
      </dgm:t>
    </dgm:pt>
    <dgm:pt modelId="{C3EE66CE-57F3-4B3A-8177-4ECE2213CF6F}" type="parTrans" cxnId="{C2B2CFB6-BA55-4BDA-8EFF-5D2E5351F783}">
      <dgm:prSet/>
      <dgm:spPr/>
      <dgm:t>
        <a:bodyPr/>
        <a:lstStyle/>
        <a:p>
          <a:endParaRPr lang="ru-RU"/>
        </a:p>
      </dgm:t>
    </dgm:pt>
    <dgm:pt modelId="{B853B182-CDCF-4453-BE05-A7FC79C81A87}" type="sibTrans" cxnId="{C2B2CFB6-BA55-4BDA-8EFF-5D2E5351F783}">
      <dgm:prSet/>
      <dgm:spPr/>
      <dgm:t>
        <a:bodyPr/>
        <a:lstStyle/>
        <a:p>
          <a:endParaRPr lang="ru-RU"/>
        </a:p>
      </dgm:t>
    </dgm:pt>
    <dgm:pt modelId="{1B9FCB8E-6A3A-47D1-8AFC-AE45B7FBDB23}">
      <dgm:prSet phldrT="[Текст]"/>
      <dgm:spPr/>
      <dgm:t>
        <a:bodyPr/>
        <a:lstStyle/>
        <a:p>
          <a:r>
            <a:rPr lang="uk-UA" dirty="0" smtClean="0"/>
            <a:t>Введення і освоєння нових цехів, виробництв і виробничих одиниць, диверсифікація виробництва. </a:t>
          </a:r>
          <a:endParaRPr lang="ru-RU" dirty="0"/>
        </a:p>
      </dgm:t>
    </dgm:pt>
    <dgm:pt modelId="{412B454E-7068-456E-97B0-909F0C5BEC8F}" type="parTrans" cxnId="{DE114104-5BD1-4834-ABEB-39DBB33FEF21}">
      <dgm:prSet/>
      <dgm:spPr/>
      <dgm:t>
        <a:bodyPr/>
        <a:lstStyle/>
        <a:p>
          <a:endParaRPr lang="ru-RU"/>
        </a:p>
      </dgm:t>
    </dgm:pt>
    <dgm:pt modelId="{424533AE-5D76-4AC9-8753-83F4E8072902}" type="sibTrans" cxnId="{DE114104-5BD1-4834-ABEB-39DBB33FEF21}">
      <dgm:prSet/>
      <dgm:spPr/>
      <dgm:t>
        <a:bodyPr/>
        <a:lstStyle/>
        <a:p>
          <a:endParaRPr lang="ru-RU"/>
        </a:p>
      </dgm:t>
    </dgm:pt>
    <dgm:pt modelId="{AF1CD883-7688-49D5-9A82-63EF749C2862}">
      <dgm:prSet phldrT="[Текст]"/>
      <dgm:spPr/>
      <dgm:t>
        <a:bodyPr/>
        <a:lstStyle/>
        <a:p>
          <a:r>
            <a:rPr lang="uk-UA" dirty="0" smtClean="0"/>
            <a:t>6</a:t>
          </a:r>
          <a:endParaRPr lang="ru-RU" dirty="0"/>
        </a:p>
      </dgm:t>
    </dgm:pt>
    <dgm:pt modelId="{BF1BBA49-A038-453A-9A60-B255131B353F}" type="parTrans" cxnId="{B1E4235C-C321-4F92-B8DC-22EAA4ADE338}">
      <dgm:prSet/>
      <dgm:spPr/>
      <dgm:t>
        <a:bodyPr/>
        <a:lstStyle/>
        <a:p>
          <a:endParaRPr lang="ru-RU"/>
        </a:p>
      </dgm:t>
    </dgm:pt>
    <dgm:pt modelId="{B9297836-9A53-424F-9765-49FFA2227113}" type="sibTrans" cxnId="{B1E4235C-C321-4F92-B8DC-22EAA4ADE338}">
      <dgm:prSet/>
      <dgm:spPr/>
      <dgm:t>
        <a:bodyPr/>
        <a:lstStyle/>
        <a:p>
          <a:endParaRPr lang="ru-RU"/>
        </a:p>
      </dgm:t>
    </dgm:pt>
    <dgm:pt modelId="{5BEFEBAB-F016-4972-9713-05C9BB0A3005}">
      <dgm:prSet phldrT="[Текст]"/>
      <dgm:spPr/>
      <dgm:t>
        <a:bodyPr/>
        <a:lstStyle/>
        <a:p>
          <a:r>
            <a:rPr lang="uk-UA" dirty="0" smtClean="0"/>
            <a:t>Використання альтернативних методів зниження витрат: розмежування витрат на виробництво нестандартної продукції і продукції вищої якості; застосування єдиної системи калькулювання витрат на всіх стадіях життєвого циклу продукції; чітке виділення витрат на управління, підготовку і оновлення процесу виробництва і т.д. </a:t>
          </a:r>
          <a:endParaRPr lang="ru-RU" dirty="0"/>
        </a:p>
      </dgm:t>
    </dgm:pt>
    <dgm:pt modelId="{3FAA5123-28FA-4093-9A5F-04CF71C18AAE}" type="parTrans" cxnId="{A8006123-E3B7-4930-BA6D-1B752C4326C1}">
      <dgm:prSet/>
      <dgm:spPr/>
      <dgm:t>
        <a:bodyPr/>
        <a:lstStyle/>
        <a:p>
          <a:endParaRPr lang="ru-RU"/>
        </a:p>
      </dgm:t>
    </dgm:pt>
    <dgm:pt modelId="{3926B365-854E-496C-AF27-CEB24632162C}" type="sibTrans" cxnId="{A8006123-E3B7-4930-BA6D-1B752C4326C1}">
      <dgm:prSet/>
      <dgm:spPr/>
      <dgm:t>
        <a:bodyPr/>
        <a:lstStyle/>
        <a:p>
          <a:endParaRPr lang="ru-RU"/>
        </a:p>
      </dgm:t>
    </dgm:pt>
    <dgm:pt modelId="{7C476F5B-BCC7-4DCE-92C5-1932DCC056ED}">
      <dgm:prSet phldrT="[Текст]"/>
      <dgm:spPr/>
      <dgm:t>
        <a:bodyPr/>
        <a:lstStyle/>
        <a:p>
          <a:r>
            <a:rPr lang="uk-UA" dirty="0" smtClean="0"/>
            <a:t>7</a:t>
          </a:r>
          <a:endParaRPr lang="ru-RU" dirty="0"/>
        </a:p>
      </dgm:t>
    </dgm:pt>
    <dgm:pt modelId="{C915606F-E0C4-46E1-9CD8-17107072181F}" type="parTrans" cxnId="{375867AA-0479-45A2-853E-5FDCC8C577FA}">
      <dgm:prSet/>
      <dgm:spPr/>
      <dgm:t>
        <a:bodyPr/>
        <a:lstStyle/>
        <a:p>
          <a:endParaRPr lang="ru-RU"/>
        </a:p>
      </dgm:t>
    </dgm:pt>
    <dgm:pt modelId="{369B30F9-8EC0-4E6E-A62A-6964D071DA71}" type="sibTrans" cxnId="{375867AA-0479-45A2-853E-5FDCC8C577FA}">
      <dgm:prSet/>
      <dgm:spPr/>
      <dgm:t>
        <a:bodyPr/>
        <a:lstStyle/>
        <a:p>
          <a:endParaRPr lang="ru-RU"/>
        </a:p>
      </dgm:t>
    </dgm:pt>
    <dgm:pt modelId="{5F500FBE-03CD-4CD2-BE42-D447D745DE13}">
      <dgm:prSet/>
      <dgm:spPr/>
      <dgm:t>
        <a:bodyPr/>
        <a:lstStyle/>
        <a:p>
          <a:r>
            <a:rPr lang="uk-UA" dirty="0" smtClean="0"/>
            <a:t> Вивчення причин браку та зниження собівартості за рахунок скорочення втрат від браку і інших непродуктивних витрат, що дасть можливість скорочення і більш раціонального використовуванню відходів виробництва</a:t>
          </a:r>
          <a:endParaRPr lang="ru-RU" dirty="0"/>
        </a:p>
      </dgm:t>
    </dgm:pt>
    <dgm:pt modelId="{7E909983-AAD5-486E-A619-C1FA287B2A8E}" type="parTrans" cxnId="{504F1EC6-A097-4F2B-B7D7-4980B75462C3}">
      <dgm:prSet/>
      <dgm:spPr/>
      <dgm:t>
        <a:bodyPr/>
        <a:lstStyle/>
        <a:p>
          <a:endParaRPr lang="ru-RU"/>
        </a:p>
      </dgm:t>
    </dgm:pt>
    <dgm:pt modelId="{922B68BB-8E19-4B67-B5B7-789F7DFBEDAE}" type="sibTrans" cxnId="{504F1EC6-A097-4F2B-B7D7-4980B75462C3}">
      <dgm:prSet/>
      <dgm:spPr/>
      <dgm:t>
        <a:bodyPr/>
        <a:lstStyle/>
        <a:p>
          <a:endParaRPr lang="ru-RU"/>
        </a:p>
      </dgm:t>
    </dgm:pt>
    <dgm:pt modelId="{81CF301F-58EE-40BB-8408-F4F9F003FA88}" type="pres">
      <dgm:prSet presAssocID="{3116A6A8-106A-4DB4-B5C3-CDD52CDF0E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E474DBE-EFB3-4053-9A88-A2C10D762DEF}" type="pres">
      <dgm:prSet presAssocID="{EB9E9DB0-6D8D-4647-855F-C4C245717220}" presName="composite" presStyleCnt="0"/>
      <dgm:spPr/>
    </dgm:pt>
    <dgm:pt modelId="{65D0AE73-B4BC-4A94-A5E3-7B99DCE7A26B}" type="pres">
      <dgm:prSet presAssocID="{EB9E9DB0-6D8D-4647-855F-C4C24571722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5CBC30-8198-4E62-B81B-88231D2DF5B7}" type="pres">
      <dgm:prSet presAssocID="{EB9E9DB0-6D8D-4647-855F-C4C245717220}" presName="descendantText" presStyleLbl="alignAcc1" presStyleIdx="0" presStyleCnt="4" custLinFactNeighborX="-422" custLinFactNeighborY="-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A4473-1354-4D3E-8148-1F6C8AB32F98}" type="pres">
      <dgm:prSet presAssocID="{6062B341-9FF5-4AEB-9405-937A1EDE20D3}" presName="sp" presStyleCnt="0"/>
      <dgm:spPr/>
    </dgm:pt>
    <dgm:pt modelId="{B2B92615-B31E-4111-8E51-329CBAD2CABB}" type="pres">
      <dgm:prSet presAssocID="{E7CF886C-1FEF-4CE7-9BA8-48B46FF23A38}" presName="composite" presStyleCnt="0"/>
      <dgm:spPr/>
    </dgm:pt>
    <dgm:pt modelId="{B72DDE95-D9FD-43BB-BA80-5EA429DD5F25}" type="pres">
      <dgm:prSet presAssocID="{E7CF886C-1FEF-4CE7-9BA8-48B46FF23A3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CD9768-B9CB-433C-B04C-2DB44482C316}" type="pres">
      <dgm:prSet presAssocID="{E7CF886C-1FEF-4CE7-9BA8-48B46FF23A3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A1A26-1C64-4DEC-9FE8-404F9B01FCC8}" type="pres">
      <dgm:prSet presAssocID="{B853B182-CDCF-4453-BE05-A7FC79C81A87}" presName="sp" presStyleCnt="0"/>
      <dgm:spPr/>
    </dgm:pt>
    <dgm:pt modelId="{395E9A4F-B968-4400-90B9-9F41D570DBC7}" type="pres">
      <dgm:prSet presAssocID="{AF1CD883-7688-49D5-9A82-63EF749C2862}" presName="composite" presStyleCnt="0"/>
      <dgm:spPr/>
    </dgm:pt>
    <dgm:pt modelId="{A808A1C8-EE7E-4B63-ACAC-BA52B16A873D}" type="pres">
      <dgm:prSet presAssocID="{AF1CD883-7688-49D5-9A82-63EF749C286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1337C6-73E9-49C8-AB57-3BD1C3B57D69}" type="pres">
      <dgm:prSet presAssocID="{AF1CD883-7688-49D5-9A82-63EF749C2862}" presName="descendantText" presStyleLbl="alignAcc1" presStyleIdx="2" presStyleCnt="4" custScaleY="139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E407F-00D3-4925-A0F9-AA911DB6FF87}" type="pres">
      <dgm:prSet presAssocID="{B9297836-9A53-424F-9765-49FFA2227113}" presName="sp" presStyleCnt="0"/>
      <dgm:spPr/>
    </dgm:pt>
    <dgm:pt modelId="{6AD28C13-04F7-4C1F-95BC-CE9BCDE00E59}" type="pres">
      <dgm:prSet presAssocID="{7C476F5B-BCC7-4DCE-92C5-1932DCC056ED}" presName="composite" presStyleCnt="0"/>
      <dgm:spPr/>
    </dgm:pt>
    <dgm:pt modelId="{E7842681-E136-480E-A77D-D6A87089542D}" type="pres">
      <dgm:prSet presAssocID="{7C476F5B-BCC7-4DCE-92C5-1932DCC056E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12C24B-096D-4C54-9435-25161D6C3197}" type="pres">
      <dgm:prSet presAssocID="{7C476F5B-BCC7-4DCE-92C5-1932DCC056E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1A6D46-39F2-4B19-AEDF-4617E6D738C6}" type="presOf" srcId="{E7CF886C-1FEF-4CE7-9BA8-48B46FF23A38}" destId="{B72DDE95-D9FD-43BB-BA80-5EA429DD5F25}" srcOrd="0" destOrd="0" presId="urn:microsoft.com/office/officeart/2005/8/layout/chevron2"/>
    <dgm:cxn modelId="{504F1EC6-A097-4F2B-B7D7-4980B75462C3}" srcId="{7C476F5B-BCC7-4DCE-92C5-1932DCC056ED}" destId="{5F500FBE-03CD-4CD2-BE42-D447D745DE13}" srcOrd="0" destOrd="0" parTransId="{7E909983-AAD5-486E-A619-C1FA287B2A8E}" sibTransId="{922B68BB-8E19-4B67-B5B7-789F7DFBEDAE}"/>
    <dgm:cxn modelId="{DE114104-5BD1-4834-ABEB-39DBB33FEF21}" srcId="{E7CF886C-1FEF-4CE7-9BA8-48B46FF23A38}" destId="{1B9FCB8E-6A3A-47D1-8AFC-AE45B7FBDB23}" srcOrd="0" destOrd="0" parTransId="{412B454E-7068-456E-97B0-909F0C5BEC8F}" sibTransId="{424533AE-5D76-4AC9-8753-83F4E8072902}"/>
    <dgm:cxn modelId="{A8006123-E3B7-4930-BA6D-1B752C4326C1}" srcId="{AF1CD883-7688-49D5-9A82-63EF749C2862}" destId="{5BEFEBAB-F016-4972-9713-05C9BB0A3005}" srcOrd="0" destOrd="0" parTransId="{3FAA5123-28FA-4093-9A5F-04CF71C18AAE}" sibTransId="{3926B365-854E-496C-AF27-CEB24632162C}"/>
    <dgm:cxn modelId="{E7C33B03-B3BA-417E-A026-BCA04A888082}" srcId="{EB9E9DB0-6D8D-4647-855F-C4C245717220}" destId="{2B338697-2648-456D-86C2-EE94AD0B09C3}" srcOrd="0" destOrd="0" parTransId="{38C1B9A9-B548-4D8F-86E3-16FD54CCEBE3}" sibTransId="{C33CE5A2-612A-43DF-93DF-4E7A380A26D6}"/>
    <dgm:cxn modelId="{375867AA-0479-45A2-853E-5FDCC8C577FA}" srcId="{3116A6A8-106A-4DB4-B5C3-CDD52CDF0E05}" destId="{7C476F5B-BCC7-4DCE-92C5-1932DCC056ED}" srcOrd="3" destOrd="0" parTransId="{C915606F-E0C4-46E1-9CD8-17107072181F}" sibTransId="{369B30F9-8EC0-4E6E-A62A-6964D071DA71}"/>
    <dgm:cxn modelId="{865F50C8-2EFB-4C74-B0D1-B9F1B6768577}" srcId="{3116A6A8-106A-4DB4-B5C3-CDD52CDF0E05}" destId="{EB9E9DB0-6D8D-4647-855F-C4C245717220}" srcOrd="0" destOrd="0" parTransId="{85B3C05F-C651-4A6F-A883-70BB2307742A}" sibTransId="{6062B341-9FF5-4AEB-9405-937A1EDE20D3}"/>
    <dgm:cxn modelId="{615155AF-7A15-40EB-B638-CAF83874242F}" type="presOf" srcId="{AF1CD883-7688-49D5-9A82-63EF749C2862}" destId="{A808A1C8-EE7E-4B63-ACAC-BA52B16A873D}" srcOrd="0" destOrd="0" presId="urn:microsoft.com/office/officeart/2005/8/layout/chevron2"/>
    <dgm:cxn modelId="{0942DDCF-3C94-4E6E-9041-42FE7370FD6A}" type="presOf" srcId="{7C476F5B-BCC7-4DCE-92C5-1932DCC056ED}" destId="{E7842681-E136-480E-A77D-D6A87089542D}" srcOrd="0" destOrd="0" presId="urn:microsoft.com/office/officeart/2005/8/layout/chevron2"/>
    <dgm:cxn modelId="{10792410-A32F-4FEC-8682-DC2F832E8CB8}" type="presOf" srcId="{EB9E9DB0-6D8D-4647-855F-C4C245717220}" destId="{65D0AE73-B4BC-4A94-A5E3-7B99DCE7A26B}" srcOrd="0" destOrd="0" presId="urn:microsoft.com/office/officeart/2005/8/layout/chevron2"/>
    <dgm:cxn modelId="{6CD1F9CC-5735-4F15-B738-AEFF53FE416C}" type="presOf" srcId="{2B338697-2648-456D-86C2-EE94AD0B09C3}" destId="{B85CBC30-8198-4E62-B81B-88231D2DF5B7}" srcOrd="0" destOrd="0" presId="urn:microsoft.com/office/officeart/2005/8/layout/chevron2"/>
    <dgm:cxn modelId="{459696D7-DC6B-4F1E-9C05-8FD7E3F06827}" type="presOf" srcId="{3116A6A8-106A-4DB4-B5C3-CDD52CDF0E05}" destId="{81CF301F-58EE-40BB-8408-F4F9F003FA88}" srcOrd="0" destOrd="0" presId="urn:microsoft.com/office/officeart/2005/8/layout/chevron2"/>
    <dgm:cxn modelId="{C2B2CFB6-BA55-4BDA-8EFF-5D2E5351F783}" srcId="{3116A6A8-106A-4DB4-B5C3-CDD52CDF0E05}" destId="{E7CF886C-1FEF-4CE7-9BA8-48B46FF23A38}" srcOrd="1" destOrd="0" parTransId="{C3EE66CE-57F3-4B3A-8177-4ECE2213CF6F}" sibTransId="{B853B182-CDCF-4453-BE05-A7FC79C81A87}"/>
    <dgm:cxn modelId="{12E5D74B-6FFD-4990-8AB9-B1E13954C463}" type="presOf" srcId="{5BEFEBAB-F016-4972-9713-05C9BB0A3005}" destId="{0E1337C6-73E9-49C8-AB57-3BD1C3B57D69}" srcOrd="0" destOrd="0" presId="urn:microsoft.com/office/officeart/2005/8/layout/chevron2"/>
    <dgm:cxn modelId="{20155BA1-94D7-4B3A-9598-3CD9C8615D6B}" type="presOf" srcId="{1B9FCB8E-6A3A-47D1-8AFC-AE45B7FBDB23}" destId="{77CD9768-B9CB-433C-B04C-2DB44482C316}" srcOrd="0" destOrd="0" presId="urn:microsoft.com/office/officeart/2005/8/layout/chevron2"/>
    <dgm:cxn modelId="{3726407F-A5B1-4031-B821-85C118D68D2F}" type="presOf" srcId="{5F500FBE-03CD-4CD2-BE42-D447D745DE13}" destId="{4F12C24B-096D-4C54-9435-25161D6C3197}" srcOrd="0" destOrd="0" presId="urn:microsoft.com/office/officeart/2005/8/layout/chevron2"/>
    <dgm:cxn modelId="{B1E4235C-C321-4F92-B8DC-22EAA4ADE338}" srcId="{3116A6A8-106A-4DB4-B5C3-CDD52CDF0E05}" destId="{AF1CD883-7688-49D5-9A82-63EF749C2862}" srcOrd="2" destOrd="0" parTransId="{BF1BBA49-A038-453A-9A60-B255131B353F}" sibTransId="{B9297836-9A53-424F-9765-49FFA2227113}"/>
    <dgm:cxn modelId="{66DE2601-C82E-4567-B8C8-06BD06168C66}" type="presParOf" srcId="{81CF301F-58EE-40BB-8408-F4F9F003FA88}" destId="{9E474DBE-EFB3-4053-9A88-A2C10D762DEF}" srcOrd="0" destOrd="0" presId="urn:microsoft.com/office/officeart/2005/8/layout/chevron2"/>
    <dgm:cxn modelId="{523FD974-91D3-4517-900E-41628507532B}" type="presParOf" srcId="{9E474DBE-EFB3-4053-9A88-A2C10D762DEF}" destId="{65D0AE73-B4BC-4A94-A5E3-7B99DCE7A26B}" srcOrd="0" destOrd="0" presId="urn:microsoft.com/office/officeart/2005/8/layout/chevron2"/>
    <dgm:cxn modelId="{D028DC84-4A2B-427E-B4C6-A674F6CFB904}" type="presParOf" srcId="{9E474DBE-EFB3-4053-9A88-A2C10D762DEF}" destId="{B85CBC30-8198-4E62-B81B-88231D2DF5B7}" srcOrd="1" destOrd="0" presId="urn:microsoft.com/office/officeart/2005/8/layout/chevron2"/>
    <dgm:cxn modelId="{D18343DD-C8AA-45DC-885A-482A1F88475C}" type="presParOf" srcId="{81CF301F-58EE-40BB-8408-F4F9F003FA88}" destId="{3FEA4473-1354-4D3E-8148-1F6C8AB32F98}" srcOrd="1" destOrd="0" presId="urn:microsoft.com/office/officeart/2005/8/layout/chevron2"/>
    <dgm:cxn modelId="{A2A26676-9397-42BD-BB75-0486D5BF0257}" type="presParOf" srcId="{81CF301F-58EE-40BB-8408-F4F9F003FA88}" destId="{B2B92615-B31E-4111-8E51-329CBAD2CABB}" srcOrd="2" destOrd="0" presId="urn:microsoft.com/office/officeart/2005/8/layout/chevron2"/>
    <dgm:cxn modelId="{1C1A8214-23CC-4DE4-A4B3-38C77425E9FD}" type="presParOf" srcId="{B2B92615-B31E-4111-8E51-329CBAD2CABB}" destId="{B72DDE95-D9FD-43BB-BA80-5EA429DD5F25}" srcOrd="0" destOrd="0" presId="urn:microsoft.com/office/officeart/2005/8/layout/chevron2"/>
    <dgm:cxn modelId="{73C7DFF1-7014-4BDE-BB56-546484AB37E6}" type="presParOf" srcId="{B2B92615-B31E-4111-8E51-329CBAD2CABB}" destId="{77CD9768-B9CB-433C-B04C-2DB44482C316}" srcOrd="1" destOrd="0" presId="urn:microsoft.com/office/officeart/2005/8/layout/chevron2"/>
    <dgm:cxn modelId="{81B5467D-18F9-46E1-9CD1-AA2BA7FCDBBA}" type="presParOf" srcId="{81CF301F-58EE-40BB-8408-F4F9F003FA88}" destId="{C26A1A26-1C64-4DEC-9FE8-404F9B01FCC8}" srcOrd="3" destOrd="0" presId="urn:microsoft.com/office/officeart/2005/8/layout/chevron2"/>
    <dgm:cxn modelId="{DF41CCB8-5D0C-4430-886D-7E912D04957E}" type="presParOf" srcId="{81CF301F-58EE-40BB-8408-F4F9F003FA88}" destId="{395E9A4F-B968-4400-90B9-9F41D570DBC7}" srcOrd="4" destOrd="0" presId="urn:microsoft.com/office/officeart/2005/8/layout/chevron2"/>
    <dgm:cxn modelId="{2889E55C-D087-44A0-8A91-3EEC261C5AC8}" type="presParOf" srcId="{395E9A4F-B968-4400-90B9-9F41D570DBC7}" destId="{A808A1C8-EE7E-4B63-ACAC-BA52B16A873D}" srcOrd="0" destOrd="0" presId="urn:microsoft.com/office/officeart/2005/8/layout/chevron2"/>
    <dgm:cxn modelId="{66CA1CCF-FF78-4E56-88E3-E656C73CEB2B}" type="presParOf" srcId="{395E9A4F-B968-4400-90B9-9F41D570DBC7}" destId="{0E1337C6-73E9-49C8-AB57-3BD1C3B57D69}" srcOrd="1" destOrd="0" presId="urn:microsoft.com/office/officeart/2005/8/layout/chevron2"/>
    <dgm:cxn modelId="{F9D9A70F-573D-4822-8D26-13274856569D}" type="presParOf" srcId="{81CF301F-58EE-40BB-8408-F4F9F003FA88}" destId="{6FCE407F-00D3-4925-A0F9-AA911DB6FF87}" srcOrd="5" destOrd="0" presId="urn:microsoft.com/office/officeart/2005/8/layout/chevron2"/>
    <dgm:cxn modelId="{DCA55912-1D70-4FBC-A70B-0E3CDBA6E6AD}" type="presParOf" srcId="{81CF301F-58EE-40BB-8408-F4F9F003FA88}" destId="{6AD28C13-04F7-4C1F-95BC-CE9BCDE00E59}" srcOrd="6" destOrd="0" presId="urn:microsoft.com/office/officeart/2005/8/layout/chevron2"/>
    <dgm:cxn modelId="{6AB3E5BC-F4A0-495A-9955-2933A52679DE}" type="presParOf" srcId="{6AD28C13-04F7-4C1F-95BC-CE9BCDE00E59}" destId="{E7842681-E136-480E-A77D-D6A87089542D}" srcOrd="0" destOrd="0" presId="urn:microsoft.com/office/officeart/2005/8/layout/chevron2"/>
    <dgm:cxn modelId="{9075FFFB-7470-423A-8856-431C240803F1}" type="presParOf" srcId="{6AD28C13-04F7-4C1F-95BC-CE9BCDE00E59}" destId="{4F12C24B-096D-4C54-9435-25161D6C3197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643998" cy="2357454"/>
          </a:xfrm>
        </p:spPr>
        <p:txBody>
          <a:bodyPr>
            <a:noAutofit/>
          </a:bodyPr>
          <a:lstStyle/>
          <a:p>
            <a:r>
              <a:rPr lang="uk-UA" sz="4400" dirty="0" smtClean="0"/>
              <a:t>Система управління витратами як основа раціонального використання ресурсів і оптимізація витрат підприємства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3929066"/>
          </a:xfrm>
        </p:spPr>
        <p:txBody>
          <a:bodyPr>
            <a:normAutofit/>
          </a:bodyPr>
          <a:lstStyle/>
          <a:p>
            <a:r>
              <a:rPr lang="uk-UA" u="sng" dirty="0" err="1" smtClean="0"/>
              <a:t>Медведенко</a:t>
            </a:r>
            <a:r>
              <a:rPr lang="uk-UA" u="sng" dirty="0" smtClean="0"/>
              <a:t> Ганна Сергіївна</a:t>
            </a:r>
            <a:endParaRPr lang="ru-RU" dirty="0" smtClean="0"/>
          </a:p>
          <a:p>
            <a:r>
              <a:rPr lang="uk-UA" u="sng" dirty="0" smtClean="0"/>
              <a:t>6504, 7 група</a:t>
            </a:r>
          </a:p>
          <a:p>
            <a:endParaRPr lang="uk-UA" u="sng" dirty="0" smtClean="0"/>
          </a:p>
          <a:p>
            <a:endParaRPr lang="uk-UA" u="sng" dirty="0" smtClean="0"/>
          </a:p>
          <a:p>
            <a:endParaRPr lang="ru-RU" dirty="0"/>
          </a:p>
        </p:txBody>
      </p:sp>
      <p:pic>
        <p:nvPicPr>
          <p:cNvPr id="4" name="Рисунок 3" descr="13327774471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14752"/>
            <a:ext cx="4286280" cy="2619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e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Проведений аналіз засвідчив, що до скорочення діяльності ВАТ «Острозький молокозавод» призвело невідповідність асортименту продукції підприємства вимогам ринку та виробництву неконкурентоспроможної продукції; завищення собівартості продукції та цін на неї; зростання показника матеріаломісткості та </a:t>
            </a:r>
            <a:r>
              <a:rPr lang="uk-UA" dirty="0" err="1" smtClean="0"/>
              <a:t>енергомісткості</a:t>
            </a:r>
            <a:r>
              <a:rPr lang="uk-UA" dirty="0" smtClean="0"/>
              <a:t> виробництва продукції.</a:t>
            </a:r>
          </a:p>
          <a:p>
            <a:pPr algn="ctr"/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b="1" i="1" dirty="0" smtClean="0"/>
              <a:t>ТОМУ ПІДПРИЄМСТВУ </a:t>
            </a:r>
          </a:p>
          <a:p>
            <a:pPr>
              <a:buNone/>
            </a:pPr>
            <a:r>
              <a:rPr lang="uk-UA" b="1" i="1" dirty="0" smtClean="0"/>
              <a:t>НЕОБХІДНО РЕАЛІЗУВАТИ</a:t>
            </a:r>
          </a:p>
          <a:p>
            <a:pPr>
              <a:buNone/>
            </a:pPr>
            <a:r>
              <a:rPr lang="uk-UA" b="1" i="1" dirty="0" smtClean="0"/>
              <a:t> ЗАХОДИ ЩОДО ОПТИМІЗАЦІЯ </a:t>
            </a:r>
          </a:p>
          <a:p>
            <a:pPr>
              <a:buNone/>
            </a:pPr>
            <a:r>
              <a:rPr lang="uk-UA" b="1" i="1" dirty="0" smtClean="0"/>
              <a:t>ВИТРАТ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ak-zmenshiti-vitra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63279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Заходи, щодо оптимізації витрат підприємства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857364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9c8dbe-84c739c-sser7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/>
        </p:nvGraphicFramePr>
        <p:xfrm>
          <a:off x="428596" y="357166"/>
          <a:ext cx="7643866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ak-znayti-vitrati-virobnict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857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1643050"/>
            <a:ext cx="447199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</a:rPr>
              <a:t>Висновки: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 fontScale="70000" lnSpcReduction="20000"/>
          </a:bodyPr>
          <a:lstStyle/>
          <a:p>
            <a:pPr algn="r"/>
            <a:endParaRPr lang="uk-UA" dirty="0" smtClean="0"/>
          </a:p>
          <a:p>
            <a:pPr algn="r"/>
            <a:endParaRPr lang="uk-UA" dirty="0" smtClean="0"/>
          </a:p>
          <a:p>
            <a:pPr algn="r"/>
            <a:endParaRPr lang="uk-UA" dirty="0" smtClean="0"/>
          </a:p>
          <a:p>
            <a:pPr algn="r"/>
            <a:endParaRPr lang="uk-UA" sz="3600" b="1" i="1" dirty="0" smtClean="0">
              <a:solidFill>
                <a:srgbClr val="FF0000"/>
              </a:solidFill>
            </a:endParaRPr>
          </a:p>
          <a:p>
            <a:pPr algn="r"/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Отже,  управління витратами – це вміння економити ресурси і максимізувати  віддачу від них. Тому витрати суб’єктів підприємництва або економічні витрати (як базова категорія економічної науки й бізнесу)  необхідно аналізувати з позицій чітких методологічних орієнтирів, які б підказували дослідникам найкоротший шлях до істини, а в прагматичному плані сприяли їх оптимізації</a:t>
            </a:r>
            <a:r>
              <a:rPr lang="uk-UA" sz="3600" dirty="0" smtClean="0"/>
              <a:t>.</a:t>
            </a:r>
            <a:endParaRPr lang="ru-RU" sz="3600" dirty="0" smtClean="0"/>
          </a:p>
          <a:p>
            <a:pPr algn="r">
              <a:buNone/>
            </a:pPr>
            <a:r>
              <a:rPr lang="uk-UA" sz="3600" b="1" i="1" dirty="0" smtClean="0">
                <a:solidFill>
                  <a:srgbClr val="FF0000"/>
                </a:solidFill>
              </a:rPr>
              <a:t> 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39292"/>
          </a:xfrm>
        </p:spPr>
        <p:txBody>
          <a:bodyPr>
            <a:normAutofit/>
          </a:bodyPr>
          <a:lstStyle/>
          <a:p>
            <a:r>
              <a:rPr lang="uk-UA" sz="9600" dirty="0" smtClean="0"/>
              <a:t>Дякую за увагу!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Ефективна діяльність підприємства залежить від раціонального використання усіх видів ресурсів, що обумовлює необхідність переходу до оптимальної системи управління витратами. Функціонування підприємств в цих умовах вимагає удосконалення методів і форм системи управління витратами та побудови адаптивних структур управління. Саме тому,  виявлення і використання факторів економії ресурсів, зниження витрат є обов’язком кожного працівника підприємства.</a:t>
            </a:r>
            <a:endParaRPr lang="ru-RU" dirty="0" smtClean="0"/>
          </a:p>
        </p:txBody>
      </p:sp>
      <p:pic>
        <p:nvPicPr>
          <p:cNvPr id="4" name="Рисунок 3" descr="145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929066"/>
            <a:ext cx="8643998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35824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u="sng" dirty="0" smtClean="0"/>
              <a:t>Метою </a:t>
            </a:r>
            <a:r>
              <a:rPr lang="uk-UA" sz="2800" dirty="0" smtClean="0"/>
              <a:t>є  дослідження існуючих методів управління витратами, які б базувались на економії та раціональному використанню ресурсів, їх аналіз та ефективність використання.</a:t>
            </a:r>
            <a:endParaRPr lang="ru-RU" sz="2800" dirty="0" smtClean="0"/>
          </a:p>
          <a:p>
            <a:pPr algn="ctr"/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643182"/>
            <a:ext cx="835824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err="1" smtClean="0"/>
              <a:t>Об’єктом</a:t>
            </a:r>
            <a:r>
              <a:rPr lang="ru-RU" sz="2800" b="1" i="1" u="sng" dirty="0" smtClean="0"/>
              <a:t> </a:t>
            </a:r>
            <a:r>
              <a:rPr lang="ru-RU" sz="2800" b="1" i="1" u="sng" dirty="0" err="1" smtClean="0"/>
              <a:t>дослідження</a:t>
            </a:r>
            <a:r>
              <a:rPr lang="ru-RU" sz="2800" b="1" i="1" u="sng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процеси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витратами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веденні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714884"/>
            <a:ext cx="835824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/>
              <a:t>Предметом дослідження </a:t>
            </a:r>
            <a:r>
              <a:rPr lang="uk-UA" sz="2800" dirty="0" smtClean="0"/>
              <a:t>є сукупність теоретичних, методичних і практичних питань щодо вдосконалення системи управління витратами на підприємстві та їх оптимізації</a:t>
            </a:r>
            <a:endParaRPr lang="ru-RU" sz="2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48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uk-UA" b="1" i="1" u="sng" dirty="0" smtClean="0"/>
              <a:t>Витрати</a:t>
            </a:r>
            <a:r>
              <a:rPr lang="uk-UA" b="1" dirty="0" smtClean="0"/>
              <a:t> -</a:t>
            </a:r>
            <a:r>
              <a:rPr lang="en-US" dirty="0" smtClean="0"/>
              <a:t> </a:t>
            </a:r>
            <a:r>
              <a:rPr lang="uk-UA" dirty="0" smtClean="0"/>
              <a:t>це грошова оцінка вартості матеріальних, трудових, фінансових, природних, інформаційних та інших видів ресурсів на виробництво та реалізацію продукції за певний період.</a:t>
            </a:r>
            <a:r>
              <a:rPr lang="en-US" dirty="0" smtClean="0"/>
              <a:t> </a:t>
            </a:r>
            <a:endParaRPr lang="uk-UA" dirty="0" smtClean="0"/>
          </a:p>
          <a:p>
            <a:pPr algn="ctr"/>
            <a:r>
              <a:rPr lang="ru-RU" b="1" i="1" u="sng" dirty="0" err="1" smtClean="0"/>
              <a:t>Витрати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характеризуються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1) грошовою </a:t>
            </a:r>
            <a:r>
              <a:rPr lang="ru-RU" dirty="0" err="1" smtClean="0"/>
              <a:t>оцінкою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забезпечуючи</a:t>
            </a:r>
            <a:r>
              <a:rPr lang="ru-RU" dirty="0" smtClean="0"/>
              <a:t> принцип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;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2) </a:t>
            </a:r>
            <a:r>
              <a:rPr lang="ru-RU" dirty="0" err="1" smtClean="0"/>
              <a:t>цільовою</a:t>
            </a:r>
            <a:r>
              <a:rPr lang="ru-RU" dirty="0" smtClean="0"/>
              <a:t> установкою (</a:t>
            </a:r>
            <a:r>
              <a:rPr lang="ru-RU" dirty="0" err="1" smtClean="0"/>
              <a:t>пов'язаною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збутом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);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3)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віднесенням</a:t>
            </a:r>
            <a:r>
              <a:rPr lang="ru-RU" dirty="0" smtClean="0"/>
              <a:t> на </a:t>
            </a:r>
            <a:r>
              <a:rPr lang="ru-RU" dirty="0" err="1" smtClean="0"/>
              <a:t>продукцію</a:t>
            </a:r>
            <a:r>
              <a:rPr lang="ru-RU" dirty="0" smtClean="0"/>
              <a:t> за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часу.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29058" y="2285992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00496" y="3643314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071934" y="5429264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inance_key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785818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Управління витратами підприємства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algn="ctr">
              <a:buNone/>
            </a:pPr>
            <a:r>
              <a:rPr lang="uk-UA" b="1" i="1" u="sng" dirty="0" err="1" smtClean="0"/>
              <a:t>Стандарт-кост</a:t>
            </a:r>
            <a:r>
              <a:rPr lang="uk-UA" dirty="0" smtClean="0"/>
              <a:t> </a:t>
            </a:r>
          </a:p>
          <a:p>
            <a:pPr algn="ctr">
              <a:buNone/>
            </a:pPr>
            <a:r>
              <a:rPr lang="uk-UA" dirty="0" smtClean="0"/>
              <a:t>– </a:t>
            </a:r>
            <a:r>
              <a:rPr lang="uk-UA" sz="1600" i="1" dirty="0" smtClean="0"/>
              <a:t>це система оперативного керування ходом процесу виробництва та рівнем виробничих витрат, заснована на постійному контролі значень відхилень фактичних показників від нормативних, аналізі причин виникнення цих відхилень і тенденцій їхньої зміни в часі, використання управлінських впливів для мінімізації відхилень або здійсненні коректування норм</a:t>
            </a:r>
            <a:r>
              <a:rPr lang="uk-UA" sz="1600" dirty="0" smtClean="0"/>
              <a:t>. </a:t>
            </a:r>
          </a:p>
          <a:p>
            <a:pPr algn="ctr">
              <a:buNone/>
            </a:pPr>
            <a:r>
              <a:rPr lang="uk-UA" sz="1600" b="1" i="1" u="sng" dirty="0" smtClean="0"/>
              <a:t>«</a:t>
            </a:r>
            <a:r>
              <a:rPr lang="uk-UA" sz="2400" b="1" i="1" u="sng" dirty="0" smtClean="0"/>
              <a:t>Just-in-time» (точно в час)</a:t>
            </a:r>
            <a:r>
              <a:rPr lang="uk-UA" sz="2400" dirty="0" smtClean="0"/>
              <a:t>  </a:t>
            </a:r>
          </a:p>
          <a:p>
            <a:pPr algn="ctr">
              <a:buNone/>
            </a:pPr>
            <a:r>
              <a:rPr lang="uk-UA" sz="1600" i="1" dirty="0" err="1" smtClean="0"/>
              <a:t>Cистема</a:t>
            </a:r>
            <a:r>
              <a:rPr lang="uk-UA" sz="1600" i="1" dirty="0" smtClean="0"/>
              <a:t> JIT передбачає таку організацію виробництва, за якої з метою підвищення ефективності діяльності підприємства ведеться постійний пошук способів мінімізації витрат, пов’язаних з формуванням запасів і виробництвом продукції в такому обсязі, щоб до потрібного моменту запропонувати покупцеві необхідну її кількість.</a:t>
            </a:r>
          </a:p>
          <a:p>
            <a:pPr algn="ctr">
              <a:buNone/>
            </a:pPr>
            <a:endParaRPr lang="uk-UA" sz="1600" i="1" dirty="0" smtClean="0"/>
          </a:p>
          <a:p>
            <a:pPr algn="ctr">
              <a:buNone/>
            </a:pPr>
            <a:r>
              <a:rPr lang="uk-UA" sz="2400" b="1" i="1" u="sng" dirty="0" smtClean="0"/>
              <a:t>Система «</a:t>
            </a:r>
            <a:r>
              <a:rPr lang="uk-UA" sz="2400" b="1" i="1" u="sng" dirty="0" err="1" smtClean="0"/>
              <a:t>директ-кост</a:t>
            </a:r>
            <a:r>
              <a:rPr lang="uk-UA" sz="2400" b="1" i="1" u="sng" dirty="0" smtClean="0"/>
              <a:t>»</a:t>
            </a:r>
          </a:p>
          <a:p>
            <a:pPr algn="ctr">
              <a:buNone/>
            </a:pPr>
            <a:r>
              <a:rPr lang="uk-UA" sz="1600" dirty="0" smtClean="0"/>
              <a:t> </a:t>
            </a:r>
            <a:r>
              <a:rPr lang="uk-UA" sz="1600" i="1" dirty="0" smtClean="0"/>
              <a:t>Її суть полягає в тому, що собівартість планується тільки в частині змінних витрат, тобто лише змінні витрати розподіляються по носіях витрат. Решта витрат (постійні витрати) враховуються на окремому рахунку, але в калькуляцію не включаються, а періодично списується на збитки за звітний період. </a:t>
            </a:r>
            <a:endParaRPr lang="ru-RU" sz="1600" i="1" dirty="0" smtClean="0"/>
          </a:p>
          <a:p>
            <a:pPr algn="ctr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uk-UA" b="1" i="1" u="sng" dirty="0" smtClean="0"/>
              <a:t>Системі АВС</a:t>
            </a:r>
            <a:r>
              <a:rPr lang="uk-UA" dirty="0" smtClean="0"/>
              <a:t> </a:t>
            </a:r>
          </a:p>
          <a:p>
            <a:pPr algn="ctr">
              <a:buNone/>
            </a:pPr>
            <a:r>
              <a:rPr lang="uk-UA" sz="1800" dirty="0" smtClean="0"/>
              <a:t>основна роль приділяється розробці й впровадженню особливого методу обліку витрат за видами діяльності;системи забезпечує облік витрат по кожному виду продукції на кожному етапі виробничого процесу. Вона закладає основу для управління витратами по виробничих центрах, підсумкового аналізу собівартості конкретних виробів.</a:t>
            </a:r>
          </a:p>
          <a:p>
            <a:pPr algn="ctr">
              <a:buNone/>
            </a:pPr>
            <a:endParaRPr lang="uk-UA" sz="1800" dirty="0" smtClean="0"/>
          </a:p>
          <a:p>
            <a:pPr algn="ctr">
              <a:buNone/>
            </a:pPr>
            <a:endParaRPr lang="uk-UA" sz="1800" dirty="0" smtClean="0"/>
          </a:p>
          <a:p>
            <a:pPr algn="ctr">
              <a:buNone/>
            </a:pPr>
            <a:endParaRPr lang="uk-UA" sz="1800" dirty="0" smtClean="0"/>
          </a:p>
          <a:p>
            <a:pPr algn="ctr">
              <a:buNone/>
            </a:pPr>
            <a:endParaRPr lang="uk-UA" sz="1800" dirty="0" smtClean="0"/>
          </a:p>
          <a:p>
            <a:pPr algn="ctr">
              <a:buNone/>
            </a:pPr>
            <a:r>
              <a:rPr lang="uk-UA" sz="2400" b="1" i="1" u="sng" dirty="0" err="1" smtClean="0"/>
              <a:t>“Таргет-костинг”</a:t>
            </a:r>
            <a:r>
              <a:rPr lang="uk-UA" sz="2400" b="1" i="1" u="sng" dirty="0" smtClean="0"/>
              <a:t>,</a:t>
            </a:r>
            <a:r>
              <a:rPr lang="uk-UA" sz="2400" dirty="0" smtClean="0"/>
              <a:t> </a:t>
            </a:r>
            <a:r>
              <a:rPr lang="uk-UA" sz="2400" b="1" i="1" u="sng" dirty="0" err="1" smtClean="0"/>
              <a:t>“Кайзен-костинг”</a:t>
            </a:r>
            <a:r>
              <a:rPr lang="uk-UA" sz="2400" dirty="0" smtClean="0"/>
              <a:t>, </a:t>
            </a:r>
            <a:r>
              <a:rPr lang="uk-UA" sz="2400" b="1" i="1" u="sng" dirty="0" err="1" smtClean="0"/>
              <a:t>Бенчмаркінг</a:t>
            </a:r>
            <a:r>
              <a:rPr lang="uk-UA" sz="2400" dirty="0" smtClean="0"/>
              <a:t> </a:t>
            </a:r>
          </a:p>
          <a:p>
            <a:pPr algn="ctr">
              <a:buNone/>
            </a:pPr>
            <a:r>
              <a:rPr lang="uk-UA" sz="1800" dirty="0" smtClean="0"/>
              <a:t>Використовуючи метод </a:t>
            </a:r>
            <a:r>
              <a:rPr lang="uk-UA" sz="1800" dirty="0" err="1" smtClean="0"/>
              <a:t>“target</a:t>
            </a:r>
            <a:r>
              <a:rPr lang="uk-UA" sz="1800" dirty="0" smtClean="0"/>
              <a:t> </a:t>
            </a:r>
            <a:r>
              <a:rPr lang="uk-UA" sz="1800" dirty="0" err="1" smtClean="0"/>
              <a:t>costing”</a:t>
            </a:r>
            <a:r>
              <a:rPr lang="uk-UA" sz="1800" dirty="0" smtClean="0"/>
              <a:t>, на основі планової відпускної ціни певного виду продукції і норми прибутку встановлюють її цільову собівартість, на досягнення якої спрямовують зусилля всі підрозділи підприємства.</a:t>
            </a:r>
          </a:p>
          <a:p>
            <a:pPr algn="ctr">
              <a:buNone/>
            </a:pPr>
            <a:r>
              <a:rPr lang="uk-UA" sz="1800" dirty="0" smtClean="0"/>
              <a:t> Метод </a:t>
            </a:r>
            <a:r>
              <a:rPr lang="uk-UA" sz="1800" dirty="0" err="1" smtClean="0"/>
              <a:t>“кайзен-костинг”</a:t>
            </a:r>
            <a:r>
              <a:rPr lang="uk-UA" sz="1800" dirty="0" smtClean="0"/>
              <a:t> передбачає не досягнення конкретної величини витрат, а спрямований на постійне, багатовекторне та безупинне їх зменшення.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застосовується</a:t>
            </a:r>
            <a:r>
              <a:rPr lang="ru-RU" sz="1800" dirty="0" smtClean="0"/>
              <a:t> для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цільової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собівартості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але,на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таргет-костінгу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полягає</a:t>
            </a:r>
            <a:r>
              <a:rPr lang="ru-RU" sz="1800" dirty="0" smtClean="0"/>
              <a:t> в </a:t>
            </a:r>
            <a:r>
              <a:rPr lang="ru-RU" sz="1800" dirty="0" err="1" smtClean="0"/>
              <a:t>постійному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вдосконалюванні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процесівна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всьому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участю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працівників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r>
              <a:rPr lang="uk-UA" sz="1800" dirty="0" err="1" smtClean="0"/>
              <a:t>Бенчмаркінг</a:t>
            </a:r>
            <a:r>
              <a:rPr lang="uk-UA" sz="1800" dirty="0" smtClean="0"/>
              <a:t> витрат передбачає порівняння стану управління витратами та їх рівня на досліджуваному підприємстві з тим, що є на підприємствах-лідерах відповідної галузі, з подальшим використанням успішного досвіду на діючому підприємстві</a:t>
            </a:r>
            <a:endParaRPr lang="ru-RU" sz="1800" dirty="0"/>
          </a:p>
        </p:txBody>
      </p:sp>
      <p:pic>
        <p:nvPicPr>
          <p:cNvPr id="5" name="Рисунок 4" descr="517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5072098" cy="120490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928802"/>
            <a:ext cx="3857652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14290"/>
            <a:ext cx="8858312" cy="1000132"/>
          </a:xfrm>
        </p:spPr>
        <p:txBody>
          <a:bodyPr>
            <a:noAutofit/>
          </a:bodyPr>
          <a:lstStyle/>
          <a:p>
            <a:pPr algn="ctr"/>
            <a:r>
              <a:rPr lang="uk-UA" sz="4000" b="1" i="1" dirty="0" smtClean="0"/>
              <a:t> Вимоги до системи управління витратами підприємства</a:t>
            </a:r>
            <a:endParaRPr lang="ru-RU" sz="4000" b="1" i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57158" y="1357298"/>
          <a:ext cx="8429684" cy="4991118"/>
        </p:xfrm>
        <a:graphic>
          <a:graphicData uri="http://schemas.openxmlformats.org/presentationml/2006/ole">
            <p:oleObj spid="_x0000_s5121" r:id="rId3" imgW="6955536" imgH="293979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Побудова і функціонування системи управління операційними витратами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7649" name="Group 1"/>
          <p:cNvGrpSpPr>
            <a:grpSpLocks noChangeAspect="1"/>
          </p:cNvGrpSpPr>
          <p:nvPr/>
        </p:nvGrpSpPr>
        <p:grpSpPr bwMode="auto">
          <a:xfrm>
            <a:off x="285720" y="857232"/>
            <a:ext cx="8572560" cy="6286543"/>
            <a:chOff x="1881" y="6784"/>
            <a:chExt cx="9450" cy="9156"/>
          </a:xfrm>
        </p:grpSpPr>
        <p:sp>
          <p:nvSpPr>
            <p:cNvPr id="27680" name="AutoShape 32"/>
            <p:cNvSpPr>
              <a:spLocks noChangeAspect="1" noChangeArrowheads="1" noTextEdit="1"/>
            </p:cNvSpPr>
            <p:nvPr/>
          </p:nvSpPr>
          <p:spPr bwMode="auto">
            <a:xfrm>
              <a:off x="1881" y="6784"/>
              <a:ext cx="9375" cy="91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79" name="Text Box 31"/>
            <p:cNvSpPr txBox="1">
              <a:spLocks noChangeArrowheads="1"/>
            </p:cNvSpPr>
            <p:nvPr/>
          </p:nvSpPr>
          <p:spPr bwMode="auto">
            <a:xfrm>
              <a:off x="1961" y="7566"/>
              <a:ext cx="29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Склад і структура витрат з операцій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5661" y="7566"/>
              <a:ext cx="36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Склад і структур витрат по функціональних підрозділах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1881" y="8409"/>
              <a:ext cx="30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Визначити носії витрат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5661" y="8390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Визначити носії витрат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1881" y="9082"/>
              <a:ext cx="8640" cy="1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uk-UA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Методика розподілу витрат, обліку, аналізу  по підрозділах, видах діяльності і видах продукції: 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бази і принципи розподілу витрат; 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формати первинних звітних форм про витрати; 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методика заповнення первинних звітних форм; 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методика обробки первинних звітних форм, що дозволяє розподілити витрати між видами продуктів, об'єктами обліку і видами діяльності;  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формати управлінських звітів про витрати.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1960" y="11362"/>
              <a:ext cx="63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Вибір методу калькуляції собівартості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5300" y="7567"/>
              <a:ext cx="1" cy="144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1881" y="11986"/>
              <a:ext cx="9450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Постановка системи обліку: інформаційне забезпечення, технічне забезпечення, навчання персоналу, розмежування прав і відповідальності, взаємодія підрозділів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1881" y="12862"/>
              <a:ext cx="5480" cy="8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Закріплення відповідальності: вид витрат, об'єм, вид  і розмір відповідальності, мотивація.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1881" y="13942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із витрат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1881" y="6922"/>
              <a:ext cx="70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Стратегія в управлінні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операційними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 витратами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1881" y="14482"/>
              <a:ext cx="3420" cy="6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Заходи щодо зниження витрат</a:t>
              </a:r>
              <a:endPara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6921" y="14482"/>
              <a:ext cx="3240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CYR"/>
                  <a:ea typeface="Times New Roman" pitchFamily="18" charset="0"/>
                  <a:cs typeface="Arial" pitchFamily="34" charset="0"/>
                </a:rPr>
                <a:t>Підсумковий результат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7821" y="13582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Оц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інка результату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rot="-5400000">
              <a:off x="6110" y="13853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flipV="1">
              <a:off x="9081" y="13942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661" name="Group 13"/>
            <p:cNvGrpSpPr>
              <a:grpSpLocks/>
            </p:cNvGrpSpPr>
            <p:nvPr/>
          </p:nvGrpSpPr>
          <p:grpSpPr bwMode="auto">
            <a:xfrm>
              <a:off x="3500" y="7282"/>
              <a:ext cx="3241" cy="300"/>
              <a:chOff x="3140" y="7702"/>
              <a:chExt cx="3241" cy="454"/>
            </a:xfrm>
          </p:grpSpPr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>
                <a:off x="3140" y="7702"/>
                <a:ext cx="1" cy="4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>
                <a:off x="6380" y="7702"/>
                <a:ext cx="1" cy="4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4716" y="11154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657" name="Group 9"/>
            <p:cNvGrpSpPr>
              <a:grpSpLocks/>
            </p:cNvGrpSpPr>
            <p:nvPr/>
          </p:nvGrpSpPr>
          <p:grpSpPr bwMode="auto">
            <a:xfrm>
              <a:off x="3501" y="8106"/>
              <a:ext cx="3241" cy="300"/>
              <a:chOff x="3140" y="7702"/>
              <a:chExt cx="3241" cy="454"/>
            </a:xfrm>
          </p:grpSpPr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3140" y="7702"/>
                <a:ext cx="1" cy="4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8" name="Line 10"/>
              <p:cNvSpPr>
                <a:spLocks noChangeShapeType="1"/>
              </p:cNvSpPr>
              <p:nvPr/>
            </p:nvSpPr>
            <p:spPr bwMode="auto">
              <a:xfrm>
                <a:off x="6380" y="7702"/>
                <a:ext cx="1" cy="4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3501" y="8750"/>
              <a:ext cx="3241" cy="300"/>
              <a:chOff x="3140" y="7702"/>
              <a:chExt cx="3241" cy="454"/>
            </a:xfrm>
          </p:grpSpPr>
          <p:sp>
            <p:nvSpPr>
              <p:cNvPr id="27656" name="Line 8"/>
              <p:cNvSpPr>
                <a:spLocks noChangeShapeType="1"/>
              </p:cNvSpPr>
              <p:nvPr/>
            </p:nvSpPr>
            <p:spPr bwMode="auto">
              <a:xfrm>
                <a:off x="3140" y="7702"/>
                <a:ext cx="1" cy="4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5" name="Line 7"/>
              <p:cNvSpPr>
                <a:spLocks noChangeShapeType="1"/>
              </p:cNvSpPr>
              <p:nvPr/>
            </p:nvSpPr>
            <p:spPr bwMode="auto">
              <a:xfrm>
                <a:off x="6380" y="7702"/>
                <a:ext cx="1" cy="4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4716" y="11778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4761" y="12682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1" name="Line 3"/>
            <p:cNvSpPr>
              <a:spLocks noChangeShapeType="1"/>
            </p:cNvSpPr>
            <p:nvPr/>
          </p:nvSpPr>
          <p:spPr bwMode="auto">
            <a:xfrm>
              <a:off x="3501" y="13762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0" name="Line 2"/>
            <p:cNvSpPr>
              <a:spLocks noChangeShapeType="1"/>
            </p:cNvSpPr>
            <p:nvPr/>
          </p:nvSpPr>
          <p:spPr bwMode="auto">
            <a:xfrm>
              <a:off x="3501" y="14302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Аналіз системи управління витратами на ПАТ «Острозький молокозавод»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uk-UA" dirty="0" smtClean="0"/>
              <a:t>ПАТ </a:t>
            </a:r>
            <a:r>
              <a:rPr lang="uk-UA" dirty="0" err="1" smtClean="0"/>
              <a:t>“Острозький</a:t>
            </a:r>
            <a:r>
              <a:rPr lang="uk-UA" dirty="0" smtClean="0"/>
              <a:t> </a:t>
            </a:r>
            <a:r>
              <a:rPr lang="uk-UA" dirty="0" err="1" smtClean="0"/>
              <a:t>молокозавод”</a:t>
            </a:r>
            <a:r>
              <a:rPr lang="ru-RU" dirty="0" smtClean="0"/>
              <a:t>, в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пропонується</a:t>
            </a:r>
            <a:r>
              <a:rPr lang="ru-RU" dirty="0" smtClean="0"/>
              <a:t> </a:t>
            </a:r>
            <a:r>
              <a:rPr lang="ru-RU" dirty="0" err="1" smtClean="0"/>
              <a:t>включити</a:t>
            </a:r>
            <a:r>
              <a:rPr lang="ru-RU" dirty="0" smtClean="0"/>
              <a:t> </a:t>
            </a:r>
            <a:r>
              <a:rPr lang="uk-UA" dirty="0" smtClean="0"/>
              <a:t>систему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 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uk-UA" dirty="0" smtClean="0"/>
              <a:t>- </a:t>
            </a:r>
            <a:r>
              <a:rPr lang="ru-RU" dirty="0" smtClean="0"/>
              <a:t>“</a:t>
            </a:r>
            <a:r>
              <a:rPr lang="ru-RU" dirty="0" err="1" smtClean="0"/>
              <a:t>директ-кост</a:t>
            </a:r>
            <a:r>
              <a:rPr lang="uk-UA" dirty="0" smtClean="0"/>
              <a:t>і</a:t>
            </a:r>
            <a:r>
              <a:rPr lang="ru-RU" dirty="0" err="1" smtClean="0"/>
              <a:t>нгу</a:t>
            </a:r>
            <a:r>
              <a:rPr lang="ru-RU" dirty="0" smtClean="0"/>
              <a:t>”, </a:t>
            </a:r>
            <a:r>
              <a:rPr lang="ru-RU" dirty="0" err="1" smtClean="0"/>
              <a:t>тобото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де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та </a:t>
            </a:r>
            <a:r>
              <a:rPr lang="ru-RU" b="1" i="1" u="sng" dirty="0" err="1" smtClean="0"/>
              <a:t>розподілу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загальних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витрат</a:t>
            </a:r>
            <a:r>
              <a:rPr lang="ru-RU" b="1" i="1" u="sng" dirty="0" smtClean="0"/>
              <a:t> на </a:t>
            </a:r>
            <a:r>
              <a:rPr lang="ru-RU" b="1" i="1" u="sng" dirty="0" err="1" smtClean="0"/>
              <a:t>змінні</a:t>
            </a:r>
            <a:r>
              <a:rPr lang="ru-RU" b="1" i="1" u="sng" dirty="0" smtClean="0"/>
              <a:t> та </a:t>
            </a:r>
            <a:r>
              <a:rPr lang="ru-RU" b="1" i="1" u="sng" dirty="0" err="1" smtClean="0"/>
              <a:t>постійні</a:t>
            </a:r>
            <a:r>
              <a:rPr lang="ru-RU" b="1" i="1" u="sng" dirty="0" smtClean="0"/>
              <a:t> </a:t>
            </a:r>
            <a:r>
              <a:rPr lang="ru-RU" dirty="0" err="1" smtClean="0"/>
              <a:t>привертається</a:t>
            </a:r>
            <a:r>
              <a:rPr lang="ru-RU" dirty="0" smtClean="0"/>
              <a:t>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. </a:t>
            </a:r>
          </a:p>
          <a:p>
            <a:pPr algn="ctr"/>
            <a:r>
              <a:rPr lang="uk-UA" dirty="0" smtClean="0"/>
              <a:t>Базуючись на проведеному аналізі на підприємстві доцільно використовувати </a:t>
            </a:r>
            <a:r>
              <a:rPr lang="ru-RU" dirty="0" err="1" smtClean="0"/>
              <a:t>нормативну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за плановою номенклатурою, </a:t>
            </a:r>
            <a:r>
              <a:rPr lang="ru-RU" dirty="0" err="1" smtClean="0"/>
              <a:t>асортиментом</a:t>
            </a:r>
            <a:r>
              <a:rPr lang="ru-RU" dirty="0" smtClean="0"/>
              <a:t> та нормативами станом на початок планового </a:t>
            </a:r>
            <a:r>
              <a:rPr lang="ru-RU" dirty="0" err="1" smtClean="0"/>
              <a:t>періоду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калькулювання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“</a:t>
            </a:r>
            <a:r>
              <a:rPr lang="ru-RU" dirty="0" err="1" smtClean="0"/>
              <a:t>директ-кост</a:t>
            </a:r>
            <a:r>
              <a:rPr lang="uk-UA" dirty="0" smtClean="0"/>
              <a:t>і</a:t>
            </a:r>
            <a:r>
              <a:rPr lang="ru-RU" dirty="0" err="1" smtClean="0"/>
              <a:t>нгу</a:t>
            </a:r>
            <a:r>
              <a:rPr lang="ru-RU" dirty="0" smtClean="0"/>
              <a:t>”, а </a:t>
            </a:r>
            <a:r>
              <a:rPr lang="ru-RU" dirty="0" err="1" smtClean="0"/>
              <a:t>саме</a:t>
            </a:r>
            <a:r>
              <a:rPr lang="ru-RU" dirty="0" smtClean="0"/>
              <a:t>, </a:t>
            </a:r>
            <a:r>
              <a:rPr lang="ru-RU" dirty="0" err="1" smtClean="0"/>
              <a:t>застосовуючи</a:t>
            </a:r>
            <a:r>
              <a:rPr lang="ru-RU" dirty="0" smtClean="0"/>
              <a:t> </a:t>
            </a:r>
            <a:r>
              <a:rPr lang="ru-RU" b="1" u="sng" dirty="0" smtClean="0"/>
              <a:t>метод </a:t>
            </a:r>
            <a:r>
              <a:rPr lang="ru-RU" b="1" u="sng" dirty="0" err="1" smtClean="0"/>
              <a:t>розрахунку</a:t>
            </a:r>
            <a:r>
              <a:rPr lang="ru-RU" b="1" u="sng" dirty="0" smtClean="0"/>
              <a:t> “</a:t>
            </a:r>
            <a:r>
              <a:rPr lang="ru-RU" b="1" u="sng" dirty="0" err="1" smtClean="0"/>
              <a:t>величини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покриття</a:t>
            </a:r>
            <a:r>
              <a:rPr lang="ru-RU" b="1" u="sng" dirty="0" smtClean="0"/>
              <a:t>” </a:t>
            </a:r>
            <a:r>
              <a:rPr lang="ru-RU" b="1" u="sng" dirty="0" err="1" smtClean="0"/>
              <a:t>чи</a:t>
            </a:r>
            <a:r>
              <a:rPr lang="ru-RU" b="1" u="sng" dirty="0" smtClean="0"/>
              <a:t> “точки </a:t>
            </a:r>
            <a:r>
              <a:rPr lang="ru-RU" b="1" u="sng" dirty="0" err="1" smtClean="0"/>
              <a:t>беззбитковості</a:t>
            </a:r>
            <a:r>
              <a:rPr lang="ru-RU" b="1" u="sng" dirty="0" smtClean="0"/>
              <a:t>”.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942</Words>
  <PresentationFormat>Экран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Система управління витратами як основа раціонального використання ресурсів і оптимізація витрат підприємства</vt:lpstr>
      <vt:lpstr>Слайд 2</vt:lpstr>
      <vt:lpstr>Слайд 3</vt:lpstr>
      <vt:lpstr>Слайд 4</vt:lpstr>
      <vt:lpstr>Управління витратами підприємства</vt:lpstr>
      <vt:lpstr>Слайд 6</vt:lpstr>
      <vt:lpstr> Вимоги до системи управління витратами підприємства</vt:lpstr>
      <vt:lpstr>Побудова і функціонування системи управління операційними витратами</vt:lpstr>
      <vt:lpstr>Аналіз системи управління витратами на ПАТ «Острозький молокозавод»</vt:lpstr>
      <vt:lpstr>Слайд 10</vt:lpstr>
      <vt:lpstr>Заходи, щодо оптимізації витрат підприємства</vt:lpstr>
      <vt:lpstr>Слайд 12</vt:lpstr>
      <vt:lpstr>Висновки: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Шляхи мінімізації поточних витрат на виробництво продукції</dc:title>
  <dc:creator>Аня</dc:creator>
  <cp:lastModifiedBy>Лідія-ПК</cp:lastModifiedBy>
  <cp:revision>19</cp:revision>
  <dcterms:created xsi:type="dcterms:W3CDTF">2013-11-12T14:13:44Z</dcterms:created>
  <dcterms:modified xsi:type="dcterms:W3CDTF">2014-04-28T12:30:26Z</dcterms:modified>
</cp:coreProperties>
</file>