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6" r:id="rId6"/>
    <p:sldId id="260" r:id="rId7"/>
    <p:sldId id="267" r:id="rId8"/>
    <p:sldId id="261" r:id="rId9"/>
    <p:sldId id="262" r:id="rId10"/>
    <p:sldId id="263" r:id="rId11"/>
    <p:sldId id="264" r:id="rId12"/>
    <p:sldId id="265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263" autoAdjust="0"/>
    <p:restoredTop sz="94660"/>
  </p:normalViewPr>
  <p:slideViewPr>
    <p:cSldViewPr>
      <p:cViewPr varScale="1">
        <p:scale>
          <a:sx n="26" d="100"/>
          <a:sy n="26" d="100"/>
        </p:scale>
        <p:origin x="-112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uk-UA"/>
  <c:chart>
    <c:plotArea>
      <c:layout/>
      <c:barChart>
        <c:barDir val="col"/>
        <c:grouping val="clustered"/>
        <c:ser>
          <c:idx val="0"/>
          <c:order val="0"/>
          <c:cat>
            <c:numRef>
              <c:f>Лист1!$B$3:$G$3</c:f>
              <c:numCache>
                <c:formatCode>General</c:formatCode>
                <c:ptCount val="6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</c:numCache>
            </c:numRef>
          </c:cat>
          <c:val>
            <c:numRef>
              <c:f>Лист1!$B$5:$G$5</c:f>
              <c:numCache>
                <c:formatCode>General</c:formatCode>
                <c:ptCount val="6"/>
                <c:pt idx="0">
                  <c:v>92</c:v>
                </c:pt>
                <c:pt idx="1">
                  <c:v>118</c:v>
                </c:pt>
                <c:pt idx="2">
                  <c:v>121</c:v>
                </c:pt>
                <c:pt idx="3">
                  <c:v>142</c:v>
                </c:pt>
                <c:pt idx="4">
                  <c:v>156</c:v>
                </c:pt>
                <c:pt idx="5">
                  <c:v>164</c:v>
                </c:pt>
              </c:numCache>
            </c:numRef>
          </c:val>
        </c:ser>
        <c:dLbls/>
        <c:axId val="44873984"/>
        <c:axId val="46306048"/>
      </c:barChart>
      <c:catAx>
        <c:axId val="44873984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lang="ru-RU"/>
            </a:pPr>
            <a:endParaRPr lang="uk-UA"/>
          </a:p>
        </c:txPr>
        <c:crossAx val="46306048"/>
        <c:crosses val="autoZero"/>
        <c:auto val="1"/>
        <c:lblAlgn val="ctr"/>
        <c:lblOffset val="100"/>
      </c:catAx>
      <c:valAx>
        <c:axId val="46306048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lang="ru-RU"/>
            </a:pPr>
            <a:endParaRPr lang="uk-UA"/>
          </a:p>
        </c:txPr>
        <c:crossAx val="44873984"/>
        <c:crosses val="autoZero"/>
        <c:crossBetween val="between"/>
      </c:valAx>
    </c:plotArea>
    <c:plotVisOnly val="1"/>
    <c:dispBlanksAs val="gap"/>
  </c:chart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978322D-4290-4A21-BDFA-2BA1999E4BEB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E63BBD5-D23B-47D8-89BA-C05C82AE8267}">
      <dgm:prSet phldrT="[Текст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uk-UA" sz="1200" dirty="0" smtClean="0"/>
            <a:t>Здоров</a:t>
          </a:r>
          <a:r>
            <a:rPr lang="en-US" sz="1200" dirty="0" smtClean="0"/>
            <a:t>’</a:t>
          </a:r>
          <a:r>
            <a:rPr lang="uk-UA" sz="1200" dirty="0" smtClean="0"/>
            <a:t>я  ґрунтів </a:t>
          </a:r>
          <a:endParaRPr lang="ru-RU" sz="1200" dirty="0"/>
        </a:p>
      </dgm:t>
    </dgm:pt>
    <dgm:pt modelId="{E9F2942D-2249-4B99-A4B6-05040B493654}" type="parTrans" cxnId="{CB7DB1D6-29CE-4CA1-856A-C0E81E5CD0C0}">
      <dgm:prSet/>
      <dgm:spPr/>
      <dgm:t>
        <a:bodyPr/>
        <a:lstStyle/>
        <a:p>
          <a:endParaRPr lang="ru-RU"/>
        </a:p>
      </dgm:t>
    </dgm:pt>
    <dgm:pt modelId="{BB348C77-7F27-4F01-A244-08A51193C2DD}" type="sibTrans" cxnId="{CB7DB1D6-29CE-4CA1-856A-C0E81E5CD0C0}">
      <dgm:prSet/>
      <dgm:spPr/>
      <dgm:t>
        <a:bodyPr/>
        <a:lstStyle/>
        <a:p>
          <a:endParaRPr lang="ru-RU"/>
        </a:p>
      </dgm:t>
    </dgm:pt>
    <dgm:pt modelId="{5B1F3A56-BC3F-4487-8C06-C7C46F2A1E13}">
      <dgm:prSet phldrT="[Текст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uk-UA" sz="1200" dirty="0" smtClean="0"/>
            <a:t>Здоров</a:t>
          </a:r>
          <a:r>
            <a:rPr lang="en-US" sz="1200" dirty="0" smtClean="0"/>
            <a:t>’</a:t>
          </a:r>
          <a:r>
            <a:rPr lang="uk-UA" sz="1200" dirty="0" smtClean="0"/>
            <a:t>я екосистем</a:t>
          </a:r>
          <a:endParaRPr lang="ru-RU" sz="1200" dirty="0"/>
        </a:p>
      </dgm:t>
    </dgm:pt>
    <dgm:pt modelId="{E7A48507-0933-4130-931D-AC09F5DC9C5D}" type="parTrans" cxnId="{69164444-7D1E-4301-837F-3B95A9863489}">
      <dgm:prSet/>
      <dgm:spPr/>
      <dgm:t>
        <a:bodyPr/>
        <a:lstStyle/>
        <a:p>
          <a:endParaRPr lang="ru-RU"/>
        </a:p>
      </dgm:t>
    </dgm:pt>
    <dgm:pt modelId="{595666EB-1131-4CA3-A4FE-8BF067F8CB78}" type="sibTrans" cxnId="{69164444-7D1E-4301-837F-3B95A9863489}">
      <dgm:prSet/>
      <dgm:spPr/>
      <dgm:t>
        <a:bodyPr/>
        <a:lstStyle/>
        <a:p>
          <a:endParaRPr lang="ru-RU"/>
        </a:p>
      </dgm:t>
    </dgm:pt>
    <dgm:pt modelId="{8A263971-7129-4F38-90BA-ECAF7FC794DF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uk-UA" sz="1200" dirty="0" smtClean="0"/>
            <a:t>Здоров</a:t>
          </a:r>
          <a:r>
            <a:rPr lang="en-US" sz="1200" dirty="0" smtClean="0"/>
            <a:t>’</a:t>
          </a:r>
          <a:r>
            <a:rPr lang="uk-UA" sz="1200" dirty="0" smtClean="0"/>
            <a:t>я людей</a:t>
          </a:r>
          <a:endParaRPr lang="ru-RU" sz="1200" dirty="0"/>
        </a:p>
      </dgm:t>
    </dgm:pt>
    <dgm:pt modelId="{5F39C491-1624-44E6-B415-526F18D77184}" type="parTrans" cxnId="{13CA5FEC-92EB-465C-8180-1193CA48E4DB}">
      <dgm:prSet/>
      <dgm:spPr/>
      <dgm:t>
        <a:bodyPr/>
        <a:lstStyle/>
        <a:p>
          <a:endParaRPr lang="ru-RU"/>
        </a:p>
      </dgm:t>
    </dgm:pt>
    <dgm:pt modelId="{68E89A8E-8703-4C3C-9BBD-CE037718D511}" type="sibTrans" cxnId="{13CA5FEC-92EB-465C-8180-1193CA48E4DB}">
      <dgm:prSet/>
      <dgm:spPr/>
      <dgm:t>
        <a:bodyPr/>
        <a:lstStyle/>
        <a:p>
          <a:endParaRPr lang="ru-RU"/>
        </a:p>
      </dgm:t>
    </dgm:pt>
    <dgm:pt modelId="{83DBDF91-5606-4940-86A9-6038074147AD}" type="pres">
      <dgm:prSet presAssocID="{3978322D-4290-4A21-BDFA-2BA1999E4BEB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B99DC093-0A50-4188-A371-845AF837DF89}" type="pres">
      <dgm:prSet presAssocID="{1E63BBD5-D23B-47D8-89BA-C05C82AE8267}" presName="node" presStyleLbl="node1" presStyleIdx="0" presStyleCnt="3" custRadScaleRad="98443" custRadScaleInc="269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08E9952-3924-469F-A207-0BA08AAA522F}" type="pres">
      <dgm:prSet presAssocID="{BB348C77-7F27-4F01-A244-08A51193C2DD}" presName="sibTrans" presStyleLbl="sibTrans2D1" presStyleIdx="0" presStyleCnt="3"/>
      <dgm:spPr/>
      <dgm:t>
        <a:bodyPr/>
        <a:lstStyle/>
        <a:p>
          <a:endParaRPr lang="uk-UA"/>
        </a:p>
      </dgm:t>
    </dgm:pt>
    <dgm:pt modelId="{0216DFDD-90F1-4213-9A1E-1CDFDFA702F3}" type="pres">
      <dgm:prSet presAssocID="{BB348C77-7F27-4F01-A244-08A51193C2DD}" presName="connectorText" presStyleLbl="sibTrans2D1" presStyleIdx="0" presStyleCnt="3"/>
      <dgm:spPr/>
      <dgm:t>
        <a:bodyPr/>
        <a:lstStyle/>
        <a:p>
          <a:endParaRPr lang="uk-UA"/>
        </a:p>
      </dgm:t>
    </dgm:pt>
    <dgm:pt modelId="{6873F514-626D-4663-9506-0DECFBB45598}" type="pres">
      <dgm:prSet presAssocID="{5B1F3A56-BC3F-4487-8C06-C7C46F2A1E13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485D041A-4579-4B2A-9491-4DE2EEB5B551}" type="pres">
      <dgm:prSet presAssocID="{595666EB-1131-4CA3-A4FE-8BF067F8CB78}" presName="sibTrans" presStyleLbl="sibTrans2D1" presStyleIdx="1" presStyleCnt="3"/>
      <dgm:spPr/>
      <dgm:t>
        <a:bodyPr/>
        <a:lstStyle/>
        <a:p>
          <a:endParaRPr lang="uk-UA"/>
        </a:p>
      </dgm:t>
    </dgm:pt>
    <dgm:pt modelId="{D725F7F3-8FE2-4AE4-A5BA-76DCEDEC60B5}" type="pres">
      <dgm:prSet presAssocID="{595666EB-1131-4CA3-A4FE-8BF067F8CB78}" presName="connectorText" presStyleLbl="sibTrans2D1" presStyleIdx="1" presStyleCnt="3"/>
      <dgm:spPr/>
      <dgm:t>
        <a:bodyPr/>
        <a:lstStyle/>
        <a:p>
          <a:endParaRPr lang="uk-UA"/>
        </a:p>
      </dgm:t>
    </dgm:pt>
    <dgm:pt modelId="{0D424621-07DF-4BA5-AB98-6560701E44D6}" type="pres">
      <dgm:prSet presAssocID="{8A263971-7129-4F38-90BA-ECAF7FC794DF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EDA120A-27A0-46CE-A29B-4FBEE4A76A3F}" type="pres">
      <dgm:prSet presAssocID="{68E89A8E-8703-4C3C-9BBD-CE037718D511}" presName="sibTrans" presStyleLbl="sibTrans2D1" presStyleIdx="2" presStyleCnt="3"/>
      <dgm:spPr/>
      <dgm:t>
        <a:bodyPr/>
        <a:lstStyle/>
        <a:p>
          <a:endParaRPr lang="uk-UA"/>
        </a:p>
      </dgm:t>
    </dgm:pt>
    <dgm:pt modelId="{6E844807-633E-4490-94EF-A57843934732}" type="pres">
      <dgm:prSet presAssocID="{68E89A8E-8703-4C3C-9BBD-CE037718D511}" presName="connectorText" presStyleLbl="sibTrans2D1" presStyleIdx="2" presStyleCnt="3"/>
      <dgm:spPr/>
      <dgm:t>
        <a:bodyPr/>
        <a:lstStyle/>
        <a:p>
          <a:endParaRPr lang="uk-UA"/>
        </a:p>
      </dgm:t>
    </dgm:pt>
  </dgm:ptLst>
  <dgm:cxnLst>
    <dgm:cxn modelId="{AE9944CF-CAF3-45C3-B529-CC63AF2E56A8}" type="presOf" srcId="{5B1F3A56-BC3F-4487-8C06-C7C46F2A1E13}" destId="{6873F514-626D-4663-9506-0DECFBB45598}" srcOrd="0" destOrd="0" presId="urn:microsoft.com/office/officeart/2005/8/layout/cycle2"/>
    <dgm:cxn modelId="{13CA5FEC-92EB-465C-8180-1193CA48E4DB}" srcId="{3978322D-4290-4A21-BDFA-2BA1999E4BEB}" destId="{8A263971-7129-4F38-90BA-ECAF7FC794DF}" srcOrd="2" destOrd="0" parTransId="{5F39C491-1624-44E6-B415-526F18D77184}" sibTransId="{68E89A8E-8703-4C3C-9BBD-CE037718D511}"/>
    <dgm:cxn modelId="{0CBD455E-DD37-4544-989F-D9EE333AFE0A}" type="presOf" srcId="{1E63BBD5-D23B-47D8-89BA-C05C82AE8267}" destId="{B99DC093-0A50-4188-A371-845AF837DF89}" srcOrd="0" destOrd="0" presId="urn:microsoft.com/office/officeart/2005/8/layout/cycle2"/>
    <dgm:cxn modelId="{B6166ABC-DF65-4582-AE10-FBA635C4F5BB}" type="presOf" srcId="{595666EB-1131-4CA3-A4FE-8BF067F8CB78}" destId="{485D041A-4579-4B2A-9491-4DE2EEB5B551}" srcOrd="0" destOrd="0" presId="urn:microsoft.com/office/officeart/2005/8/layout/cycle2"/>
    <dgm:cxn modelId="{B9342DB8-5EEF-42B6-A68F-752B563A5611}" type="presOf" srcId="{BB348C77-7F27-4F01-A244-08A51193C2DD}" destId="{0216DFDD-90F1-4213-9A1E-1CDFDFA702F3}" srcOrd="1" destOrd="0" presId="urn:microsoft.com/office/officeart/2005/8/layout/cycle2"/>
    <dgm:cxn modelId="{EBDFB0D6-E809-4DE6-B429-A38227351EED}" type="presOf" srcId="{3978322D-4290-4A21-BDFA-2BA1999E4BEB}" destId="{83DBDF91-5606-4940-86A9-6038074147AD}" srcOrd="0" destOrd="0" presId="urn:microsoft.com/office/officeart/2005/8/layout/cycle2"/>
    <dgm:cxn modelId="{CB7DB1D6-29CE-4CA1-856A-C0E81E5CD0C0}" srcId="{3978322D-4290-4A21-BDFA-2BA1999E4BEB}" destId="{1E63BBD5-D23B-47D8-89BA-C05C82AE8267}" srcOrd="0" destOrd="0" parTransId="{E9F2942D-2249-4B99-A4B6-05040B493654}" sibTransId="{BB348C77-7F27-4F01-A244-08A51193C2DD}"/>
    <dgm:cxn modelId="{E329BF90-FEAE-4B1D-BBCD-B3D16066D3BF}" type="presOf" srcId="{595666EB-1131-4CA3-A4FE-8BF067F8CB78}" destId="{D725F7F3-8FE2-4AE4-A5BA-76DCEDEC60B5}" srcOrd="1" destOrd="0" presId="urn:microsoft.com/office/officeart/2005/8/layout/cycle2"/>
    <dgm:cxn modelId="{69164444-7D1E-4301-837F-3B95A9863489}" srcId="{3978322D-4290-4A21-BDFA-2BA1999E4BEB}" destId="{5B1F3A56-BC3F-4487-8C06-C7C46F2A1E13}" srcOrd="1" destOrd="0" parTransId="{E7A48507-0933-4130-931D-AC09F5DC9C5D}" sibTransId="{595666EB-1131-4CA3-A4FE-8BF067F8CB78}"/>
    <dgm:cxn modelId="{5830A79F-7BE4-48FF-8974-CE8D6DE9CBD4}" type="presOf" srcId="{68E89A8E-8703-4C3C-9BBD-CE037718D511}" destId="{6E844807-633E-4490-94EF-A57843934732}" srcOrd="1" destOrd="0" presId="urn:microsoft.com/office/officeart/2005/8/layout/cycle2"/>
    <dgm:cxn modelId="{6E6516A7-FB0D-4E99-AB55-51E1841EC238}" type="presOf" srcId="{8A263971-7129-4F38-90BA-ECAF7FC794DF}" destId="{0D424621-07DF-4BA5-AB98-6560701E44D6}" srcOrd="0" destOrd="0" presId="urn:microsoft.com/office/officeart/2005/8/layout/cycle2"/>
    <dgm:cxn modelId="{1CF6D90B-AAEC-428B-8967-439B70103DDD}" type="presOf" srcId="{BB348C77-7F27-4F01-A244-08A51193C2DD}" destId="{508E9952-3924-469F-A207-0BA08AAA522F}" srcOrd="0" destOrd="0" presId="urn:microsoft.com/office/officeart/2005/8/layout/cycle2"/>
    <dgm:cxn modelId="{AE6E69CE-539C-4F99-8927-24FD2A1E5CAF}" type="presOf" srcId="{68E89A8E-8703-4C3C-9BBD-CE037718D511}" destId="{FEDA120A-27A0-46CE-A29B-4FBEE4A76A3F}" srcOrd="0" destOrd="0" presId="urn:microsoft.com/office/officeart/2005/8/layout/cycle2"/>
    <dgm:cxn modelId="{412D6FC8-5941-4AAB-994A-CA2A960E654D}" type="presParOf" srcId="{83DBDF91-5606-4940-86A9-6038074147AD}" destId="{B99DC093-0A50-4188-A371-845AF837DF89}" srcOrd="0" destOrd="0" presId="urn:microsoft.com/office/officeart/2005/8/layout/cycle2"/>
    <dgm:cxn modelId="{F0791CD2-69D2-447D-9CF4-9C7948CC13A7}" type="presParOf" srcId="{83DBDF91-5606-4940-86A9-6038074147AD}" destId="{508E9952-3924-469F-A207-0BA08AAA522F}" srcOrd="1" destOrd="0" presId="urn:microsoft.com/office/officeart/2005/8/layout/cycle2"/>
    <dgm:cxn modelId="{9582C283-9F31-479F-B6DE-C4C37D25529C}" type="presParOf" srcId="{508E9952-3924-469F-A207-0BA08AAA522F}" destId="{0216DFDD-90F1-4213-9A1E-1CDFDFA702F3}" srcOrd="0" destOrd="0" presId="urn:microsoft.com/office/officeart/2005/8/layout/cycle2"/>
    <dgm:cxn modelId="{0915A365-3E2C-4278-836C-8057FD7C1B3B}" type="presParOf" srcId="{83DBDF91-5606-4940-86A9-6038074147AD}" destId="{6873F514-626D-4663-9506-0DECFBB45598}" srcOrd="2" destOrd="0" presId="urn:microsoft.com/office/officeart/2005/8/layout/cycle2"/>
    <dgm:cxn modelId="{F819C79A-16D5-4B94-9861-E4D36AE24C23}" type="presParOf" srcId="{83DBDF91-5606-4940-86A9-6038074147AD}" destId="{485D041A-4579-4B2A-9491-4DE2EEB5B551}" srcOrd="3" destOrd="0" presId="urn:microsoft.com/office/officeart/2005/8/layout/cycle2"/>
    <dgm:cxn modelId="{CF27D917-B568-4260-9043-D075E023EE5C}" type="presParOf" srcId="{485D041A-4579-4B2A-9491-4DE2EEB5B551}" destId="{D725F7F3-8FE2-4AE4-A5BA-76DCEDEC60B5}" srcOrd="0" destOrd="0" presId="urn:microsoft.com/office/officeart/2005/8/layout/cycle2"/>
    <dgm:cxn modelId="{FA81A1D6-2B3C-4A96-88B8-C9BED5D9EAED}" type="presParOf" srcId="{83DBDF91-5606-4940-86A9-6038074147AD}" destId="{0D424621-07DF-4BA5-AB98-6560701E44D6}" srcOrd="4" destOrd="0" presId="urn:microsoft.com/office/officeart/2005/8/layout/cycle2"/>
    <dgm:cxn modelId="{371FECE5-280B-4450-B4B9-2DA59E801AD4}" type="presParOf" srcId="{83DBDF91-5606-4940-86A9-6038074147AD}" destId="{FEDA120A-27A0-46CE-A29B-4FBEE4A76A3F}" srcOrd="5" destOrd="0" presId="urn:microsoft.com/office/officeart/2005/8/layout/cycle2"/>
    <dgm:cxn modelId="{D8893976-E941-46B7-AB7C-7173A17F8F1B}" type="presParOf" srcId="{FEDA120A-27A0-46CE-A29B-4FBEE4A76A3F}" destId="{6E844807-633E-4490-94EF-A57843934732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9DC093-0A50-4188-A371-845AF837DF89}">
      <dsp:nvSpPr>
        <dsp:cNvPr id="0" name=""/>
        <dsp:cNvSpPr/>
      </dsp:nvSpPr>
      <dsp:spPr>
        <a:xfrm>
          <a:off x="3192442" y="29150"/>
          <a:ext cx="2078567" cy="2078567"/>
        </a:xfrm>
        <a:prstGeom prst="ellipse">
          <a:avLst/>
        </a:prstGeom>
        <a:gradFill rotWithShape="1">
          <a:gsLst>
            <a:gs pos="0">
              <a:schemeClr val="accent6">
                <a:tint val="50000"/>
                <a:shade val="86000"/>
                <a:satMod val="140000"/>
              </a:schemeClr>
            </a:gs>
            <a:gs pos="45000">
              <a:schemeClr val="accent6">
                <a:tint val="48000"/>
                <a:satMod val="150000"/>
              </a:schemeClr>
            </a:gs>
            <a:gs pos="100000">
              <a:schemeClr val="accent6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ln w="9525" cap="flat" cmpd="sng" algn="ctr">
          <a:solidFill>
            <a:schemeClr val="accent6"/>
          </a:solidFill>
          <a:prstDash val="solid"/>
        </a:ln>
        <a:effectLst/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200" kern="1200" dirty="0" smtClean="0"/>
            <a:t>Здоров</a:t>
          </a:r>
          <a:r>
            <a:rPr lang="en-US" sz="1200" kern="1200" dirty="0" smtClean="0"/>
            <a:t>’</a:t>
          </a:r>
          <a:r>
            <a:rPr lang="uk-UA" sz="1200" kern="1200" dirty="0" smtClean="0"/>
            <a:t>я  ґрунтів </a:t>
          </a:r>
          <a:endParaRPr lang="ru-RU" sz="1200" kern="1200" dirty="0"/>
        </a:p>
      </dsp:txBody>
      <dsp:txXfrm>
        <a:off x="3496841" y="333549"/>
        <a:ext cx="1469769" cy="1469769"/>
      </dsp:txXfrm>
    </dsp:sp>
    <dsp:sp modelId="{508E9952-3924-469F-A207-0BA08AAA522F}">
      <dsp:nvSpPr>
        <dsp:cNvPr id="0" name=""/>
        <dsp:cNvSpPr/>
      </dsp:nvSpPr>
      <dsp:spPr>
        <a:xfrm rot="3632479">
          <a:off x="4716591" y="2041234"/>
          <a:ext cx="525417" cy="70151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200" kern="1200"/>
        </a:p>
      </dsp:txBody>
      <dsp:txXfrm>
        <a:off x="4756644" y="2112914"/>
        <a:ext cx="367792" cy="420910"/>
      </dsp:txXfrm>
    </dsp:sp>
    <dsp:sp modelId="{6873F514-626D-4663-9506-0DECFBB45598}">
      <dsp:nvSpPr>
        <dsp:cNvPr id="0" name=""/>
        <dsp:cNvSpPr/>
      </dsp:nvSpPr>
      <dsp:spPr>
        <a:xfrm>
          <a:off x="4702216" y="2702162"/>
          <a:ext cx="2078567" cy="2078567"/>
        </a:xfrm>
        <a:prstGeom prst="ellipse">
          <a:avLst/>
        </a:prstGeom>
        <a:gradFill rotWithShape="1">
          <a:gsLst>
            <a:gs pos="0">
              <a:schemeClr val="accent3">
                <a:tint val="50000"/>
                <a:shade val="86000"/>
                <a:satMod val="140000"/>
              </a:schemeClr>
            </a:gs>
            <a:gs pos="45000">
              <a:schemeClr val="accent3">
                <a:tint val="48000"/>
                <a:satMod val="150000"/>
              </a:schemeClr>
            </a:gs>
            <a:gs pos="100000">
              <a:schemeClr val="accent3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ln w="9525" cap="flat" cmpd="sng" algn="ctr">
          <a:solidFill>
            <a:schemeClr val="accent3"/>
          </a:solidFill>
          <a:prstDash val="solid"/>
        </a:ln>
        <a:effectLst/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200" kern="1200" dirty="0" smtClean="0"/>
            <a:t>Здоров</a:t>
          </a:r>
          <a:r>
            <a:rPr lang="en-US" sz="1200" kern="1200" dirty="0" smtClean="0"/>
            <a:t>’</a:t>
          </a:r>
          <a:r>
            <a:rPr lang="uk-UA" sz="1200" kern="1200" dirty="0" smtClean="0"/>
            <a:t>я екосистем</a:t>
          </a:r>
          <a:endParaRPr lang="ru-RU" sz="1200" kern="1200" dirty="0"/>
        </a:p>
      </dsp:txBody>
      <dsp:txXfrm>
        <a:off x="5006615" y="3006561"/>
        <a:ext cx="1469769" cy="1469769"/>
      </dsp:txXfrm>
    </dsp:sp>
    <dsp:sp modelId="{485D041A-4579-4B2A-9491-4DE2EEB5B551}">
      <dsp:nvSpPr>
        <dsp:cNvPr id="0" name=""/>
        <dsp:cNvSpPr/>
      </dsp:nvSpPr>
      <dsp:spPr>
        <a:xfrm rot="10800000">
          <a:off x="3921345" y="3390687"/>
          <a:ext cx="551815" cy="70151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200" kern="1200"/>
        </a:p>
      </dsp:txBody>
      <dsp:txXfrm rot="10800000">
        <a:off x="4086889" y="3530990"/>
        <a:ext cx="386271" cy="420910"/>
      </dsp:txXfrm>
    </dsp:sp>
    <dsp:sp modelId="{0D424621-07DF-4BA5-AB98-6560701E44D6}">
      <dsp:nvSpPr>
        <dsp:cNvPr id="0" name=""/>
        <dsp:cNvSpPr/>
      </dsp:nvSpPr>
      <dsp:spPr>
        <a:xfrm>
          <a:off x="1582488" y="2702162"/>
          <a:ext cx="2078567" cy="2078567"/>
        </a:xfrm>
        <a:prstGeom prst="ellipse">
          <a:avLst/>
        </a:prstGeom>
        <a:gradFill rotWithShape="1">
          <a:gsLst>
            <a:gs pos="0">
              <a:schemeClr val="accent1">
                <a:tint val="50000"/>
                <a:shade val="86000"/>
                <a:satMod val="140000"/>
              </a:schemeClr>
            </a:gs>
            <a:gs pos="45000">
              <a:schemeClr val="accent1">
                <a:tint val="48000"/>
                <a:satMod val="150000"/>
              </a:schemeClr>
            </a:gs>
            <a:gs pos="100000">
              <a:schemeClr val="accent1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ln w="9525" cap="flat" cmpd="sng" algn="ctr">
          <a:solidFill>
            <a:schemeClr val="accent1"/>
          </a:solidFill>
          <a:prstDash val="solid"/>
        </a:ln>
        <a:effectLst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200" kern="1200" dirty="0" smtClean="0"/>
            <a:t>Здоров</a:t>
          </a:r>
          <a:r>
            <a:rPr lang="en-US" sz="1200" kern="1200" dirty="0" smtClean="0"/>
            <a:t>’</a:t>
          </a:r>
          <a:r>
            <a:rPr lang="uk-UA" sz="1200" kern="1200" dirty="0" smtClean="0"/>
            <a:t>я людей</a:t>
          </a:r>
          <a:endParaRPr lang="ru-RU" sz="1200" kern="1200" dirty="0"/>
        </a:p>
      </dsp:txBody>
      <dsp:txXfrm>
        <a:off x="1886887" y="3006561"/>
        <a:ext cx="1469769" cy="1469769"/>
      </dsp:txXfrm>
    </dsp:sp>
    <dsp:sp modelId="{FEDA120A-27A0-46CE-A29B-4FBEE4A76A3F}">
      <dsp:nvSpPr>
        <dsp:cNvPr id="0" name=""/>
        <dsp:cNvSpPr/>
      </dsp:nvSpPr>
      <dsp:spPr>
        <a:xfrm rot="18063633">
          <a:off x="3142598" y="2067568"/>
          <a:ext cx="552175" cy="70151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200" kern="1200"/>
        </a:p>
      </dsp:txBody>
      <dsp:txXfrm>
        <a:off x="3182690" y="2278822"/>
        <a:ext cx="386523" cy="42091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B6C68-56F4-4393-B491-AECA2FE777A6}" type="datetimeFigureOut">
              <a:rPr lang="ru-RU" smtClean="0"/>
              <a:pPr/>
              <a:t>28.04.2014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09A6F-D89B-40D0-B542-943DB4ACC39D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B6C68-56F4-4393-B491-AECA2FE777A6}" type="datetimeFigureOut">
              <a:rPr lang="ru-RU" smtClean="0"/>
              <a:pPr/>
              <a:t>28.04.2014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09A6F-D89B-40D0-B542-943DB4ACC3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B6C68-56F4-4393-B491-AECA2FE777A6}" type="datetimeFigureOut">
              <a:rPr lang="ru-RU" smtClean="0"/>
              <a:pPr/>
              <a:t>28.04.2014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09A6F-D89B-40D0-B542-943DB4ACC3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B6C68-56F4-4393-B491-AECA2FE777A6}" type="datetimeFigureOut">
              <a:rPr lang="ru-RU" smtClean="0"/>
              <a:pPr/>
              <a:t>28.04.2014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09A6F-D89B-40D0-B542-943DB4ACC3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B6C68-56F4-4393-B491-AECA2FE777A6}" type="datetimeFigureOut">
              <a:rPr lang="ru-RU" smtClean="0"/>
              <a:pPr/>
              <a:t>28.04.2014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09A6F-D89B-40D0-B542-943DB4ACC39D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B6C68-56F4-4393-B491-AECA2FE777A6}" type="datetimeFigureOut">
              <a:rPr lang="ru-RU" smtClean="0"/>
              <a:pPr/>
              <a:t>28.04.2014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09A6F-D89B-40D0-B542-943DB4ACC3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B6C68-56F4-4393-B491-AECA2FE777A6}" type="datetimeFigureOut">
              <a:rPr lang="ru-RU" smtClean="0"/>
              <a:pPr/>
              <a:t>28.04.2014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09A6F-D89B-40D0-B542-943DB4ACC39D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B6C68-56F4-4393-B491-AECA2FE777A6}" type="datetimeFigureOut">
              <a:rPr lang="ru-RU" smtClean="0"/>
              <a:pPr/>
              <a:t>28.04.2014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09A6F-D89B-40D0-B542-943DB4ACC3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B6C68-56F4-4393-B491-AECA2FE777A6}" type="datetimeFigureOut">
              <a:rPr lang="ru-RU" smtClean="0"/>
              <a:pPr/>
              <a:t>28.04.2014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09A6F-D89B-40D0-B542-943DB4ACC3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B6C68-56F4-4393-B491-AECA2FE777A6}" type="datetimeFigureOut">
              <a:rPr lang="ru-RU" smtClean="0"/>
              <a:pPr/>
              <a:t>28.04.2014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09A6F-D89B-40D0-B542-943DB4ACC39D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B6C68-56F4-4393-B491-AECA2FE777A6}" type="datetimeFigureOut">
              <a:rPr lang="ru-RU" smtClean="0"/>
              <a:pPr/>
              <a:t>28.04.2014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09A6F-D89B-40D0-B542-943DB4ACC3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01DB6C68-56F4-4393-B491-AECA2FE777A6}" type="datetimeFigureOut">
              <a:rPr lang="ru-RU" smtClean="0"/>
              <a:pPr/>
              <a:t>28.04.2014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4EA09A6F-D89B-40D0-B542-943DB4ACC39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1196752"/>
            <a:ext cx="7916416" cy="2406129"/>
          </a:xfrm>
        </p:spPr>
        <p:txBody>
          <a:bodyPr>
            <a:normAutofit fontScale="90000"/>
          </a:bodyPr>
          <a:lstStyle/>
          <a:p>
            <a:r>
              <a:rPr lang="uk-UA" b="1" dirty="0"/>
              <a:t>РИНОК ОРГАНІЧНОЇ ПРОДУКЦІЇ В УКРАЇНІ ТА ПЕРСПЕКТИВИ ЙОГО РОЗВИТКУ </a:t>
            </a:r>
            <a:r>
              <a:rPr lang="ru-RU" dirty="0"/>
              <a:t/>
            </a:r>
            <a:br>
              <a:rPr lang="ru-RU" dirty="0"/>
            </a:br>
            <a:endParaRPr lang="ru-RU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076056" y="5229200"/>
            <a:ext cx="3528392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СПАСЬКА  М. О.</a:t>
            </a:r>
          </a:p>
          <a:p>
            <a:pPr algn="ctr"/>
            <a:r>
              <a:rPr lang="uk-U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ЕПД 503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60530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25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Динаміка споживання органічної продукції на одну особу за </a:t>
            </a:r>
            <a:r>
              <a:rPr lang="uk-UA" sz="25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2007-2013 </a:t>
            </a:r>
            <a:r>
              <a:rPr lang="uk-UA" sz="25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роки, євро</a:t>
            </a:r>
            <a:r>
              <a:rPr lang="ru-RU" sz="25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5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25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693915090"/>
              </p:ext>
            </p:extLst>
          </p:nvPr>
        </p:nvGraphicFramePr>
        <p:xfrm>
          <a:off x="395537" y="1772816"/>
          <a:ext cx="8352930" cy="468052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77163"/>
                <a:gridCol w="901545"/>
                <a:gridCol w="901545"/>
                <a:gridCol w="901545"/>
                <a:gridCol w="901545"/>
                <a:gridCol w="966497"/>
                <a:gridCol w="901545"/>
                <a:gridCol w="901545"/>
              </a:tblGrid>
              <a:tr h="6177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2007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2008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2009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2010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2011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2012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2013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7511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Обсяг внутрішнього споживчого ринку</a:t>
                      </a:r>
                      <a:r>
                        <a:rPr lang="uk-UA" sz="1100">
                          <a:effectLst/>
                        </a:rPr>
                        <a:t>, тис. євро 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500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600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1200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2400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5100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7900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12200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1558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Чисельність населення, тис. осіб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46465,70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46192,30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45963,30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45782,60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45598,20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45453,30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45372,70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1558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r>
                        <a:rPr lang="uk-UA" sz="1100">
                          <a:effectLst/>
                        </a:rPr>
                        <a:t>Обсяг споживання на 1 особу, євро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0,01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0,01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0,03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0,05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0,11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0,17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0,27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365628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2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Проаналізувавши стан ринку органічної продукції України, ми можемо виокремити наступні проблеми його розвитку:</a:t>
            </a:r>
            <a:r>
              <a:rPr lang="ru-RU" sz="2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25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uk-UA" dirty="0" smtClean="0"/>
              <a:t>Недосконале </a:t>
            </a:r>
            <a:r>
              <a:rPr lang="uk-UA" dirty="0"/>
              <a:t>інституційне забезпечення та відсутність державної фінансової підтримки.</a:t>
            </a:r>
            <a:endParaRPr lang="ru-RU" dirty="0"/>
          </a:p>
          <a:p>
            <a:pPr lvl="0"/>
            <a:r>
              <a:rPr lang="uk-UA" dirty="0"/>
              <a:t>Мала кількість інвесторів для здійснення необхідних змін на підприємствах, отримання ними статусу </a:t>
            </a:r>
            <a:r>
              <a:rPr lang="ru-RU" dirty="0"/>
              <a:t>“</a:t>
            </a:r>
            <a:r>
              <a:rPr lang="uk-UA" dirty="0"/>
              <a:t>органічних</a:t>
            </a:r>
            <a:r>
              <a:rPr lang="ru-RU" dirty="0"/>
              <a:t>”</a:t>
            </a:r>
            <a:r>
              <a:rPr lang="uk-UA" dirty="0"/>
              <a:t>.</a:t>
            </a:r>
            <a:endParaRPr lang="ru-RU" dirty="0"/>
          </a:p>
          <a:p>
            <a:pPr lvl="0"/>
            <a:r>
              <a:rPr lang="uk-UA" dirty="0"/>
              <a:t>Інноваційна пасивність, недостатня кількість розробок, що дозволили б підприємствам  отримати високоякісну продукцію без обробітку рослин хімікатами.</a:t>
            </a:r>
            <a:endParaRPr lang="ru-RU" dirty="0"/>
          </a:p>
          <a:p>
            <a:pPr lvl="0"/>
            <a:r>
              <a:rPr lang="uk-UA" dirty="0"/>
              <a:t>Відсутність національної системи та нерозвиненість механізму сертифікації.</a:t>
            </a:r>
            <a:endParaRPr lang="ru-RU" dirty="0"/>
          </a:p>
          <a:p>
            <a:pPr lvl="0"/>
            <a:r>
              <a:rPr lang="uk-UA" dirty="0"/>
              <a:t>Відсутність маркетингового просування органічної продукції, яка б допомогла споживачу зрозуміти усі її переваги.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781824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1282154"/>
          </a:xfrm>
        </p:spPr>
        <p:txBody>
          <a:bodyPr>
            <a:normAutofit fontScale="90000"/>
          </a:bodyPr>
          <a:lstStyle/>
          <a:p>
            <a:pPr algn="ctr"/>
            <a:r>
              <a:rPr lang="uk-UA" sz="2800" dirty="0" smtClean="0"/>
              <a:t/>
            </a:r>
            <a:br>
              <a:rPr lang="uk-UA" sz="2800" dirty="0" smtClean="0"/>
            </a:br>
            <a:r>
              <a:rPr lang="uk-UA" sz="2800" dirty="0"/>
              <a:t/>
            </a:r>
            <a:br>
              <a:rPr lang="uk-UA" sz="2800" dirty="0"/>
            </a:br>
            <a:r>
              <a:rPr lang="uk-UA" sz="2800" dirty="0" smtClean="0"/>
              <a:t>Зважаючи </a:t>
            </a:r>
            <a:r>
              <a:rPr lang="uk-UA" sz="2800" dirty="0"/>
              <a:t>на усі ці проблеми, що виникли на ринку органічної продукції України, пропонуємо наступні шляхи їх вирішення</a:t>
            </a:r>
            <a:r>
              <a:rPr lang="uk-UA" dirty="0"/>
              <a:t>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uk-UA" dirty="0"/>
              <a:t>Розробка національної системи стандартів щодо сертифікації  органічної продукції.</a:t>
            </a:r>
            <a:endParaRPr lang="ru-RU" dirty="0"/>
          </a:p>
          <a:p>
            <a:pPr lvl="0"/>
            <a:r>
              <a:rPr lang="uk-UA" dirty="0"/>
              <a:t>Стимулювання збуту  на внутрішньому ринку шляхом впровадження ефективної маркетингової політики. </a:t>
            </a:r>
            <a:endParaRPr lang="ru-RU" dirty="0"/>
          </a:p>
          <a:p>
            <a:pPr lvl="0"/>
            <a:r>
              <a:rPr lang="uk-UA" dirty="0"/>
              <a:t>Залучення інвесторів, які готові були б вкласти гроші у перехід сільськогосподарських виробників на органічне виробництво. </a:t>
            </a:r>
            <a:endParaRPr lang="ru-RU" dirty="0"/>
          </a:p>
          <a:p>
            <a:pPr lvl="0"/>
            <a:r>
              <a:rPr lang="uk-UA" dirty="0"/>
              <a:t>Поглиблення наукових досліджень у сфері сільського господарства, результати яких можна б було використати для впровадження ефективної системи виробництва органічної продукції. </a:t>
            </a:r>
            <a:endParaRPr lang="ru-RU" dirty="0"/>
          </a:p>
          <a:p>
            <a:r>
              <a:rPr lang="uk-UA" dirty="0"/>
              <a:t>Стимулювання  розвитку ринку органічної продукції з боку держави шляхом збільшення кількості податкових пільг, дотацій тощо.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757404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780928"/>
            <a:ext cx="8229600" cy="1584176"/>
          </a:xfrm>
        </p:spPr>
        <p:txBody>
          <a:bodyPr/>
          <a:lstStyle/>
          <a:p>
            <a:pPr algn="ctr"/>
            <a:r>
              <a:rPr lang="uk-UA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Дякую за увагу!</a:t>
            </a:r>
            <a:endParaRPr lang="ru-RU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35021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ua.rice.ua/images/stories/O_Jmenke/organic-product-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39000" y="4797152"/>
            <a:ext cx="1905000" cy="1857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4896543"/>
          </a:xfrm>
        </p:spPr>
        <p:txBody>
          <a:bodyPr>
            <a:normAutofit fontScale="92500" lnSpcReduction="10000"/>
          </a:bodyPr>
          <a:lstStyle/>
          <a:p>
            <a:r>
              <a:rPr lang="uk-UA" dirty="0"/>
              <a:t>Як пишуть на офіційному сайті Федерації органічного руху в Україні, о</a:t>
            </a:r>
            <a:r>
              <a:rPr lang="ru-RU" dirty="0" err="1"/>
              <a:t>рганічні</a:t>
            </a:r>
            <a:r>
              <a:rPr lang="ru-RU" dirty="0"/>
              <a:t> </a:t>
            </a:r>
            <a:r>
              <a:rPr lang="ru-RU" dirty="0" err="1"/>
              <a:t>продукти</a:t>
            </a:r>
            <a:r>
              <a:rPr lang="ru-RU" dirty="0"/>
              <a:t> –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такі</a:t>
            </a:r>
            <a:r>
              <a:rPr lang="ru-RU" dirty="0"/>
              <a:t> </a:t>
            </a:r>
            <a:r>
              <a:rPr lang="ru-RU" dirty="0" err="1"/>
              <a:t>продукти</a:t>
            </a:r>
            <a:r>
              <a:rPr lang="ru-RU" dirty="0"/>
              <a:t>, при </a:t>
            </a:r>
            <a:r>
              <a:rPr lang="ru-RU" dirty="0" err="1"/>
              <a:t>виробництві</a:t>
            </a:r>
            <a:r>
              <a:rPr lang="ru-RU" dirty="0"/>
              <a:t> </a:t>
            </a:r>
            <a:r>
              <a:rPr lang="ru-RU" dirty="0" err="1"/>
              <a:t>яких</a:t>
            </a:r>
            <a:r>
              <a:rPr lang="ru-RU" dirty="0"/>
              <a:t>: </a:t>
            </a:r>
          </a:p>
          <a:p>
            <a:r>
              <a:rPr lang="ru-RU" dirty="0"/>
              <a:t>- у </a:t>
            </a:r>
            <a:r>
              <a:rPr lang="ru-RU" dirty="0" err="1"/>
              <a:t>рослинництві</a:t>
            </a:r>
            <a:r>
              <a:rPr lang="ru-RU" dirty="0"/>
              <a:t> заборонено </a:t>
            </a:r>
            <a:r>
              <a:rPr lang="ru-RU" dirty="0" err="1"/>
              <a:t>використовувати</a:t>
            </a:r>
            <a:r>
              <a:rPr lang="ru-RU" dirty="0"/>
              <a:t> </a:t>
            </a:r>
            <a:r>
              <a:rPr lang="ru-RU" dirty="0" err="1"/>
              <a:t>ядохімікати</a:t>
            </a:r>
            <a:r>
              <a:rPr lang="ru-RU" dirty="0"/>
              <a:t> для </a:t>
            </a:r>
            <a:r>
              <a:rPr lang="ru-RU" dirty="0" err="1"/>
              <a:t>боротьби</a:t>
            </a:r>
            <a:r>
              <a:rPr lang="ru-RU" dirty="0"/>
              <a:t> з </a:t>
            </a:r>
            <a:r>
              <a:rPr lang="ru-RU" dirty="0" err="1"/>
              <a:t>бур'янами</a:t>
            </a:r>
            <a:r>
              <a:rPr lang="ru-RU" dirty="0"/>
              <a:t>, </a:t>
            </a:r>
            <a:r>
              <a:rPr lang="ru-RU" dirty="0" err="1"/>
              <a:t>шкідниками</a:t>
            </a:r>
            <a:r>
              <a:rPr lang="ru-RU" dirty="0"/>
              <a:t> й хворобами </a:t>
            </a:r>
            <a:r>
              <a:rPr lang="ru-RU" dirty="0" err="1"/>
              <a:t>рослин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мінеральні</a:t>
            </a:r>
            <a:r>
              <a:rPr lang="ru-RU" dirty="0"/>
              <a:t> </a:t>
            </a:r>
            <a:r>
              <a:rPr lang="ru-RU" dirty="0" err="1"/>
              <a:t>добрива</a:t>
            </a:r>
            <a:r>
              <a:rPr lang="ru-RU" dirty="0"/>
              <a:t> синтетичного </a:t>
            </a:r>
            <a:r>
              <a:rPr lang="ru-RU" dirty="0" err="1"/>
              <a:t>походження</a:t>
            </a:r>
            <a:r>
              <a:rPr lang="ru-RU" dirty="0"/>
              <a:t>, при </a:t>
            </a:r>
            <a:r>
              <a:rPr lang="ru-RU" dirty="0" err="1"/>
              <a:t>цьому</a:t>
            </a:r>
            <a:r>
              <a:rPr lang="ru-RU" dirty="0"/>
              <a:t> </a:t>
            </a:r>
            <a:r>
              <a:rPr lang="ru-RU" dirty="0" err="1"/>
              <a:t>захист</a:t>
            </a:r>
            <a:r>
              <a:rPr lang="ru-RU" dirty="0"/>
              <a:t> </a:t>
            </a:r>
            <a:r>
              <a:rPr lang="ru-RU" dirty="0" err="1"/>
              <a:t>рослин</a:t>
            </a:r>
            <a:r>
              <a:rPr lang="ru-RU" dirty="0"/>
              <a:t> </a:t>
            </a:r>
            <a:r>
              <a:rPr lang="ru-RU" dirty="0" err="1"/>
              <a:t>здійснюється</a:t>
            </a:r>
            <a:r>
              <a:rPr lang="ru-RU" dirty="0"/>
              <a:t> </a:t>
            </a:r>
            <a:r>
              <a:rPr lang="ru-RU" dirty="0" err="1"/>
              <a:t>переважно</a:t>
            </a:r>
            <a:r>
              <a:rPr lang="ru-RU" dirty="0"/>
              <a:t> препаратами натурального </a:t>
            </a:r>
            <a:r>
              <a:rPr lang="ru-RU" dirty="0" err="1"/>
              <a:t>походження</a:t>
            </a:r>
            <a:r>
              <a:rPr lang="ru-RU" dirty="0"/>
              <a:t>, а для </a:t>
            </a:r>
            <a:r>
              <a:rPr lang="ru-RU" dirty="0" err="1"/>
              <a:t>живлення</a:t>
            </a:r>
            <a:r>
              <a:rPr lang="ru-RU" dirty="0"/>
              <a:t> </a:t>
            </a:r>
            <a:r>
              <a:rPr lang="ru-RU" dirty="0" err="1"/>
              <a:t>ґрунту</a:t>
            </a:r>
            <a:r>
              <a:rPr lang="ru-RU" dirty="0"/>
              <a:t> й </a:t>
            </a:r>
            <a:r>
              <a:rPr lang="ru-RU" dirty="0" err="1"/>
              <a:t>рослин</a:t>
            </a:r>
            <a:r>
              <a:rPr lang="ru-RU" dirty="0"/>
              <a:t> </a:t>
            </a:r>
            <a:r>
              <a:rPr lang="ru-RU" dirty="0" err="1"/>
              <a:t>використовуються</a:t>
            </a:r>
            <a:r>
              <a:rPr lang="ru-RU" dirty="0"/>
              <a:t> </a:t>
            </a:r>
            <a:r>
              <a:rPr lang="ru-RU" dirty="0" err="1"/>
              <a:t>органічні</a:t>
            </a:r>
            <a:r>
              <a:rPr lang="ru-RU" dirty="0"/>
              <a:t> </a:t>
            </a:r>
            <a:r>
              <a:rPr lang="ru-RU" dirty="0" err="1"/>
              <a:t>добрива</a:t>
            </a:r>
            <a:r>
              <a:rPr lang="ru-RU" dirty="0"/>
              <a:t>; </a:t>
            </a:r>
          </a:p>
          <a:p>
            <a:r>
              <a:rPr lang="ru-RU" dirty="0"/>
              <a:t>- категорично </a:t>
            </a:r>
            <a:r>
              <a:rPr lang="ru-RU" dirty="0" err="1"/>
              <a:t>заборонене</a:t>
            </a:r>
            <a:r>
              <a:rPr lang="ru-RU" dirty="0"/>
              <a:t> </a:t>
            </a:r>
            <a:r>
              <a:rPr lang="ru-RU" dirty="0" err="1"/>
              <a:t>використання</a:t>
            </a:r>
            <a:r>
              <a:rPr lang="ru-RU" dirty="0"/>
              <a:t> </a:t>
            </a:r>
            <a:r>
              <a:rPr lang="ru-RU" dirty="0" err="1"/>
              <a:t>генетично</a:t>
            </a:r>
            <a:r>
              <a:rPr lang="ru-RU" dirty="0"/>
              <a:t> </a:t>
            </a:r>
            <a:r>
              <a:rPr lang="ru-RU" dirty="0" err="1"/>
              <a:t>модифікованих</a:t>
            </a:r>
            <a:r>
              <a:rPr lang="ru-RU" dirty="0"/>
              <a:t> </a:t>
            </a:r>
            <a:r>
              <a:rPr lang="ru-RU" dirty="0" err="1"/>
              <a:t>організмів</a:t>
            </a:r>
            <a:r>
              <a:rPr lang="ru-RU" dirty="0"/>
              <a:t>; </a:t>
            </a:r>
          </a:p>
          <a:p>
            <a:r>
              <a:rPr lang="ru-RU" dirty="0"/>
              <a:t>- у </a:t>
            </a:r>
            <a:r>
              <a:rPr lang="ru-RU" dirty="0" err="1"/>
              <a:t>тваринництві</a:t>
            </a:r>
            <a:r>
              <a:rPr lang="ru-RU" dirty="0"/>
              <a:t> не </a:t>
            </a:r>
            <a:r>
              <a:rPr lang="ru-RU" dirty="0" err="1"/>
              <a:t>дозволяється</a:t>
            </a:r>
            <a:r>
              <a:rPr lang="ru-RU" dirty="0"/>
              <a:t> </a:t>
            </a:r>
            <a:r>
              <a:rPr lang="ru-RU" dirty="0" err="1"/>
              <a:t>застосовувати</a:t>
            </a:r>
            <a:r>
              <a:rPr lang="ru-RU" dirty="0"/>
              <a:t> </a:t>
            </a:r>
            <a:r>
              <a:rPr lang="ru-RU" dirty="0" err="1"/>
              <a:t>стимулятори</a:t>
            </a:r>
            <a:r>
              <a:rPr lang="ru-RU" dirty="0"/>
              <a:t> росту, </a:t>
            </a:r>
            <a:r>
              <a:rPr lang="ru-RU" dirty="0" err="1"/>
              <a:t>гормони</a:t>
            </a:r>
            <a:r>
              <a:rPr lang="ru-RU" dirty="0"/>
              <a:t> й </a:t>
            </a:r>
            <a:r>
              <a:rPr lang="ru-RU" dirty="0" err="1"/>
              <a:t>антибіотики</a:t>
            </a:r>
            <a:r>
              <a:rPr lang="ru-RU" dirty="0"/>
              <a:t>, а для </a:t>
            </a:r>
            <a:r>
              <a:rPr lang="ru-RU" dirty="0" err="1"/>
              <a:t>лікування</a:t>
            </a:r>
            <a:r>
              <a:rPr lang="ru-RU" dirty="0"/>
              <a:t> </a:t>
            </a:r>
            <a:r>
              <a:rPr lang="ru-RU" dirty="0" err="1"/>
              <a:t>тварин</a:t>
            </a:r>
            <a:r>
              <a:rPr lang="ru-RU" dirty="0"/>
              <a:t> </a:t>
            </a:r>
            <a:r>
              <a:rPr lang="ru-RU" dirty="0" err="1"/>
              <a:t>використовуються</a:t>
            </a:r>
            <a:r>
              <a:rPr lang="ru-RU" dirty="0"/>
              <a:t> </a:t>
            </a:r>
            <a:r>
              <a:rPr lang="ru-RU" dirty="0" err="1"/>
              <a:t>профілактичні</a:t>
            </a:r>
            <a:r>
              <a:rPr lang="ru-RU" dirty="0"/>
              <a:t> </a:t>
            </a:r>
            <a:r>
              <a:rPr lang="ru-RU" dirty="0" err="1"/>
              <a:t>засоби</a:t>
            </a:r>
            <a:r>
              <a:rPr lang="ru-RU" dirty="0"/>
              <a:t> й </a:t>
            </a:r>
            <a:r>
              <a:rPr lang="ru-RU" dirty="0" err="1"/>
              <a:t>гомеопатичні</a:t>
            </a:r>
            <a:r>
              <a:rPr lang="ru-RU" dirty="0"/>
              <a:t> </a:t>
            </a:r>
            <a:r>
              <a:rPr lang="ru-RU" dirty="0" err="1"/>
              <a:t>препарати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700898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Органічне сільське господарство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За даними Міжнародної федерації органічного сільськогосподарського руху, органічне сільське господарство є виробничої системою, що підтримує здоров’я </a:t>
            </a:r>
            <a:r>
              <a:rPr lang="uk-UA" dirty="0" smtClean="0"/>
              <a:t>ґрунтів, екосистем </a:t>
            </a:r>
            <a:r>
              <a:rPr lang="uk-UA" dirty="0"/>
              <a:t>та людей. 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51521" y="4581128"/>
            <a:ext cx="8377088" cy="207626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xmlns="" val="31748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Органічне сільське господарство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35874845"/>
              </p:ext>
            </p:extLst>
          </p:nvPr>
        </p:nvGraphicFramePr>
        <p:xfrm>
          <a:off x="323528" y="1600200"/>
          <a:ext cx="8363272" cy="47811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2696100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1" y="533400"/>
            <a:ext cx="8435279" cy="990600"/>
          </a:xfrm>
        </p:spPr>
        <p:txBody>
          <a:bodyPr>
            <a:normAutofit/>
          </a:bodyPr>
          <a:lstStyle/>
          <a:p>
            <a:pPr algn="ctr"/>
            <a:r>
              <a:rPr lang="uk-UA" sz="2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Процес переходу на виробництво органічної продукції</a:t>
            </a:r>
            <a:endParaRPr lang="ru-RU" sz="25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45" name="Полотно 42"/>
          <p:cNvGrpSpPr/>
          <p:nvPr/>
        </p:nvGrpSpPr>
        <p:grpSpPr>
          <a:xfrm>
            <a:off x="251520" y="1556792"/>
            <a:ext cx="8482287" cy="4896543"/>
            <a:chOff x="0" y="0"/>
            <a:chExt cx="7845425" cy="4581525"/>
          </a:xfrm>
        </p:grpSpPr>
        <p:sp>
          <p:nvSpPr>
            <p:cNvPr id="46" name="Прямоугольник 45"/>
            <p:cNvSpPr/>
            <p:nvPr/>
          </p:nvSpPr>
          <p:spPr>
            <a:xfrm>
              <a:off x="0" y="0"/>
              <a:ext cx="7845425" cy="4581525"/>
            </a:xfrm>
            <a:prstGeom prst="rect">
              <a:avLst/>
            </a:prstGeom>
          </p:spPr>
        </p:sp>
        <p:sp>
          <p:nvSpPr>
            <p:cNvPr id="47" name="Прямоугольник 46"/>
            <p:cNvSpPr/>
            <p:nvPr/>
          </p:nvSpPr>
          <p:spPr>
            <a:xfrm>
              <a:off x="847726" y="434975"/>
              <a:ext cx="914400" cy="917575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uk-UA" sz="1000">
                  <a:effectLst/>
                  <a:ea typeface="Calibri"/>
                  <a:cs typeface="Times New Roman"/>
                </a:rPr>
                <a:t>Аналіз наявних можливостей</a:t>
              </a:r>
              <a:endParaRPr lang="ru-RU" sz="1100">
                <a:effectLst/>
                <a:ea typeface="Calibri"/>
                <a:cs typeface="Times New Roman"/>
              </a:endParaRPr>
            </a:p>
          </p:txBody>
        </p:sp>
        <p:sp>
          <p:nvSpPr>
            <p:cNvPr id="48" name="Прямоугольник 47"/>
            <p:cNvSpPr/>
            <p:nvPr/>
          </p:nvSpPr>
          <p:spPr>
            <a:xfrm>
              <a:off x="1951650" y="1180125"/>
              <a:ext cx="914400" cy="917575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uk-UA" sz="1000">
                  <a:effectLst/>
                  <a:ea typeface="Times New Roman"/>
                  <a:cs typeface="Times New Roman"/>
                </a:rPr>
                <a:t>Купівля чи створення технології</a:t>
              </a:r>
              <a:endParaRPr lang="ru-RU" sz="1100">
                <a:effectLst/>
                <a:ea typeface="Calibri"/>
                <a:cs typeface="Times New Roman"/>
              </a:endParaRPr>
            </a:p>
          </p:txBody>
        </p:sp>
        <p:sp>
          <p:nvSpPr>
            <p:cNvPr id="49" name="Прямоугольник 48"/>
            <p:cNvSpPr/>
            <p:nvPr/>
          </p:nvSpPr>
          <p:spPr>
            <a:xfrm>
              <a:off x="3047025" y="1761150"/>
              <a:ext cx="914400" cy="917575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uk-UA" sz="800">
                  <a:effectLst/>
                  <a:ea typeface="Times New Roman"/>
                  <a:cs typeface="Times New Roman"/>
                </a:rPr>
                <a:t>Пробне впровадження технології на виробництві</a:t>
              </a:r>
              <a:endParaRPr lang="ru-RU" sz="1100">
                <a:effectLst/>
                <a:ea typeface="Calibri"/>
                <a:cs typeface="Times New Roman"/>
              </a:endParaRPr>
            </a:p>
          </p:txBody>
        </p:sp>
        <p:sp>
          <p:nvSpPr>
            <p:cNvPr id="50" name="Прямоугольник 49"/>
            <p:cNvSpPr/>
            <p:nvPr/>
          </p:nvSpPr>
          <p:spPr>
            <a:xfrm>
              <a:off x="4161450" y="2427900"/>
              <a:ext cx="914400" cy="917575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uk-UA" sz="800">
                  <a:effectLst/>
                  <a:ea typeface="Times New Roman"/>
                  <a:cs typeface="Times New Roman"/>
                </a:rPr>
                <a:t>Аналіз результатів, перевірка ефективності</a:t>
              </a:r>
              <a:endParaRPr lang="ru-RU" sz="1100">
                <a:effectLst/>
                <a:ea typeface="Calibri"/>
                <a:cs typeface="Times New Roman"/>
              </a:endParaRPr>
            </a:p>
          </p:txBody>
        </p:sp>
        <p:sp>
          <p:nvSpPr>
            <p:cNvPr id="51" name="Прямоугольник 50"/>
            <p:cNvSpPr/>
            <p:nvPr/>
          </p:nvSpPr>
          <p:spPr>
            <a:xfrm>
              <a:off x="5285318" y="2838450"/>
              <a:ext cx="914400" cy="962026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uk-UA" sz="800">
                  <a:effectLst/>
                  <a:ea typeface="Times New Roman"/>
                  <a:cs typeface="Times New Roman"/>
                </a:rPr>
                <a:t>Перехід на нову технологію  виробництва органічної продукції</a:t>
              </a:r>
              <a:endParaRPr lang="ru-RU" sz="1100">
                <a:effectLst/>
                <a:ea typeface="Calibri"/>
                <a:cs typeface="Times New Roman"/>
              </a:endParaRPr>
            </a:p>
          </p:txBody>
        </p:sp>
        <p:cxnSp>
          <p:nvCxnSpPr>
            <p:cNvPr id="52" name="Соединительная линия уступом 51"/>
            <p:cNvCxnSpPr/>
            <p:nvPr/>
          </p:nvCxnSpPr>
          <p:spPr>
            <a:xfrm>
              <a:off x="1762126" y="893763"/>
              <a:ext cx="189524" cy="745150"/>
            </a:xfrm>
            <a:prstGeom prst="bentConnector3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3" name="Соединительная линия уступом 52"/>
            <p:cNvCxnSpPr/>
            <p:nvPr/>
          </p:nvCxnSpPr>
          <p:spPr>
            <a:xfrm rot="16200000" flipH="1">
              <a:off x="2699361" y="1872273"/>
              <a:ext cx="581027" cy="114301"/>
            </a:xfrm>
            <a:prstGeom prst="bentConnector2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4" name="Соединительная линия уступом 53"/>
            <p:cNvCxnSpPr/>
            <p:nvPr/>
          </p:nvCxnSpPr>
          <p:spPr>
            <a:xfrm rot="16200000" flipH="1">
              <a:off x="3776176" y="2501414"/>
              <a:ext cx="666750" cy="103797"/>
            </a:xfrm>
            <a:prstGeom prst="bentConnector2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5" name="Прямая соединительная линия 54"/>
            <p:cNvCxnSpPr/>
            <p:nvPr/>
          </p:nvCxnSpPr>
          <p:spPr>
            <a:xfrm flipV="1">
              <a:off x="3961425" y="2219937"/>
              <a:ext cx="96227" cy="1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6" name="Прямая соединительная линия 55"/>
            <p:cNvCxnSpPr/>
            <p:nvPr/>
          </p:nvCxnSpPr>
          <p:spPr>
            <a:xfrm flipV="1">
              <a:off x="2866050" y="1638909"/>
              <a:ext cx="66674" cy="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Соединительная линия уступом 56"/>
            <p:cNvCxnSpPr/>
            <p:nvPr/>
          </p:nvCxnSpPr>
          <p:spPr>
            <a:xfrm>
              <a:off x="5075850" y="2886688"/>
              <a:ext cx="209468" cy="432775"/>
            </a:xfrm>
            <a:prstGeom prst="bentConnector3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8" name="Прямая соединительная линия 57"/>
            <p:cNvCxnSpPr/>
            <p:nvPr/>
          </p:nvCxnSpPr>
          <p:spPr>
            <a:xfrm>
              <a:off x="28575" y="3345475"/>
              <a:ext cx="1228725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9" name="Прямая со стрелкой 58"/>
            <p:cNvCxnSpPr/>
            <p:nvPr/>
          </p:nvCxnSpPr>
          <p:spPr>
            <a:xfrm flipV="1">
              <a:off x="1257300" y="1352550"/>
              <a:ext cx="0" cy="199292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60" name="Прямоугольник 59"/>
            <p:cNvSpPr/>
            <p:nvPr/>
          </p:nvSpPr>
          <p:spPr>
            <a:xfrm>
              <a:off x="85725" y="2886687"/>
              <a:ext cx="1171575" cy="36133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uk-UA" sz="700">
                  <a:effectLst/>
                  <a:ea typeface="Calibri"/>
                  <a:cs typeface="Times New Roman"/>
                </a:rPr>
                <a:t>Начальник економічного відділу</a:t>
              </a:r>
              <a:endParaRPr lang="ru-RU" sz="1100">
                <a:effectLst/>
                <a:ea typeface="Calibri"/>
                <a:cs typeface="Times New Roman"/>
              </a:endParaRPr>
            </a:p>
          </p:txBody>
        </p:sp>
        <p:cxnSp>
          <p:nvCxnSpPr>
            <p:cNvPr id="61" name="Прямая соединительная линия 60"/>
            <p:cNvCxnSpPr/>
            <p:nvPr/>
          </p:nvCxnSpPr>
          <p:spPr>
            <a:xfrm>
              <a:off x="1257300" y="3345475"/>
              <a:ext cx="112395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2" name="Прямая со стрелкой 61"/>
            <p:cNvCxnSpPr/>
            <p:nvPr/>
          </p:nvCxnSpPr>
          <p:spPr>
            <a:xfrm flipV="1">
              <a:off x="2381250" y="2097700"/>
              <a:ext cx="0" cy="124777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3" name="Прямая соединительная линия 62"/>
            <p:cNvCxnSpPr/>
            <p:nvPr/>
          </p:nvCxnSpPr>
          <p:spPr>
            <a:xfrm>
              <a:off x="28442" y="3982675"/>
              <a:ext cx="2562096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4" name="Прямая со стрелкой 63"/>
            <p:cNvCxnSpPr/>
            <p:nvPr/>
          </p:nvCxnSpPr>
          <p:spPr>
            <a:xfrm flipH="1" flipV="1">
              <a:off x="1447790" y="1352551"/>
              <a:ext cx="28574" cy="263012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65" name="Прямоугольник 64"/>
            <p:cNvSpPr/>
            <p:nvPr/>
          </p:nvSpPr>
          <p:spPr>
            <a:xfrm>
              <a:off x="85710" y="3533413"/>
              <a:ext cx="1981216" cy="26706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uk-UA" sz="800">
                  <a:effectLst/>
                  <a:ea typeface="Calibri"/>
                  <a:cs typeface="Times New Roman"/>
                </a:rPr>
                <a:t>Начальник виробничого відділу</a:t>
              </a:r>
              <a:endParaRPr lang="ru-RU" sz="1100">
                <a:effectLst/>
                <a:ea typeface="Calibri"/>
                <a:cs typeface="Times New Roman"/>
              </a:endParaRPr>
            </a:p>
          </p:txBody>
        </p:sp>
        <p:cxnSp>
          <p:nvCxnSpPr>
            <p:cNvPr id="66" name="Прямая со стрелкой 65"/>
            <p:cNvCxnSpPr/>
            <p:nvPr/>
          </p:nvCxnSpPr>
          <p:spPr>
            <a:xfrm flipV="1">
              <a:off x="2590518" y="2097701"/>
              <a:ext cx="0" cy="188497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7" name="Прямая соединительная линия 66"/>
            <p:cNvCxnSpPr/>
            <p:nvPr/>
          </p:nvCxnSpPr>
          <p:spPr>
            <a:xfrm>
              <a:off x="2590538" y="3992200"/>
              <a:ext cx="867037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8" name="Прямая со стрелкой 67"/>
            <p:cNvCxnSpPr/>
            <p:nvPr/>
          </p:nvCxnSpPr>
          <p:spPr>
            <a:xfrm flipV="1">
              <a:off x="3408870" y="2678725"/>
              <a:ext cx="0" cy="130395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9" name="Прямая соединительная линия 68"/>
            <p:cNvCxnSpPr/>
            <p:nvPr/>
          </p:nvCxnSpPr>
          <p:spPr>
            <a:xfrm>
              <a:off x="3408843" y="3982675"/>
              <a:ext cx="1039227" cy="9525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0" name="Прямая со стрелкой 69"/>
            <p:cNvCxnSpPr/>
            <p:nvPr/>
          </p:nvCxnSpPr>
          <p:spPr>
            <a:xfrm flipV="1">
              <a:off x="4448105" y="3345475"/>
              <a:ext cx="0" cy="64672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1" name="Прямая соединительная линия 70"/>
            <p:cNvCxnSpPr/>
            <p:nvPr/>
          </p:nvCxnSpPr>
          <p:spPr>
            <a:xfrm>
              <a:off x="4448070" y="3992200"/>
              <a:ext cx="1371705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2" name="Прямая со стрелкой 71"/>
            <p:cNvCxnSpPr/>
            <p:nvPr/>
          </p:nvCxnSpPr>
          <p:spPr>
            <a:xfrm flipV="1">
              <a:off x="5819729" y="3800476"/>
              <a:ext cx="0" cy="19172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3" name="Прямая соединительная линия 72"/>
            <p:cNvCxnSpPr/>
            <p:nvPr/>
          </p:nvCxnSpPr>
          <p:spPr>
            <a:xfrm>
              <a:off x="28442" y="4410075"/>
              <a:ext cx="214324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74" name="Прямоугольник 73"/>
            <p:cNvSpPr/>
            <p:nvPr/>
          </p:nvSpPr>
          <p:spPr>
            <a:xfrm>
              <a:off x="85723" y="3992200"/>
              <a:ext cx="2085976" cy="33215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uk-UA" sz="1000">
                  <a:effectLst/>
                  <a:ea typeface="Calibri"/>
                  <a:cs typeface="Times New Roman"/>
                </a:rPr>
                <a:t>Технолог</a:t>
              </a:r>
              <a:endParaRPr lang="ru-RU" sz="1100">
                <a:effectLst/>
                <a:ea typeface="Calibri"/>
                <a:cs typeface="Times New Roman"/>
              </a:endParaRPr>
            </a:p>
          </p:txBody>
        </p:sp>
        <p:cxnSp>
          <p:nvCxnSpPr>
            <p:cNvPr id="75" name="Прямая со стрелкой 74"/>
            <p:cNvCxnSpPr/>
            <p:nvPr/>
          </p:nvCxnSpPr>
          <p:spPr>
            <a:xfrm flipV="1">
              <a:off x="2171682" y="2097701"/>
              <a:ext cx="0" cy="231237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6" name="Прямая соединительная линия 75"/>
            <p:cNvCxnSpPr/>
            <p:nvPr/>
          </p:nvCxnSpPr>
          <p:spPr>
            <a:xfrm>
              <a:off x="2171665" y="4410075"/>
              <a:ext cx="147641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7" name="Прямая со стрелкой 76"/>
            <p:cNvCxnSpPr/>
            <p:nvPr/>
          </p:nvCxnSpPr>
          <p:spPr>
            <a:xfrm flipV="1">
              <a:off x="3648047" y="2678725"/>
              <a:ext cx="0" cy="173135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8" name="Прямая соединительная линия 77"/>
            <p:cNvCxnSpPr/>
            <p:nvPr/>
          </p:nvCxnSpPr>
          <p:spPr>
            <a:xfrm>
              <a:off x="3648019" y="4410075"/>
              <a:ext cx="1095431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9" name="Прямая со стрелкой 78"/>
            <p:cNvCxnSpPr/>
            <p:nvPr/>
          </p:nvCxnSpPr>
          <p:spPr>
            <a:xfrm flipV="1">
              <a:off x="4743413" y="3345475"/>
              <a:ext cx="0" cy="10646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0" name="Прямая соединительная линия 79"/>
            <p:cNvCxnSpPr/>
            <p:nvPr/>
          </p:nvCxnSpPr>
          <p:spPr>
            <a:xfrm>
              <a:off x="4743413" y="4410075"/>
              <a:ext cx="1352587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1" name="Прямая со стрелкой 80"/>
            <p:cNvCxnSpPr/>
            <p:nvPr/>
          </p:nvCxnSpPr>
          <p:spPr>
            <a:xfrm flipV="1">
              <a:off x="6095952" y="3800475"/>
              <a:ext cx="0" cy="6096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2" name="Прямая со стрелкой 81"/>
            <p:cNvCxnSpPr/>
            <p:nvPr/>
          </p:nvCxnSpPr>
          <p:spPr>
            <a:xfrm>
              <a:off x="28575" y="1180125"/>
              <a:ext cx="819144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83" name="Прямоугольник 82"/>
            <p:cNvSpPr/>
            <p:nvPr/>
          </p:nvSpPr>
          <p:spPr>
            <a:xfrm>
              <a:off x="85708" y="123825"/>
              <a:ext cx="657241" cy="923925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uk-UA" sz="700">
                  <a:effectLst/>
                  <a:ea typeface="Calibri"/>
                  <a:cs typeface="Times New Roman"/>
                </a:rPr>
                <a:t>Рішення про перехід на виробництво органічної продукції</a:t>
              </a:r>
              <a:endParaRPr lang="ru-RU" sz="1100">
                <a:effectLst/>
                <a:ea typeface="Calibri"/>
                <a:cs typeface="Times New Roman"/>
              </a:endParaRPr>
            </a:p>
          </p:txBody>
        </p:sp>
        <p:cxnSp>
          <p:nvCxnSpPr>
            <p:cNvPr id="84" name="Прямая со стрелкой 83"/>
            <p:cNvCxnSpPr/>
            <p:nvPr/>
          </p:nvCxnSpPr>
          <p:spPr>
            <a:xfrm>
              <a:off x="6438850" y="4067175"/>
              <a:ext cx="1285865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85" name="Прямоугольник 84"/>
            <p:cNvSpPr/>
            <p:nvPr/>
          </p:nvSpPr>
          <p:spPr>
            <a:xfrm>
              <a:off x="6505575" y="3105150"/>
              <a:ext cx="1143000" cy="877525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uk-UA" sz="1000">
                  <a:effectLst/>
                  <a:ea typeface="Calibri"/>
                  <a:cs typeface="Times New Roman"/>
                </a:rPr>
                <a:t>Органічна продукція</a:t>
              </a:r>
              <a:endParaRPr lang="ru-RU" sz="1100">
                <a:effectLst/>
                <a:ea typeface="Calibri"/>
                <a:cs typeface="Times New Roman"/>
              </a:endParaRPr>
            </a:p>
          </p:txBody>
        </p:sp>
        <p:sp>
          <p:nvSpPr>
            <p:cNvPr id="86" name="Прямоугольник 85"/>
            <p:cNvSpPr/>
            <p:nvPr/>
          </p:nvSpPr>
          <p:spPr>
            <a:xfrm>
              <a:off x="1951619" y="434975"/>
              <a:ext cx="3333657" cy="612775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uk-UA" sz="1100">
                  <a:effectLst/>
                  <a:ea typeface="Calibri"/>
                  <a:cs typeface="Times New Roman"/>
                </a:rPr>
                <a:t>Інформація про наявні виробничі та фінансові можливості підприємства</a:t>
              </a:r>
              <a:endParaRPr lang="ru-RU" sz="1100">
                <a:effectLst/>
                <a:ea typeface="Calibri"/>
                <a:cs typeface="Times New Roman"/>
              </a:endParaRPr>
            </a:p>
          </p:txBody>
        </p:sp>
        <p:sp>
          <p:nvSpPr>
            <p:cNvPr id="87" name="Прямоугольник 86"/>
            <p:cNvSpPr/>
            <p:nvPr/>
          </p:nvSpPr>
          <p:spPr>
            <a:xfrm>
              <a:off x="3114627" y="1180125"/>
              <a:ext cx="3524298" cy="458789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uk-UA" sz="1000">
                  <a:effectLst/>
                  <a:ea typeface="Calibri"/>
                  <a:cs typeface="Times New Roman"/>
                </a:rPr>
                <a:t>Інформація про рішення щодо способу впровадження нової технології</a:t>
              </a:r>
              <a:endParaRPr lang="ru-RU" sz="1100">
                <a:effectLst/>
                <a:ea typeface="Calibri"/>
                <a:cs typeface="Times New Roman"/>
              </a:endParaRPr>
            </a:p>
          </p:txBody>
        </p:sp>
        <p:sp>
          <p:nvSpPr>
            <p:cNvPr id="88" name="Прямоугольник 87"/>
            <p:cNvSpPr/>
            <p:nvPr/>
          </p:nvSpPr>
          <p:spPr>
            <a:xfrm>
              <a:off x="4161419" y="1876425"/>
              <a:ext cx="3334756" cy="4191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uk-UA" sz="1000">
                  <a:effectLst/>
                  <a:ea typeface="Calibri"/>
                  <a:cs typeface="Times New Roman"/>
                </a:rPr>
                <a:t>Дані про результати експерименту</a:t>
              </a:r>
              <a:endParaRPr lang="ru-RU" sz="1100">
                <a:effectLst/>
                <a:ea typeface="Calibri"/>
                <a:cs typeface="Times New Roman"/>
              </a:endParaRPr>
            </a:p>
          </p:txBody>
        </p:sp>
        <p:sp>
          <p:nvSpPr>
            <p:cNvPr id="89" name="Прямоугольник 88"/>
            <p:cNvSpPr/>
            <p:nvPr/>
          </p:nvSpPr>
          <p:spPr>
            <a:xfrm>
              <a:off x="5200610" y="2219935"/>
              <a:ext cx="2362200" cy="542315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uk-UA" sz="900">
                  <a:effectLst/>
                  <a:ea typeface="Calibri"/>
                  <a:cs typeface="Times New Roman"/>
                </a:rPr>
                <a:t>Інформація про остаточне рішення щодо переходу на нову технологію виробництва</a:t>
              </a:r>
              <a:endParaRPr lang="ru-RU" sz="1100">
                <a:effectLst/>
                <a:ea typeface="Calibri"/>
                <a:cs typeface="Times New Roman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3924846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Основою </a:t>
            </a:r>
            <a:r>
              <a:rPr lang="ru-RU" sz="25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сертифікації</a:t>
            </a:r>
            <a:r>
              <a:rPr lang="ru-RU" sz="2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5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органічної</a:t>
            </a:r>
            <a:r>
              <a:rPr lang="ru-RU" sz="2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5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продукції</a:t>
            </a:r>
            <a:r>
              <a:rPr lang="ru-RU" sz="2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є </a:t>
            </a:r>
            <a:r>
              <a:rPr lang="ru-RU" sz="25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такі</a:t>
            </a:r>
            <a:r>
              <a:rPr lang="ru-RU" sz="2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5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різновиди</a:t>
            </a:r>
            <a:r>
              <a:rPr lang="ru-RU" sz="2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5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стандартів</a:t>
            </a:r>
            <a:r>
              <a:rPr lang="ru-RU" sz="2500" b="1" dirty="0" smtClean="0"/>
              <a:t>:</a:t>
            </a:r>
            <a:br>
              <a:rPr lang="ru-RU" sz="2500" b="1" dirty="0" smtClean="0"/>
            </a:br>
            <a:endParaRPr lang="ru-RU" sz="25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 smtClean="0"/>
              <a:t>-</a:t>
            </a:r>
            <a:r>
              <a:rPr lang="ru-RU" dirty="0"/>
              <a:t>       </a:t>
            </a:r>
            <a:r>
              <a:rPr lang="en-US" dirty="0"/>
              <a:t>IFOAM – </a:t>
            </a:r>
            <a:r>
              <a:rPr lang="ru-RU" dirty="0" err="1"/>
              <a:t>міжнародна</a:t>
            </a:r>
            <a:r>
              <a:rPr lang="ru-RU" dirty="0"/>
              <a:t> </a:t>
            </a:r>
            <a:r>
              <a:rPr lang="ru-RU" dirty="0" err="1"/>
              <a:t>федерація</a:t>
            </a:r>
            <a:r>
              <a:rPr lang="ru-RU" dirty="0"/>
              <a:t> з </a:t>
            </a:r>
            <a:r>
              <a:rPr lang="ru-RU" dirty="0" err="1"/>
              <a:t>органічного</a:t>
            </a:r>
            <a:r>
              <a:rPr lang="ru-RU" dirty="0"/>
              <a:t> </a:t>
            </a:r>
            <a:r>
              <a:rPr lang="ru-RU" dirty="0" err="1"/>
              <a:t>сільськогосподарського</a:t>
            </a:r>
            <a:r>
              <a:rPr lang="ru-RU" dirty="0"/>
              <a:t> </a:t>
            </a:r>
            <a:r>
              <a:rPr lang="ru-RU" dirty="0" err="1"/>
              <a:t>руху</a:t>
            </a:r>
            <a:r>
              <a:rPr lang="ru-RU" dirty="0"/>
              <a:t>;</a:t>
            </a:r>
          </a:p>
          <a:p>
            <a:pPr marL="0" indent="0">
              <a:buNone/>
            </a:pPr>
            <a:r>
              <a:rPr lang="ru-RU" dirty="0"/>
              <a:t>-       Постанова Ради ЄС 834/2007 та Постанова Ради ЄС 2092/91 про </a:t>
            </a:r>
            <a:r>
              <a:rPr lang="ru-RU" dirty="0" err="1"/>
              <a:t>органічне</a:t>
            </a:r>
            <a:r>
              <a:rPr lang="ru-RU" dirty="0"/>
              <a:t> </a:t>
            </a:r>
            <a:r>
              <a:rPr lang="ru-RU" dirty="0" err="1"/>
              <a:t>виробництво</a:t>
            </a:r>
            <a:r>
              <a:rPr lang="ru-RU" dirty="0"/>
              <a:t> та </a:t>
            </a:r>
            <a:r>
              <a:rPr lang="ru-RU" dirty="0" err="1"/>
              <a:t>відповідне</a:t>
            </a:r>
            <a:r>
              <a:rPr lang="ru-RU" dirty="0"/>
              <a:t> </a:t>
            </a:r>
            <a:r>
              <a:rPr lang="ru-RU" dirty="0" err="1"/>
              <a:t>маркування</a:t>
            </a:r>
            <a:r>
              <a:rPr lang="ru-RU" dirty="0"/>
              <a:t> </a:t>
            </a:r>
            <a:r>
              <a:rPr lang="ru-RU" dirty="0" err="1"/>
              <a:t>сільськогосподарської</a:t>
            </a:r>
            <a:r>
              <a:rPr lang="ru-RU" dirty="0"/>
              <a:t> </a:t>
            </a:r>
            <a:r>
              <a:rPr lang="ru-RU" dirty="0" err="1"/>
              <a:t>продукції</a:t>
            </a:r>
            <a:r>
              <a:rPr lang="ru-RU" dirty="0"/>
              <a:t> і </a:t>
            </a:r>
            <a:r>
              <a:rPr lang="ru-RU" dirty="0" err="1"/>
              <a:t>продуктів</a:t>
            </a:r>
            <a:r>
              <a:rPr lang="ru-RU" dirty="0"/>
              <a:t> </a:t>
            </a:r>
            <a:r>
              <a:rPr lang="ru-RU" dirty="0" err="1"/>
              <a:t>харчування</a:t>
            </a:r>
            <a:r>
              <a:rPr lang="ru-RU" dirty="0"/>
              <a:t>;</a:t>
            </a:r>
          </a:p>
          <a:p>
            <a:pPr marL="0" indent="0">
              <a:buNone/>
            </a:pPr>
            <a:r>
              <a:rPr lang="ru-RU" dirty="0"/>
              <a:t>-       </a:t>
            </a:r>
            <a:r>
              <a:rPr lang="ru-RU" dirty="0" err="1"/>
              <a:t>Стандарти</a:t>
            </a:r>
            <a:r>
              <a:rPr lang="ru-RU" dirty="0"/>
              <a:t> </a:t>
            </a:r>
            <a:r>
              <a:rPr lang="ru-RU" dirty="0" err="1"/>
              <a:t>органічного</a:t>
            </a:r>
            <a:r>
              <a:rPr lang="ru-RU" dirty="0"/>
              <a:t> </a:t>
            </a:r>
            <a:r>
              <a:rPr lang="ru-RU" dirty="0" err="1"/>
              <a:t>сільськогосподарського</a:t>
            </a:r>
            <a:r>
              <a:rPr lang="ru-RU" dirty="0"/>
              <a:t> </a:t>
            </a:r>
            <a:r>
              <a:rPr lang="ru-RU" dirty="0" err="1"/>
              <a:t>виробництва</a:t>
            </a:r>
            <a:r>
              <a:rPr lang="ru-RU" dirty="0"/>
              <a:t> та </a:t>
            </a:r>
            <a:r>
              <a:rPr lang="ru-RU" dirty="0" err="1"/>
              <a:t>маркування</a:t>
            </a:r>
            <a:r>
              <a:rPr lang="ru-RU" dirty="0"/>
              <a:t>  </a:t>
            </a:r>
            <a:r>
              <a:rPr lang="ru-RU" dirty="0" err="1"/>
              <a:t>сільськогосподарської</a:t>
            </a:r>
            <a:r>
              <a:rPr lang="ru-RU" dirty="0"/>
              <a:t> </a:t>
            </a:r>
            <a:r>
              <a:rPr lang="ru-RU" dirty="0" err="1"/>
              <a:t>продукції</a:t>
            </a:r>
            <a:r>
              <a:rPr lang="ru-RU" dirty="0"/>
              <a:t> і </a:t>
            </a:r>
            <a:r>
              <a:rPr lang="ru-RU" dirty="0" err="1"/>
              <a:t>продуктів</a:t>
            </a:r>
            <a:r>
              <a:rPr lang="ru-RU" dirty="0"/>
              <a:t> </a:t>
            </a:r>
            <a:r>
              <a:rPr lang="ru-RU" dirty="0" err="1"/>
              <a:t>харчування</a:t>
            </a:r>
            <a:r>
              <a:rPr lang="ru-RU" dirty="0"/>
              <a:t> «</a:t>
            </a:r>
            <a:r>
              <a:rPr lang="ru-RU" dirty="0" err="1"/>
              <a:t>БІОЛан</a:t>
            </a:r>
            <a:r>
              <a:rPr lang="ru-RU" dirty="0"/>
              <a:t>» - </a:t>
            </a:r>
            <a:r>
              <a:rPr lang="ru-RU" dirty="0" err="1"/>
              <a:t>приватні</a:t>
            </a:r>
            <a:r>
              <a:rPr lang="ru-RU" dirty="0"/>
              <a:t> </a:t>
            </a:r>
            <a:r>
              <a:rPr lang="ru-RU" dirty="0" err="1"/>
              <a:t>українські</a:t>
            </a:r>
            <a:r>
              <a:rPr lang="ru-RU" dirty="0"/>
              <a:t> </a:t>
            </a:r>
            <a:r>
              <a:rPr lang="ru-RU" dirty="0" err="1"/>
              <a:t>стандарти</a:t>
            </a:r>
            <a:r>
              <a:rPr lang="ru-RU" dirty="0"/>
              <a:t> ;</a:t>
            </a:r>
          </a:p>
          <a:p>
            <a:pPr marL="0" indent="0">
              <a:buNone/>
            </a:pPr>
            <a:r>
              <a:rPr lang="ru-RU" dirty="0"/>
              <a:t>-       </a:t>
            </a:r>
            <a:r>
              <a:rPr lang="ru-RU" dirty="0" err="1"/>
              <a:t>Національна</a:t>
            </a:r>
            <a:r>
              <a:rPr lang="ru-RU" dirty="0"/>
              <a:t> </a:t>
            </a:r>
            <a:r>
              <a:rPr lang="ru-RU" dirty="0" err="1"/>
              <a:t>Органічна</a:t>
            </a:r>
            <a:r>
              <a:rPr lang="ru-RU" dirty="0"/>
              <a:t> </a:t>
            </a:r>
            <a:r>
              <a:rPr lang="ru-RU" dirty="0" err="1"/>
              <a:t>Програма</a:t>
            </a:r>
            <a:r>
              <a:rPr lang="ru-RU" dirty="0"/>
              <a:t> (</a:t>
            </a:r>
            <a:r>
              <a:rPr lang="en-US" dirty="0"/>
              <a:t>NOP) – </a:t>
            </a:r>
            <a:r>
              <a:rPr lang="ru-RU" dirty="0" err="1"/>
              <a:t>національна</a:t>
            </a:r>
            <a:r>
              <a:rPr lang="ru-RU" dirty="0"/>
              <a:t> </a:t>
            </a:r>
            <a:r>
              <a:rPr lang="ru-RU" dirty="0" err="1"/>
              <a:t>органічна</a:t>
            </a:r>
            <a:r>
              <a:rPr lang="ru-RU" dirty="0"/>
              <a:t> </a:t>
            </a:r>
            <a:r>
              <a:rPr lang="ru-RU" dirty="0" err="1"/>
              <a:t>програма</a:t>
            </a:r>
            <a:r>
              <a:rPr lang="ru-RU" dirty="0"/>
              <a:t> США;</a:t>
            </a:r>
          </a:p>
          <a:p>
            <a:pPr marL="0" indent="0">
              <a:buNone/>
            </a:pPr>
            <a:r>
              <a:rPr lang="ru-RU" dirty="0"/>
              <a:t>-       </a:t>
            </a:r>
            <a:r>
              <a:rPr lang="ru-RU" dirty="0" err="1"/>
              <a:t>Японські</a:t>
            </a:r>
            <a:r>
              <a:rPr lang="ru-RU" dirty="0"/>
              <a:t> </a:t>
            </a:r>
            <a:r>
              <a:rPr lang="ru-RU" dirty="0" err="1"/>
              <a:t>сільськогосподарські</a:t>
            </a:r>
            <a:r>
              <a:rPr lang="ru-RU" dirty="0"/>
              <a:t> </a:t>
            </a:r>
            <a:r>
              <a:rPr lang="ru-RU" dirty="0" err="1"/>
              <a:t>стандарти</a:t>
            </a:r>
            <a:r>
              <a:rPr lang="ru-RU" dirty="0"/>
              <a:t> (</a:t>
            </a:r>
            <a:r>
              <a:rPr lang="en-US" dirty="0"/>
              <a:t>JAS) – </a:t>
            </a:r>
            <a:r>
              <a:rPr lang="ru-RU" dirty="0" err="1"/>
              <a:t>національні</a:t>
            </a:r>
            <a:r>
              <a:rPr lang="ru-RU" dirty="0"/>
              <a:t> </a:t>
            </a:r>
            <a:r>
              <a:rPr lang="ru-RU" dirty="0" err="1"/>
              <a:t>стандарти</a:t>
            </a:r>
            <a:r>
              <a:rPr lang="ru-RU" dirty="0"/>
              <a:t> </a:t>
            </a:r>
            <a:r>
              <a:rPr lang="ru-RU" dirty="0" err="1"/>
              <a:t>Японії</a:t>
            </a:r>
            <a:r>
              <a:rPr lang="ru-RU" dirty="0"/>
              <a:t>;</a:t>
            </a:r>
          </a:p>
          <a:p>
            <a:pPr marL="0" indent="0">
              <a:buNone/>
            </a:pPr>
            <a:r>
              <a:rPr lang="ru-RU" dirty="0"/>
              <a:t>-       </a:t>
            </a:r>
            <a:r>
              <a:rPr lang="ru-RU" dirty="0" err="1"/>
              <a:t>Стандарти</a:t>
            </a:r>
            <a:r>
              <a:rPr lang="ru-RU" dirty="0"/>
              <a:t> «</a:t>
            </a:r>
            <a:r>
              <a:rPr lang="ru-RU" dirty="0" err="1"/>
              <a:t>Біо</a:t>
            </a:r>
            <a:r>
              <a:rPr lang="ru-RU" dirty="0"/>
              <a:t> </a:t>
            </a:r>
            <a:r>
              <a:rPr lang="ru-RU" dirty="0" err="1"/>
              <a:t>Свіс</a:t>
            </a:r>
            <a:r>
              <a:rPr lang="ru-RU" dirty="0"/>
              <a:t>» (</a:t>
            </a:r>
            <a:r>
              <a:rPr lang="en-US" dirty="0"/>
              <a:t>Bio Suisse) – </a:t>
            </a:r>
            <a:r>
              <a:rPr lang="ru-RU" dirty="0" err="1"/>
              <a:t>приватні</a:t>
            </a:r>
            <a:r>
              <a:rPr lang="ru-RU" dirty="0"/>
              <a:t> </a:t>
            </a:r>
            <a:r>
              <a:rPr lang="ru-RU" dirty="0" err="1"/>
              <a:t>стандарти</a:t>
            </a:r>
            <a:r>
              <a:rPr lang="ru-RU" dirty="0"/>
              <a:t> </a:t>
            </a:r>
            <a:r>
              <a:rPr lang="ru-RU" dirty="0" err="1"/>
              <a:t>швейцарської</a:t>
            </a:r>
            <a:r>
              <a:rPr lang="ru-RU" dirty="0"/>
              <a:t> </a:t>
            </a:r>
            <a:r>
              <a:rPr lang="ru-RU" dirty="0" err="1"/>
              <a:t>Асоціації</a:t>
            </a:r>
            <a:r>
              <a:rPr lang="ru-RU" dirty="0"/>
              <a:t> «</a:t>
            </a:r>
            <a:r>
              <a:rPr lang="ru-RU" dirty="0" err="1"/>
              <a:t>Біо</a:t>
            </a:r>
            <a:r>
              <a:rPr lang="ru-RU" dirty="0"/>
              <a:t> </a:t>
            </a:r>
            <a:r>
              <a:rPr lang="ru-RU" dirty="0" err="1"/>
              <a:t>Свіс</a:t>
            </a:r>
            <a:r>
              <a:rPr lang="ru-RU" dirty="0"/>
              <a:t>»;</a:t>
            </a:r>
          </a:p>
          <a:p>
            <a:pPr marL="0" indent="0">
              <a:buNone/>
            </a:pPr>
            <a:r>
              <a:rPr lang="ru-RU" dirty="0"/>
              <a:t>-       Деметр – </a:t>
            </a:r>
            <a:r>
              <a:rPr lang="ru-RU" dirty="0" err="1"/>
              <a:t>стандарти</a:t>
            </a:r>
            <a:r>
              <a:rPr lang="ru-RU" dirty="0"/>
              <a:t> </a:t>
            </a:r>
            <a:r>
              <a:rPr lang="ru-RU" dirty="0" err="1"/>
              <a:t>біодинамічного</a:t>
            </a:r>
            <a:r>
              <a:rPr lang="ru-RU" dirty="0"/>
              <a:t> </a:t>
            </a:r>
            <a:r>
              <a:rPr lang="ru-RU" dirty="0" err="1"/>
              <a:t>сільського</a:t>
            </a:r>
            <a:r>
              <a:rPr lang="ru-RU" dirty="0"/>
              <a:t> </a:t>
            </a:r>
            <a:r>
              <a:rPr lang="ru-RU" dirty="0" err="1"/>
              <a:t>господарства</a:t>
            </a:r>
            <a:r>
              <a:rPr lang="ru-RU" dirty="0"/>
              <a:t>;</a:t>
            </a:r>
          </a:p>
          <a:p>
            <a:pPr marL="0" indent="0">
              <a:buNone/>
            </a:pPr>
            <a:r>
              <a:rPr lang="ru-RU" dirty="0"/>
              <a:t>-       </a:t>
            </a:r>
            <a:r>
              <a:rPr lang="ru-RU" dirty="0" err="1"/>
              <a:t>Внутрідержавні</a:t>
            </a:r>
            <a:r>
              <a:rPr lang="ru-RU" dirty="0"/>
              <a:t> </a:t>
            </a:r>
            <a:r>
              <a:rPr lang="ru-RU" dirty="0" err="1"/>
              <a:t>стандарти</a:t>
            </a:r>
            <a:r>
              <a:rPr lang="ru-RU" dirty="0"/>
              <a:t>, постанови, </a:t>
            </a:r>
            <a:r>
              <a:rPr lang="ru-RU" dirty="0" err="1"/>
              <a:t>програми</a:t>
            </a:r>
            <a:r>
              <a:rPr lang="ru-RU" dirty="0"/>
              <a:t> і правила (</a:t>
            </a:r>
            <a:r>
              <a:rPr lang="ru-RU" dirty="0" err="1"/>
              <a:t>директиви</a:t>
            </a:r>
            <a:r>
              <a:rPr lang="ru-RU" dirty="0"/>
              <a:t> і </a:t>
            </a:r>
            <a:r>
              <a:rPr lang="ru-RU" dirty="0" err="1"/>
              <a:t>правові</a:t>
            </a:r>
            <a:r>
              <a:rPr lang="ru-RU" dirty="0"/>
              <a:t> </a:t>
            </a:r>
            <a:r>
              <a:rPr lang="ru-RU" dirty="0" err="1"/>
              <a:t>норми</a:t>
            </a:r>
            <a:r>
              <a:rPr lang="ru-RU" dirty="0"/>
              <a:t>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39461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003232" cy="663352"/>
          </a:xfrm>
        </p:spPr>
        <p:txBody>
          <a:bodyPr>
            <a:normAutofit/>
          </a:bodyPr>
          <a:lstStyle/>
          <a:p>
            <a:r>
              <a:rPr lang="uk-UA" sz="2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Процес проходження сертифікації органічної продукції</a:t>
            </a:r>
            <a:endParaRPr lang="ru-RU" sz="25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4" name="Полотно 1"/>
          <p:cNvGrpSpPr/>
          <p:nvPr/>
        </p:nvGrpSpPr>
        <p:grpSpPr>
          <a:xfrm>
            <a:off x="0" y="1268760"/>
            <a:ext cx="8873153" cy="5589240"/>
            <a:chOff x="0" y="0"/>
            <a:chExt cx="10343515" cy="6038850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0" y="0"/>
              <a:ext cx="10343515" cy="6038850"/>
            </a:xfrm>
            <a:prstGeom prst="rect">
              <a:avLst/>
            </a:prstGeom>
          </p:spPr>
        </p:sp>
        <p:sp>
          <p:nvSpPr>
            <p:cNvPr id="6" name="Прямоугольник 5"/>
            <p:cNvSpPr/>
            <p:nvPr/>
          </p:nvSpPr>
          <p:spPr>
            <a:xfrm>
              <a:off x="1971004" y="961094"/>
              <a:ext cx="904875" cy="91440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uk-UA" sz="1100">
                  <a:effectLst/>
                  <a:ea typeface="Calibri"/>
                  <a:cs typeface="Times New Roman"/>
                </a:rPr>
                <a:t>Подання заявки</a:t>
              </a:r>
              <a:endParaRPr lang="ru-RU" sz="1100">
                <a:effectLst/>
                <a:ea typeface="Calibri"/>
                <a:cs typeface="Times New Roman"/>
              </a:endParaRPr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3027304" y="1674494"/>
              <a:ext cx="904875" cy="91440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uk-UA" sz="1100">
                  <a:effectLst/>
                  <a:ea typeface="Times New Roman"/>
                  <a:cs typeface="Times New Roman"/>
                </a:rPr>
                <a:t>Підписання договору</a:t>
              </a:r>
              <a:endParaRPr lang="ru-RU" sz="1100">
                <a:effectLst/>
                <a:ea typeface="Calibri"/>
                <a:cs typeface="Times New Roman"/>
              </a:endParaRPr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4160779" y="2446019"/>
              <a:ext cx="904875" cy="91440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uk-UA" sz="1100" dirty="0">
                  <a:effectLst/>
                  <a:ea typeface="Times New Roman"/>
                  <a:cs typeface="Times New Roman"/>
                </a:rPr>
                <a:t>Підготовка до інспекції</a:t>
              </a:r>
              <a:endParaRPr lang="ru-RU" sz="1100" dirty="0">
                <a:effectLst/>
                <a:ea typeface="Calibri"/>
                <a:cs typeface="Times New Roman"/>
              </a:endParaRPr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5275204" y="3141344"/>
              <a:ext cx="904875" cy="91440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uk-UA" sz="1100">
                  <a:effectLst/>
                  <a:ea typeface="Times New Roman"/>
                  <a:cs typeface="Times New Roman"/>
                </a:rPr>
                <a:t>Проходження інспекції</a:t>
              </a:r>
              <a:endParaRPr lang="ru-RU" sz="1100">
                <a:effectLst/>
                <a:ea typeface="Calibri"/>
                <a:cs typeface="Times New Roman"/>
              </a:endParaRPr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6446779" y="3893819"/>
              <a:ext cx="904875" cy="104870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uk-UA" sz="1000" dirty="0">
                  <a:effectLst/>
                  <a:ea typeface="Times New Roman"/>
                  <a:cs typeface="Times New Roman"/>
                </a:rPr>
                <a:t>Отримання сертифікаційного рішення</a:t>
              </a:r>
              <a:endParaRPr lang="ru-RU" sz="1000" dirty="0">
                <a:effectLst/>
                <a:ea typeface="Calibri"/>
                <a:cs typeface="Times New Roman"/>
              </a:endParaRPr>
            </a:p>
          </p:txBody>
        </p:sp>
        <p:cxnSp>
          <p:nvCxnSpPr>
            <p:cNvPr id="11" name="Соединительная линия уступом 10"/>
            <p:cNvCxnSpPr>
              <a:endCxn id="7" idx="1"/>
            </p:cNvCxnSpPr>
            <p:nvPr/>
          </p:nvCxnSpPr>
          <p:spPr>
            <a:xfrm rot="16200000" flipH="1">
              <a:off x="2642521" y="1746911"/>
              <a:ext cx="703868" cy="65697"/>
            </a:xfrm>
            <a:prstGeom prst="bentConnector2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>
              <a:stCxn id="6" idx="3"/>
            </p:cNvCxnSpPr>
            <p:nvPr/>
          </p:nvCxnSpPr>
          <p:spPr>
            <a:xfrm>
              <a:off x="2875879" y="1418294"/>
              <a:ext cx="85704" cy="9537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Соединительная линия уступом 12"/>
            <p:cNvCxnSpPr>
              <a:endCxn id="8" idx="1"/>
            </p:cNvCxnSpPr>
            <p:nvPr/>
          </p:nvCxnSpPr>
          <p:spPr>
            <a:xfrm rot="16200000" flipH="1">
              <a:off x="3698776" y="2441215"/>
              <a:ext cx="771525" cy="152481"/>
            </a:xfrm>
            <a:prstGeom prst="bentConnector2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/>
            <p:cNvCxnSpPr>
              <a:stCxn id="7" idx="3"/>
            </p:cNvCxnSpPr>
            <p:nvPr/>
          </p:nvCxnSpPr>
          <p:spPr>
            <a:xfrm flipV="1">
              <a:off x="3932179" y="2131688"/>
              <a:ext cx="76077" cy="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" name="Соединительная линия уступом 14"/>
            <p:cNvCxnSpPr>
              <a:stCxn id="8" idx="3"/>
              <a:endCxn id="9" idx="1"/>
            </p:cNvCxnSpPr>
            <p:nvPr/>
          </p:nvCxnSpPr>
          <p:spPr>
            <a:xfrm>
              <a:off x="5065654" y="2903219"/>
              <a:ext cx="209550" cy="695325"/>
            </a:xfrm>
            <a:prstGeom prst="bentConnector3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" name="Соединительная линия уступом 15"/>
            <p:cNvCxnSpPr>
              <a:stCxn id="9" idx="3"/>
              <a:endCxn id="10" idx="1"/>
            </p:cNvCxnSpPr>
            <p:nvPr/>
          </p:nvCxnSpPr>
          <p:spPr>
            <a:xfrm>
              <a:off x="6180079" y="3598545"/>
              <a:ext cx="266700" cy="819625"/>
            </a:xfrm>
            <a:prstGeom prst="bentConnector3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Прямая со стрелкой 16"/>
            <p:cNvCxnSpPr/>
            <p:nvPr/>
          </p:nvCxnSpPr>
          <p:spPr>
            <a:xfrm>
              <a:off x="1085179" y="1418262"/>
              <a:ext cx="771525" cy="953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8" name="Прямоугольник 17"/>
            <p:cNvSpPr/>
            <p:nvPr/>
          </p:nvSpPr>
          <p:spPr>
            <a:xfrm>
              <a:off x="894679" y="0"/>
              <a:ext cx="962025" cy="1304894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uk-UA" sz="1100" dirty="0">
                  <a:effectLst/>
                  <a:ea typeface="Calibri"/>
                  <a:cs typeface="Times New Roman"/>
                </a:rPr>
                <a:t>Рішення про отримання сертифікату</a:t>
              </a:r>
              <a:endParaRPr lang="ru-RU" sz="1100" dirty="0">
                <a:effectLst/>
                <a:ea typeface="Calibri"/>
                <a:cs typeface="Times New Roman"/>
              </a:endParaRPr>
            </a:p>
          </p:txBody>
        </p:sp>
        <p:cxnSp>
          <p:nvCxnSpPr>
            <p:cNvPr id="19" name="Прямая со стрелкой 18"/>
            <p:cNvCxnSpPr/>
            <p:nvPr/>
          </p:nvCxnSpPr>
          <p:spPr>
            <a:xfrm>
              <a:off x="7447879" y="4648200"/>
              <a:ext cx="1457325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0" name="Прямоугольник 19"/>
            <p:cNvSpPr/>
            <p:nvPr/>
          </p:nvSpPr>
          <p:spPr>
            <a:xfrm>
              <a:off x="7581229" y="3598459"/>
              <a:ext cx="1323975" cy="925916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uk-UA" sz="1100">
                  <a:effectLst/>
                  <a:ea typeface="Calibri"/>
                  <a:cs typeface="Times New Roman"/>
                </a:rPr>
                <a:t>Сертифікат, що засвідчує органічність продукції</a:t>
              </a:r>
              <a:endParaRPr lang="ru-RU" sz="1100">
                <a:effectLst/>
                <a:ea typeface="Calibri"/>
                <a:cs typeface="Times New Roman"/>
              </a:endParaRPr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3180679" y="1104900"/>
              <a:ext cx="3266100" cy="381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uk-UA" sz="1000">
                  <a:effectLst/>
                  <a:ea typeface="Calibri"/>
                  <a:cs typeface="Times New Roman"/>
                </a:rPr>
                <a:t>Інформація про отримання заявки</a:t>
              </a:r>
              <a:endParaRPr lang="ru-RU" sz="1100">
                <a:effectLst/>
                <a:ea typeface="Calibri"/>
                <a:cs typeface="Times New Roman"/>
              </a:endParaRPr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4160776" y="1674454"/>
              <a:ext cx="3287103" cy="659013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uk-UA" sz="1000">
                  <a:effectLst/>
                  <a:ea typeface="Calibri"/>
                  <a:cs typeface="Times New Roman"/>
                </a:rPr>
                <a:t>Інформація про умови договору, права та обов’язки обох сторін</a:t>
              </a:r>
              <a:endParaRPr lang="ru-RU" sz="1100">
                <a:effectLst/>
                <a:ea typeface="Calibri"/>
                <a:cs typeface="Times New Roman"/>
              </a:endParaRPr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5275204" y="2238375"/>
              <a:ext cx="2763225" cy="819005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uk-UA" sz="1000">
                  <a:effectLst/>
                  <a:ea typeface="Calibri"/>
                  <a:cs typeface="Times New Roman"/>
                </a:rPr>
                <a:t>Вся інформація про результати експертизи на наявність домішок, хімічних речовин, необхідна фінансова звітність</a:t>
              </a:r>
              <a:endParaRPr lang="ru-RU" sz="1100">
                <a:effectLst/>
                <a:ea typeface="Calibri"/>
                <a:cs typeface="Times New Roman"/>
              </a:endParaRPr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6446779" y="3057308"/>
              <a:ext cx="2506050" cy="600205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uk-UA" sz="900" dirty="0">
                  <a:effectLst/>
                  <a:ea typeface="Calibri"/>
                  <a:cs typeface="Times New Roman"/>
                </a:rPr>
                <a:t>Інформація про діяльність підприємства очима інспектора</a:t>
              </a:r>
              <a:endParaRPr lang="ru-RU" sz="1100" dirty="0">
                <a:effectLst/>
                <a:ea typeface="Calibri"/>
                <a:cs typeface="Times New Roman"/>
              </a:endParaRPr>
            </a:p>
          </p:txBody>
        </p:sp>
        <p:cxnSp>
          <p:nvCxnSpPr>
            <p:cNvPr id="25" name="Прямая соединительная линия 24"/>
            <p:cNvCxnSpPr/>
            <p:nvPr/>
          </p:nvCxnSpPr>
          <p:spPr>
            <a:xfrm>
              <a:off x="390243" y="5286375"/>
              <a:ext cx="184776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6" name="Прямая со стрелкой 25"/>
            <p:cNvCxnSpPr/>
            <p:nvPr/>
          </p:nvCxnSpPr>
          <p:spPr>
            <a:xfrm flipV="1">
              <a:off x="2238049" y="1875494"/>
              <a:ext cx="0" cy="3410881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7" name="Прямая соединительная линия 26"/>
            <p:cNvCxnSpPr/>
            <p:nvPr/>
          </p:nvCxnSpPr>
          <p:spPr>
            <a:xfrm>
              <a:off x="2237957" y="5286375"/>
              <a:ext cx="942653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8" name="Прямая со стрелкой 27"/>
            <p:cNvCxnSpPr/>
            <p:nvPr/>
          </p:nvCxnSpPr>
          <p:spPr>
            <a:xfrm flipV="1">
              <a:off x="3180610" y="2588894"/>
              <a:ext cx="0" cy="2697481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9" name="Прямая соединительная линия 28"/>
            <p:cNvCxnSpPr/>
            <p:nvPr/>
          </p:nvCxnSpPr>
          <p:spPr>
            <a:xfrm>
              <a:off x="3180541" y="5286375"/>
              <a:ext cx="1219729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0" name="Прямая со стрелкой 29"/>
            <p:cNvCxnSpPr/>
            <p:nvPr/>
          </p:nvCxnSpPr>
          <p:spPr>
            <a:xfrm flipV="1">
              <a:off x="4400171" y="3360419"/>
              <a:ext cx="0" cy="192595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1" name="Прямоугольник 30"/>
            <p:cNvSpPr/>
            <p:nvPr/>
          </p:nvSpPr>
          <p:spPr>
            <a:xfrm>
              <a:off x="485495" y="4351019"/>
              <a:ext cx="1485469" cy="821056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uk-UA" sz="1100">
                  <a:effectLst/>
                  <a:ea typeface="Calibri"/>
                  <a:cs typeface="Times New Roman"/>
                </a:rPr>
                <a:t>Бухгалтер</a:t>
              </a:r>
              <a:endParaRPr lang="ru-RU" sz="1100">
                <a:effectLst/>
                <a:ea typeface="Calibri"/>
                <a:cs typeface="Times New Roman"/>
              </a:endParaRPr>
            </a:p>
          </p:txBody>
        </p:sp>
        <p:cxnSp>
          <p:nvCxnSpPr>
            <p:cNvPr id="32" name="Прямая соединительная линия 31"/>
            <p:cNvCxnSpPr/>
            <p:nvPr/>
          </p:nvCxnSpPr>
          <p:spPr>
            <a:xfrm flipV="1">
              <a:off x="276216" y="5829300"/>
              <a:ext cx="4286259" cy="952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Прямая со стрелкой 32"/>
            <p:cNvCxnSpPr/>
            <p:nvPr/>
          </p:nvCxnSpPr>
          <p:spPr>
            <a:xfrm flipV="1">
              <a:off x="4562319" y="3360419"/>
              <a:ext cx="0" cy="2478407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4" name="Прямоугольник 33"/>
            <p:cNvSpPr/>
            <p:nvPr/>
          </p:nvSpPr>
          <p:spPr>
            <a:xfrm>
              <a:off x="485478" y="5448300"/>
              <a:ext cx="2476003" cy="32385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uk-UA" sz="1100">
                  <a:effectLst/>
                  <a:ea typeface="Calibri"/>
                  <a:cs typeface="Times New Roman"/>
                </a:rPr>
                <a:t>Начальник виробничого відділу</a:t>
              </a:r>
              <a:endParaRPr lang="ru-RU" sz="1100">
                <a:effectLst/>
                <a:ea typeface="Calibri"/>
                <a:cs typeface="Times New Roman"/>
              </a:endParaRPr>
            </a:p>
          </p:txBody>
        </p:sp>
        <p:cxnSp>
          <p:nvCxnSpPr>
            <p:cNvPr id="35" name="Прямая соединительная линия 34"/>
            <p:cNvCxnSpPr/>
            <p:nvPr/>
          </p:nvCxnSpPr>
          <p:spPr>
            <a:xfrm>
              <a:off x="4562162" y="5829300"/>
              <a:ext cx="119093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6" name="Прямая со стрелкой 35"/>
            <p:cNvCxnSpPr/>
            <p:nvPr/>
          </p:nvCxnSpPr>
          <p:spPr>
            <a:xfrm flipV="1">
              <a:off x="5752902" y="4055744"/>
              <a:ext cx="0" cy="177355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7" name="Прямая соединительная линия 36"/>
            <p:cNvCxnSpPr/>
            <p:nvPr/>
          </p:nvCxnSpPr>
          <p:spPr>
            <a:xfrm>
              <a:off x="4400020" y="5286375"/>
              <a:ext cx="110543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8" name="Прямая со стрелкой 37"/>
            <p:cNvCxnSpPr/>
            <p:nvPr/>
          </p:nvCxnSpPr>
          <p:spPr>
            <a:xfrm flipV="1">
              <a:off x="5505261" y="4055744"/>
              <a:ext cx="0" cy="1230631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9" name="Прямая соединительная линия 38"/>
            <p:cNvCxnSpPr/>
            <p:nvPr/>
          </p:nvCxnSpPr>
          <p:spPr>
            <a:xfrm>
              <a:off x="5505261" y="5286375"/>
              <a:ext cx="1276539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0" name="Прямая со стрелкой 39"/>
            <p:cNvCxnSpPr/>
            <p:nvPr/>
          </p:nvCxnSpPr>
          <p:spPr>
            <a:xfrm flipV="1">
              <a:off x="6781567" y="4942521"/>
              <a:ext cx="0" cy="343853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xmlns="" val="2126874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5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Динаміка внутрішнього ринку органічної продукції за 2007-2012 роки</a:t>
            </a:r>
            <a:endParaRPr lang="ru-RU" sz="25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029421145"/>
              </p:ext>
            </p:extLst>
          </p:nvPr>
        </p:nvGraphicFramePr>
        <p:xfrm>
          <a:off x="323528" y="1916834"/>
          <a:ext cx="8352929" cy="460850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86305"/>
                <a:gridCol w="731264"/>
                <a:gridCol w="927072"/>
                <a:gridCol w="927072"/>
                <a:gridCol w="927072"/>
                <a:gridCol w="927072"/>
                <a:gridCol w="927072"/>
              </a:tblGrid>
              <a:tr h="778466">
                <a:tc gridSpan="7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</a:rPr>
                        <a:t>Динаміка</a:t>
                      </a:r>
                      <a:r>
                        <a:rPr lang="ru-RU" sz="1400" dirty="0">
                          <a:effectLst/>
                        </a:rPr>
                        <a:t>  </a:t>
                      </a:r>
                      <a:r>
                        <a:rPr lang="ru-RU" sz="1400" dirty="0" err="1">
                          <a:effectLst/>
                        </a:rPr>
                        <a:t>внутрішнього</a:t>
                      </a:r>
                      <a:r>
                        <a:rPr lang="ru-RU" sz="1400" dirty="0">
                          <a:effectLst/>
                        </a:rPr>
                        <a:t> ринку </a:t>
                      </a:r>
                      <a:r>
                        <a:rPr lang="ru-RU" sz="1400" dirty="0" err="1">
                          <a:effectLst/>
                        </a:rPr>
                        <a:t>органічної</a:t>
                      </a:r>
                      <a:r>
                        <a:rPr lang="ru-RU" sz="1400" dirty="0">
                          <a:effectLst/>
                        </a:rPr>
                        <a:t>  </a:t>
                      </a:r>
                      <a:r>
                        <a:rPr lang="ru-RU" sz="1400" dirty="0" err="1">
                          <a:effectLst/>
                        </a:rPr>
                        <a:t>продукції</a:t>
                      </a:r>
                      <a:r>
                        <a:rPr lang="ru-RU" sz="1400" dirty="0">
                          <a:effectLst/>
                        </a:rPr>
                        <a:t> за 2007-2012 роки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421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2007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2008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2009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2010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2011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2012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2615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effectLst/>
                        </a:rPr>
                        <a:t>Площа</a:t>
                      </a:r>
                      <a:r>
                        <a:rPr lang="ru-RU" sz="1100" dirty="0">
                          <a:effectLst/>
                        </a:rPr>
                        <a:t>, га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249872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269984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270193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270226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270320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272850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6421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Кількість господарств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92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118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121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142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156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164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6421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% збільшення площі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108,05%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100,08%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100,01%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100,03%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100,94%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6421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% збільшення господарств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128,26%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102,54%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117,36%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109,86%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105,13%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830648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25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Динаміка кількості господарств, що виробляють органічну продукцію, з 2007-2012 роки</a:t>
            </a:r>
            <a:r>
              <a:rPr lang="ru-RU" sz="25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5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25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xmlns="" val="528336691"/>
              </p:ext>
            </p:extLst>
          </p:nvPr>
        </p:nvGraphicFramePr>
        <p:xfrm>
          <a:off x="251520" y="1700808"/>
          <a:ext cx="8568952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573997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сность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Ясность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202</TotalTime>
  <Words>601</Words>
  <Application>Microsoft Office PowerPoint</Application>
  <PresentationFormat>Экран (4:3)</PresentationFormat>
  <Paragraphs>135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Ясность</vt:lpstr>
      <vt:lpstr>РИНОК ОРГАНІЧНОЇ ПРОДУКЦІЇ В УКРАЇНІ ТА ПЕРСПЕКТИВИ ЙОГО РОЗВИТКУ  </vt:lpstr>
      <vt:lpstr>Слайд 2</vt:lpstr>
      <vt:lpstr>Органічне сільське господарство</vt:lpstr>
      <vt:lpstr>Органічне сільське господарство</vt:lpstr>
      <vt:lpstr>Процес переходу на виробництво органічної продукції</vt:lpstr>
      <vt:lpstr>Основою сертифікації органічної продукції є такі різновиди стандартів: </vt:lpstr>
      <vt:lpstr>Процес проходження сертифікації органічної продукції</vt:lpstr>
      <vt:lpstr>Динаміка внутрішнього ринку органічної продукції за 2007-2012 роки</vt:lpstr>
      <vt:lpstr>Динаміка кількості господарств, що виробляють органічну продукцію, з 2007-2012 роки </vt:lpstr>
      <vt:lpstr>Динаміка споживання органічної продукції на одну особу за 2007-2013 роки, євро </vt:lpstr>
      <vt:lpstr>Проаналізувавши стан ринку органічної продукції України, ми можемо виокремити наступні проблеми його розвитку: </vt:lpstr>
      <vt:lpstr>  Зважаючи на усі ці проблеми, що виникли на ринку органічної продукції України, пропонуємо наступні шляхи їх вирішення: </vt:lpstr>
      <vt:lpstr>Дякую за увагу!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РИНОК ОРГАНІЧНОЇ ПРОДУКЦІЇ В УКРАЇНІ ТА ПЕРСПЕКТИВИ ЙОГО РОЗВИТКУ</dc:title>
  <dc:creator>User</dc:creator>
  <cp:lastModifiedBy>Лідія-ПК</cp:lastModifiedBy>
  <cp:revision>12</cp:revision>
  <dcterms:created xsi:type="dcterms:W3CDTF">2014-04-06T12:59:52Z</dcterms:created>
  <dcterms:modified xsi:type="dcterms:W3CDTF">2014-04-28T15:03:17Z</dcterms:modified>
</cp:coreProperties>
</file>