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9" r:id="rId10"/>
    <p:sldId id="270" r:id="rId11"/>
    <p:sldId id="265" r:id="rId12"/>
    <p:sldId id="266" r:id="rId13"/>
    <p:sldId id="267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62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D332D0-AC1B-430C-986D-2558796A547B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DB86AA-91C2-4F0A-8119-74E9C3BAB2D2}">
      <dgm:prSet phldrT="[Текст]" custT="1"/>
      <dgm:spPr/>
      <dgm:t>
        <a:bodyPr/>
        <a:lstStyle/>
        <a:p>
          <a:r>
            <a:rPr lang="uk-UA" sz="4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Форми вертикальної інтеграції</a:t>
          </a:r>
          <a:r>
            <a:rPr lang="uk-UA" sz="4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ru-RU" sz="40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7CDB49-D49F-4377-B57E-FF9339F26195}" type="parTrans" cxnId="{0EF29D29-98CD-466A-B6E8-DF2BF8862F27}">
      <dgm:prSet/>
      <dgm:spPr/>
      <dgm:t>
        <a:bodyPr/>
        <a:lstStyle/>
        <a:p>
          <a:endParaRPr lang="ru-RU"/>
        </a:p>
      </dgm:t>
    </dgm:pt>
    <dgm:pt modelId="{52937FD8-6ECE-4FDB-9916-2E8E1B30D919}" type="sibTrans" cxnId="{0EF29D29-98CD-466A-B6E8-DF2BF8862F27}">
      <dgm:prSet/>
      <dgm:spPr/>
      <dgm:t>
        <a:bodyPr/>
        <a:lstStyle/>
        <a:p>
          <a:endParaRPr lang="ru-RU"/>
        </a:p>
      </dgm:t>
    </dgm:pt>
    <dgm:pt modelId="{2326375E-130D-47E3-8DF9-4D1EF1EBDCFC}">
      <dgm:prSet phldrT="[Текст]"/>
      <dgm:spPr/>
      <dgm:t>
        <a:bodyPr/>
        <a:lstStyle/>
        <a:p>
          <a:r>
            <a:rPr lang="uk-UA" b="1" dirty="0" smtClean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Повна</a:t>
          </a:r>
          <a:endParaRPr lang="ru-RU" b="1" dirty="0">
            <a:solidFill>
              <a:srgbClr val="CC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9E5FCA-B405-46F8-968F-314EDA1CB368}" type="parTrans" cxnId="{B73AC887-957A-4E87-9815-CF2CE020CC46}">
      <dgm:prSet/>
      <dgm:spPr/>
      <dgm:t>
        <a:bodyPr/>
        <a:lstStyle/>
        <a:p>
          <a:endParaRPr lang="ru-RU"/>
        </a:p>
      </dgm:t>
    </dgm:pt>
    <dgm:pt modelId="{2B96239C-0A70-4F2C-B864-E08AF6CF2D56}" type="sibTrans" cxnId="{B73AC887-957A-4E87-9815-CF2CE020CC46}">
      <dgm:prSet/>
      <dgm:spPr/>
      <dgm:t>
        <a:bodyPr/>
        <a:lstStyle/>
        <a:p>
          <a:endParaRPr lang="ru-RU"/>
        </a:p>
      </dgm:t>
    </dgm:pt>
    <dgm:pt modelId="{FE1F8AEB-506D-4E58-AE95-41D426F272D4}">
      <dgm:prSet phldrT="[Текст]"/>
      <dgm:spPr/>
      <dgm:t>
        <a:bodyPr/>
        <a:lstStyle/>
        <a:p>
          <a:r>
            <a:rPr lang="uk-UA" b="1" dirty="0" smtClean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Неповна</a:t>
          </a:r>
          <a:endParaRPr lang="ru-RU" b="1" dirty="0">
            <a:solidFill>
              <a:srgbClr val="CC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588F42-84A4-4F4D-8BD5-B655FFD1B0FD}" type="parTrans" cxnId="{6F9F4732-E881-48F7-8F3E-BB441C73A571}">
      <dgm:prSet/>
      <dgm:spPr/>
      <dgm:t>
        <a:bodyPr/>
        <a:lstStyle/>
        <a:p>
          <a:endParaRPr lang="ru-RU"/>
        </a:p>
      </dgm:t>
    </dgm:pt>
    <dgm:pt modelId="{D23E8F64-21D3-4AAA-BD32-6A1BF063AD3D}" type="sibTrans" cxnId="{6F9F4732-E881-48F7-8F3E-BB441C73A571}">
      <dgm:prSet/>
      <dgm:spPr/>
      <dgm:t>
        <a:bodyPr/>
        <a:lstStyle/>
        <a:p>
          <a:endParaRPr lang="ru-RU"/>
        </a:p>
      </dgm:t>
    </dgm:pt>
    <dgm:pt modelId="{4766CC4F-8585-45A6-A578-9E3626028ABE}">
      <dgm:prSet phldrT="[Текст]"/>
      <dgm:spPr/>
      <dgm:t>
        <a:bodyPr/>
        <a:lstStyle/>
        <a:p>
          <a:r>
            <a:rPr lang="uk-UA" b="1" dirty="0" err="1" smtClean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Квазіінтеграція</a:t>
          </a:r>
          <a:endParaRPr lang="ru-RU" b="1" dirty="0">
            <a:solidFill>
              <a:srgbClr val="CC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2B600A-61CA-4D3C-8E33-9D5B280FC0FE}" type="parTrans" cxnId="{34D8A07F-BB45-4D1A-A0AE-31809B17ED0D}">
      <dgm:prSet/>
      <dgm:spPr/>
      <dgm:t>
        <a:bodyPr/>
        <a:lstStyle/>
        <a:p>
          <a:endParaRPr lang="ru-RU"/>
        </a:p>
      </dgm:t>
    </dgm:pt>
    <dgm:pt modelId="{23203554-6D53-46FE-AF83-59866F45B6ED}" type="sibTrans" cxnId="{34D8A07F-BB45-4D1A-A0AE-31809B17ED0D}">
      <dgm:prSet/>
      <dgm:spPr/>
      <dgm:t>
        <a:bodyPr/>
        <a:lstStyle/>
        <a:p>
          <a:endParaRPr lang="ru-RU"/>
        </a:p>
      </dgm:t>
    </dgm:pt>
    <dgm:pt modelId="{9E6897B8-2259-4F23-ADC0-A10D8F96483B}" type="pres">
      <dgm:prSet presAssocID="{F0D332D0-AC1B-430C-986D-2558796A547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0ECDEB-98E7-486E-9724-F9D5CB363421}" type="pres">
      <dgm:prSet presAssocID="{61DB86AA-91C2-4F0A-8119-74E9C3BAB2D2}" presName="root1" presStyleCnt="0"/>
      <dgm:spPr/>
    </dgm:pt>
    <dgm:pt modelId="{5B3DFFF8-AC0A-4219-933D-0A042CAADB2E}" type="pres">
      <dgm:prSet presAssocID="{61DB86AA-91C2-4F0A-8119-74E9C3BAB2D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FCF9E3-1D04-4851-BFAC-5D87E272828C}" type="pres">
      <dgm:prSet presAssocID="{61DB86AA-91C2-4F0A-8119-74E9C3BAB2D2}" presName="level2hierChild" presStyleCnt="0"/>
      <dgm:spPr/>
    </dgm:pt>
    <dgm:pt modelId="{D9D4ED48-8929-40C6-80EA-41515AD2C772}" type="pres">
      <dgm:prSet presAssocID="{339E5FCA-B405-46F8-968F-314EDA1CB368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C0E18B9B-E98F-44A1-883B-28F6678E2646}" type="pres">
      <dgm:prSet presAssocID="{339E5FCA-B405-46F8-968F-314EDA1CB368}" presName="connTx" presStyleLbl="parChTrans1D2" presStyleIdx="0" presStyleCnt="3"/>
      <dgm:spPr/>
      <dgm:t>
        <a:bodyPr/>
        <a:lstStyle/>
        <a:p>
          <a:endParaRPr lang="ru-RU"/>
        </a:p>
      </dgm:t>
    </dgm:pt>
    <dgm:pt modelId="{DDF18F17-E57C-42DC-AD2E-91721AB08F6B}" type="pres">
      <dgm:prSet presAssocID="{2326375E-130D-47E3-8DF9-4D1EF1EBDCFC}" presName="root2" presStyleCnt="0"/>
      <dgm:spPr/>
    </dgm:pt>
    <dgm:pt modelId="{98BF749A-D696-4658-90B4-8F7B21EFB0C2}" type="pres">
      <dgm:prSet presAssocID="{2326375E-130D-47E3-8DF9-4D1EF1EBDCFC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B8E51-56F6-4334-888A-1D854D89696C}" type="pres">
      <dgm:prSet presAssocID="{2326375E-130D-47E3-8DF9-4D1EF1EBDCFC}" presName="level3hierChild" presStyleCnt="0"/>
      <dgm:spPr/>
    </dgm:pt>
    <dgm:pt modelId="{5B5B727C-F637-4713-823C-A781BCE5A602}" type="pres">
      <dgm:prSet presAssocID="{CD588F42-84A4-4F4D-8BD5-B655FFD1B0FD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BD7E04AE-4858-4FFE-A3DE-2FEC7F3CFF27}" type="pres">
      <dgm:prSet presAssocID="{CD588F42-84A4-4F4D-8BD5-B655FFD1B0FD}" presName="connTx" presStyleLbl="parChTrans1D2" presStyleIdx="1" presStyleCnt="3"/>
      <dgm:spPr/>
      <dgm:t>
        <a:bodyPr/>
        <a:lstStyle/>
        <a:p>
          <a:endParaRPr lang="ru-RU"/>
        </a:p>
      </dgm:t>
    </dgm:pt>
    <dgm:pt modelId="{49DA4E83-A30E-484B-A7A5-38E82C8E379A}" type="pres">
      <dgm:prSet presAssocID="{FE1F8AEB-506D-4E58-AE95-41D426F272D4}" presName="root2" presStyleCnt="0"/>
      <dgm:spPr/>
    </dgm:pt>
    <dgm:pt modelId="{583075CF-79F0-43FE-BD48-5A246E6E7567}" type="pres">
      <dgm:prSet presAssocID="{FE1F8AEB-506D-4E58-AE95-41D426F272D4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0C4B78-4D9A-4D4C-AB5B-70CC6D0190BF}" type="pres">
      <dgm:prSet presAssocID="{FE1F8AEB-506D-4E58-AE95-41D426F272D4}" presName="level3hierChild" presStyleCnt="0"/>
      <dgm:spPr/>
    </dgm:pt>
    <dgm:pt modelId="{63A28A32-B42E-46D2-A50B-15E4F2517678}" type="pres">
      <dgm:prSet presAssocID="{4E2B600A-61CA-4D3C-8E33-9D5B280FC0FE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2E43351D-09A3-4BCC-BE13-F68BF57AECCC}" type="pres">
      <dgm:prSet presAssocID="{4E2B600A-61CA-4D3C-8E33-9D5B280FC0FE}" presName="connTx" presStyleLbl="parChTrans1D2" presStyleIdx="2" presStyleCnt="3"/>
      <dgm:spPr/>
      <dgm:t>
        <a:bodyPr/>
        <a:lstStyle/>
        <a:p>
          <a:endParaRPr lang="ru-RU"/>
        </a:p>
      </dgm:t>
    </dgm:pt>
    <dgm:pt modelId="{E781EC9E-82BE-46CD-9568-D372FBAFA5C0}" type="pres">
      <dgm:prSet presAssocID="{4766CC4F-8585-45A6-A578-9E3626028ABE}" presName="root2" presStyleCnt="0"/>
      <dgm:spPr/>
    </dgm:pt>
    <dgm:pt modelId="{9AD33C87-94B7-4FFF-9613-DC0707EC6CC4}" type="pres">
      <dgm:prSet presAssocID="{4766CC4F-8585-45A6-A578-9E3626028ABE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300112-B870-42FA-A11E-29E20036FE52}" type="pres">
      <dgm:prSet presAssocID="{4766CC4F-8585-45A6-A578-9E3626028ABE}" presName="level3hierChild" presStyleCnt="0"/>
      <dgm:spPr/>
    </dgm:pt>
  </dgm:ptLst>
  <dgm:cxnLst>
    <dgm:cxn modelId="{0EF29D29-98CD-466A-B6E8-DF2BF8862F27}" srcId="{F0D332D0-AC1B-430C-986D-2558796A547B}" destId="{61DB86AA-91C2-4F0A-8119-74E9C3BAB2D2}" srcOrd="0" destOrd="0" parTransId="{817CDB49-D49F-4377-B57E-FF9339F26195}" sibTransId="{52937FD8-6ECE-4FDB-9916-2E8E1B30D919}"/>
    <dgm:cxn modelId="{AE590760-AAAC-4ACE-A5B6-D30CB5384C89}" type="presOf" srcId="{4766CC4F-8585-45A6-A578-9E3626028ABE}" destId="{9AD33C87-94B7-4FFF-9613-DC0707EC6CC4}" srcOrd="0" destOrd="0" presId="urn:microsoft.com/office/officeart/2008/layout/HorizontalMultiLevelHierarchy"/>
    <dgm:cxn modelId="{EF02440D-9985-4631-BAE9-9B51BDC71DE7}" type="presOf" srcId="{339E5FCA-B405-46F8-968F-314EDA1CB368}" destId="{D9D4ED48-8929-40C6-80EA-41515AD2C772}" srcOrd="0" destOrd="0" presId="urn:microsoft.com/office/officeart/2008/layout/HorizontalMultiLevelHierarchy"/>
    <dgm:cxn modelId="{91910EE0-5D15-4E05-9B6D-FAA9B5183B0C}" type="presOf" srcId="{FE1F8AEB-506D-4E58-AE95-41D426F272D4}" destId="{583075CF-79F0-43FE-BD48-5A246E6E7567}" srcOrd="0" destOrd="0" presId="urn:microsoft.com/office/officeart/2008/layout/HorizontalMultiLevelHierarchy"/>
    <dgm:cxn modelId="{34D8A07F-BB45-4D1A-A0AE-31809B17ED0D}" srcId="{61DB86AA-91C2-4F0A-8119-74E9C3BAB2D2}" destId="{4766CC4F-8585-45A6-A578-9E3626028ABE}" srcOrd="2" destOrd="0" parTransId="{4E2B600A-61CA-4D3C-8E33-9D5B280FC0FE}" sibTransId="{23203554-6D53-46FE-AF83-59866F45B6ED}"/>
    <dgm:cxn modelId="{095948A9-4736-45C9-94DB-14C9D40440D9}" type="presOf" srcId="{4E2B600A-61CA-4D3C-8E33-9D5B280FC0FE}" destId="{63A28A32-B42E-46D2-A50B-15E4F2517678}" srcOrd="0" destOrd="0" presId="urn:microsoft.com/office/officeart/2008/layout/HorizontalMultiLevelHierarchy"/>
    <dgm:cxn modelId="{E508A1AA-893F-44B5-A1F2-016D0A734463}" type="presOf" srcId="{4E2B600A-61CA-4D3C-8E33-9D5B280FC0FE}" destId="{2E43351D-09A3-4BCC-BE13-F68BF57AECCC}" srcOrd="1" destOrd="0" presId="urn:microsoft.com/office/officeart/2008/layout/HorizontalMultiLevelHierarchy"/>
    <dgm:cxn modelId="{DEA71748-A04A-4BA9-81C2-2972E9D055FA}" type="presOf" srcId="{F0D332D0-AC1B-430C-986D-2558796A547B}" destId="{9E6897B8-2259-4F23-ADC0-A10D8F96483B}" srcOrd="0" destOrd="0" presId="urn:microsoft.com/office/officeart/2008/layout/HorizontalMultiLevelHierarchy"/>
    <dgm:cxn modelId="{A36A7E66-FDCC-4A4B-8C65-85653D17DCBF}" type="presOf" srcId="{61DB86AA-91C2-4F0A-8119-74E9C3BAB2D2}" destId="{5B3DFFF8-AC0A-4219-933D-0A042CAADB2E}" srcOrd="0" destOrd="0" presId="urn:microsoft.com/office/officeart/2008/layout/HorizontalMultiLevelHierarchy"/>
    <dgm:cxn modelId="{DE99CB05-DDAF-42F2-BF39-081379B59C70}" type="presOf" srcId="{CD588F42-84A4-4F4D-8BD5-B655FFD1B0FD}" destId="{5B5B727C-F637-4713-823C-A781BCE5A602}" srcOrd="0" destOrd="0" presId="urn:microsoft.com/office/officeart/2008/layout/HorizontalMultiLevelHierarchy"/>
    <dgm:cxn modelId="{03B31CCB-C104-44EA-8425-4EBEFA3757DA}" type="presOf" srcId="{CD588F42-84A4-4F4D-8BD5-B655FFD1B0FD}" destId="{BD7E04AE-4858-4FFE-A3DE-2FEC7F3CFF27}" srcOrd="1" destOrd="0" presId="urn:microsoft.com/office/officeart/2008/layout/HorizontalMultiLevelHierarchy"/>
    <dgm:cxn modelId="{6F9F4732-E881-48F7-8F3E-BB441C73A571}" srcId="{61DB86AA-91C2-4F0A-8119-74E9C3BAB2D2}" destId="{FE1F8AEB-506D-4E58-AE95-41D426F272D4}" srcOrd="1" destOrd="0" parTransId="{CD588F42-84A4-4F4D-8BD5-B655FFD1B0FD}" sibTransId="{D23E8F64-21D3-4AAA-BD32-6A1BF063AD3D}"/>
    <dgm:cxn modelId="{2F1855F9-F92D-40FC-84F2-97BA70FABB21}" type="presOf" srcId="{339E5FCA-B405-46F8-968F-314EDA1CB368}" destId="{C0E18B9B-E98F-44A1-883B-28F6678E2646}" srcOrd="1" destOrd="0" presId="urn:microsoft.com/office/officeart/2008/layout/HorizontalMultiLevelHierarchy"/>
    <dgm:cxn modelId="{2ED2BF53-558B-4121-BC99-22D08F80E48A}" type="presOf" srcId="{2326375E-130D-47E3-8DF9-4D1EF1EBDCFC}" destId="{98BF749A-D696-4658-90B4-8F7B21EFB0C2}" srcOrd="0" destOrd="0" presId="urn:microsoft.com/office/officeart/2008/layout/HorizontalMultiLevelHierarchy"/>
    <dgm:cxn modelId="{B73AC887-957A-4E87-9815-CF2CE020CC46}" srcId="{61DB86AA-91C2-4F0A-8119-74E9C3BAB2D2}" destId="{2326375E-130D-47E3-8DF9-4D1EF1EBDCFC}" srcOrd="0" destOrd="0" parTransId="{339E5FCA-B405-46F8-968F-314EDA1CB368}" sibTransId="{2B96239C-0A70-4F2C-B864-E08AF6CF2D56}"/>
    <dgm:cxn modelId="{68526F4F-D03D-483F-B85D-14943D2E6C0D}" type="presParOf" srcId="{9E6897B8-2259-4F23-ADC0-A10D8F96483B}" destId="{510ECDEB-98E7-486E-9724-F9D5CB363421}" srcOrd="0" destOrd="0" presId="urn:microsoft.com/office/officeart/2008/layout/HorizontalMultiLevelHierarchy"/>
    <dgm:cxn modelId="{FA68A299-436F-4D25-9E9A-67F453D9C687}" type="presParOf" srcId="{510ECDEB-98E7-486E-9724-F9D5CB363421}" destId="{5B3DFFF8-AC0A-4219-933D-0A042CAADB2E}" srcOrd="0" destOrd="0" presId="urn:microsoft.com/office/officeart/2008/layout/HorizontalMultiLevelHierarchy"/>
    <dgm:cxn modelId="{9E9B4F87-E16C-43AD-B253-1DC8710D8C82}" type="presParOf" srcId="{510ECDEB-98E7-486E-9724-F9D5CB363421}" destId="{18FCF9E3-1D04-4851-BFAC-5D87E272828C}" srcOrd="1" destOrd="0" presId="urn:microsoft.com/office/officeart/2008/layout/HorizontalMultiLevelHierarchy"/>
    <dgm:cxn modelId="{0832BC7C-7E2F-43BD-991D-5FA7A03752FD}" type="presParOf" srcId="{18FCF9E3-1D04-4851-BFAC-5D87E272828C}" destId="{D9D4ED48-8929-40C6-80EA-41515AD2C772}" srcOrd="0" destOrd="0" presId="urn:microsoft.com/office/officeart/2008/layout/HorizontalMultiLevelHierarchy"/>
    <dgm:cxn modelId="{2710CC1E-3DCA-4FD7-B7A4-D4BE6714DCE4}" type="presParOf" srcId="{D9D4ED48-8929-40C6-80EA-41515AD2C772}" destId="{C0E18B9B-E98F-44A1-883B-28F6678E2646}" srcOrd="0" destOrd="0" presId="urn:microsoft.com/office/officeart/2008/layout/HorizontalMultiLevelHierarchy"/>
    <dgm:cxn modelId="{CF8317F2-E221-4D89-B1F8-9C35D25F448B}" type="presParOf" srcId="{18FCF9E3-1D04-4851-BFAC-5D87E272828C}" destId="{DDF18F17-E57C-42DC-AD2E-91721AB08F6B}" srcOrd="1" destOrd="0" presId="urn:microsoft.com/office/officeart/2008/layout/HorizontalMultiLevelHierarchy"/>
    <dgm:cxn modelId="{04D3CE86-A4E6-4F9E-871D-3578C19672BA}" type="presParOf" srcId="{DDF18F17-E57C-42DC-AD2E-91721AB08F6B}" destId="{98BF749A-D696-4658-90B4-8F7B21EFB0C2}" srcOrd="0" destOrd="0" presId="urn:microsoft.com/office/officeart/2008/layout/HorizontalMultiLevelHierarchy"/>
    <dgm:cxn modelId="{9F9D4E1A-9F31-41C5-96D6-1853AA585DFA}" type="presParOf" srcId="{DDF18F17-E57C-42DC-AD2E-91721AB08F6B}" destId="{1E3B8E51-56F6-4334-888A-1D854D89696C}" srcOrd="1" destOrd="0" presId="urn:microsoft.com/office/officeart/2008/layout/HorizontalMultiLevelHierarchy"/>
    <dgm:cxn modelId="{2DE5A541-EBD2-47C8-8E35-EDE5D22BB0FA}" type="presParOf" srcId="{18FCF9E3-1D04-4851-BFAC-5D87E272828C}" destId="{5B5B727C-F637-4713-823C-A781BCE5A602}" srcOrd="2" destOrd="0" presId="urn:microsoft.com/office/officeart/2008/layout/HorizontalMultiLevelHierarchy"/>
    <dgm:cxn modelId="{8E9F119C-2495-4017-8A8B-F7825B0E808C}" type="presParOf" srcId="{5B5B727C-F637-4713-823C-A781BCE5A602}" destId="{BD7E04AE-4858-4FFE-A3DE-2FEC7F3CFF27}" srcOrd="0" destOrd="0" presId="urn:microsoft.com/office/officeart/2008/layout/HorizontalMultiLevelHierarchy"/>
    <dgm:cxn modelId="{3E464009-0D6F-4461-9059-BB3FC54686D1}" type="presParOf" srcId="{18FCF9E3-1D04-4851-BFAC-5D87E272828C}" destId="{49DA4E83-A30E-484B-A7A5-38E82C8E379A}" srcOrd="3" destOrd="0" presId="urn:microsoft.com/office/officeart/2008/layout/HorizontalMultiLevelHierarchy"/>
    <dgm:cxn modelId="{2198AE86-9FA2-411C-A214-66AEA5381F4A}" type="presParOf" srcId="{49DA4E83-A30E-484B-A7A5-38E82C8E379A}" destId="{583075CF-79F0-43FE-BD48-5A246E6E7567}" srcOrd="0" destOrd="0" presId="urn:microsoft.com/office/officeart/2008/layout/HorizontalMultiLevelHierarchy"/>
    <dgm:cxn modelId="{DB553029-5763-460D-9AF0-149A0C31477A}" type="presParOf" srcId="{49DA4E83-A30E-484B-A7A5-38E82C8E379A}" destId="{9A0C4B78-4D9A-4D4C-AB5B-70CC6D0190BF}" srcOrd="1" destOrd="0" presId="urn:microsoft.com/office/officeart/2008/layout/HorizontalMultiLevelHierarchy"/>
    <dgm:cxn modelId="{9D2917F6-C61A-410E-AAD0-07DA00871AF3}" type="presParOf" srcId="{18FCF9E3-1D04-4851-BFAC-5D87E272828C}" destId="{63A28A32-B42E-46D2-A50B-15E4F2517678}" srcOrd="4" destOrd="0" presId="urn:microsoft.com/office/officeart/2008/layout/HorizontalMultiLevelHierarchy"/>
    <dgm:cxn modelId="{204440A6-5F91-48D4-8F40-E7895A95646C}" type="presParOf" srcId="{63A28A32-B42E-46D2-A50B-15E4F2517678}" destId="{2E43351D-09A3-4BCC-BE13-F68BF57AECCC}" srcOrd="0" destOrd="0" presId="urn:microsoft.com/office/officeart/2008/layout/HorizontalMultiLevelHierarchy"/>
    <dgm:cxn modelId="{16411198-82E3-4B85-992D-812EF49F4B1C}" type="presParOf" srcId="{18FCF9E3-1D04-4851-BFAC-5D87E272828C}" destId="{E781EC9E-82BE-46CD-9568-D372FBAFA5C0}" srcOrd="5" destOrd="0" presId="urn:microsoft.com/office/officeart/2008/layout/HorizontalMultiLevelHierarchy"/>
    <dgm:cxn modelId="{CEDDB58D-73EA-437B-9383-5CD0B76834F0}" type="presParOf" srcId="{E781EC9E-82BE-46CD-9568-D372FBAFA5C0}" destId="{9AD33C87-94B7-4FFF-9613-DC0707EC6CC4}" srcOrd="0" destOrd="0" presId="urn:microsoft.com/office/officeart/2008/layout/HorizontalMultiLevelHierarchy"/>
    <dgm:cxn modelId="{AE40322A-3837-4250-B754-9EA7576F6A6D}" type="presParOf" srcId="{E781EC9E-82BE-46CD-9568-D372FBAFA5C0}" destId="{8E300112-B870-42FA-A11E-29E20036FE5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A28A32-B42E-46D2-A50B-15E4F2517678}">
      <dsp:nvSpPr>
        <dsp:cNvPr id="0" name=""/>
        <dsp:cNvSpPr/>
      </dsp:nvSpPr>
      <dsp:spPr>
        <a:xfrm>
          <a:off x="2396462" y="3131988"/>
          <a:ext cx="779217" cy="1484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9608" y="0"/>
              </a:lnTo>
              <a:lnTo>
                <a:pt x="389608" y="1484790"/>
              </a:lnTo>
              <a:lnTo>
                <a:pt x="779217" y="148479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744150" y="3832462"/>
        <a:ext cx="83841" cy="83841"/>
      </dsp:txXfrm>
    </dsp:sp>
    <dsp:sp modelId="{5B5B727C-F637-4713-823C-A781BCE5A602}">
      <dsp:nvSpPr>
        <dsp:cNvPr id="0" name=""/>
        <dsp:cNvSpPr/>
      </dsp:nvSpPr>
      <dsp:spPr>
        <a:xfrm>
          <a:off x="2396462" y="3086268"/>
          <a:ext cx="7792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9217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66590" y="3112508"/>
        <a:ext cx="38960" cy="38960"/>
      </dsp:txXfrm>
    </dsp:sp>
    <dsp:sp modelId="{D9D4ED48-8929-40C6-80EA-41515AD2C772}">
      <dsp:nvSpPr>
        <dsp:cNvPr id="0" name=""/>
        <dsp:cNvSpPr/>
      </dsp:nvSpPr>
      <dsp:spPr>
        <a:xfrm>
          <a:off x="2396462" y="1647198"/>
          <a:ext cx="779217" cy="1484790"/>
        </a:xfrm>
        <a:custGeom>
          <a:avLst/>
          <a:gdLst/>
          <a:ahLst/>
          <a:cxnLst/>
          <a:rect l="0" t="0" r="0" b="0"/>
          <a:pathLst>
            <a:path>
              <a:moveTo>
                <a:pt x="0" y="1484790"/>
              </a:moveTo>
              <a:lnTo>
                <a:pt x="389608" y="1484790"/>
              </a:lnTo>
              <a:lnTo>
                <a:pt x="389608" y="0"/>
              </a:lnTo>
              <a:lnTo>
                <a:pt x="779217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744150" y="2347672"/>
        <a:ext cx="83841" cy="83841"/>
      </dsp:txXfrm>
    </dsp:sp>
    <dsp:sp modelId="{5B3DFFF8-AC0A-4219-933D-0A042CAADB2E}">
      <dsp:nvSpPr>
        <dsp:cNvPr id="0" name=""/>
        <dsp:cNvSpPr/>
      </dsp:nvSpPr>
      <dsp:spPr>
        <a:xfrm rot="16200000">
          <a:off x="-1323328" y="2538072"/>
          <a:ext cx="6251748" cy="11878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Форми вертикальної інтеграції</a:t>
          </a:r>
          <a:r>
            <a:rPr lang="uk-UA" sz="40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ru-RU" sz="4000" b="1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-1323328" y="2538072"/>
        <a:ext cx="6251748" cy="1187832"/>
      </dsp:txXfrm>
    </dsp:sp>
    <dsp:sp modelId="{98BF749A-D696-4658-90B4-8F7B21EFB0C2}">
      <dsp:nvSpPr>
        <dsp:cNvPr id="0" name=""/>
        <dsp:cNvSpPr/>
      </dsp:nvSpPr>
      <dsp:spPr>
        <a:xfrm>
          <a:off x="3175680" y="1053282"/>
          <a:ext cx="3896089" cy="11878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b="1" kern="1200" dirty="0" smtClean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Повна</a:t>
          </a:r>
          <a:endParaRPr lang="ru-RU" sz="4500" b="1" kern="1200" dirty="0">
            <a:solidFill>
              <a:srgbClr val="CC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5680" y="1053282"/>
        <a:ext cx="3896089" cy="1187832"/>
      </dsp:txXfrm>
    </dsp:sp>
    <dsp:sp modelId="{583075CF-79F0-43FE-BD48-5A246E6E7567}">
      <dsp:nvSpPr>
        <dsp:cNvPr id="0" name=""/>
        <dsp:cNvSpPr/>
      </dsp:nvSpPr>
      <dsp:spPr>
        <a:xfrm>
          <a:off x="3175680" y="2538072"/>
          <a:ext cx="3896089" cy="11878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b="1" kern="1200" dirty="0" smtClean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Неповна</a:t>
          </a:r>
          <a:endParaRPr lang="ru-RU" sz="4500" b="1" kern="1200" dirty="0">
            <a:solidFill>
              <a:srgbClr val="CC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5680" y="2538072"/>
        <a:ext cx="3896089" cy="1187832"/>
      </dsp:txXfrm>
    </dsp:sp>
    <dsp:sp modelId="{9AD33C87-94B7-4FFF-9613-DC0707EC6CC4}">
      <dsp:nvSpPr>
        <dsp:cNvPr id="0" name=""/>
        <dsp:cNvSpPr/>
      </dsp:nvSpPr>
      <dsp:spPr>
        <a:xfrm>
          <a:off x="3175680" y="4022862"/>
          <a:ext cx="3896089" cy="11878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b="1" kern="1200" dirty="0" err="1" smtClean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Квазіінтеграція</a:t>
          </a:r>
          <a:endParaRPr lang="ru-RU" sz="4500" b="1" kern="1200" dirty="0">
            <a:solidFill>
              <a:srgbClr val="CC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5680" y="4022862"/>
        <a:ext cx="3896089" cy="1187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40EB-9E7B-498E-8D57-38D36BAE4949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508381B7-FFB1-42E4-AFFE-0CE256D9FAF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40EB-9E7B-498E-8D57-38D36BAE4949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81B7-FFB1-42E4-AFFE-0CE256D9FA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40EB-9E7B-498E-8D57-38D36BAE4949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81B7-FFB1-42E4-AFFE-0CE256D9FA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40EB-9E7B-498E-8D57-38D36BAE4949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8381B7-FFB1-42E4-AFFE-0CE256D9FA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40EB-9E7B-498E-8D57-38D36BAE4949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8381B7-FFB1-42E4-AFFE-0CE256D9FA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40EB-9E7B-498E-8D57-38D36BAE4949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81B7-FFB1-42E4-AFFE-0CE256D9FA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40EB-9E7B-498E-8D57-38D36BAE4949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81B7-FFB1-42E4-AFFE-0CE256D9FA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40EB-9E7B-498E-8D57-38D36BAE4949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81B7-FFB1-42E4-AFFE-0CE256D9FA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40EB-9E7B-498E-8D57-38D36BAE4949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8381B7-FFB1-42E4-AFFE-0CE256D9FA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A5040EB-9E7B-498E-8D57-38D36BAE4949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08381B7-FFB1-42E4-AFFE-0CE256D9FA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40EB-9E7B-498E-8D57-38D36BAE4949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81B7-FFB1-42E4-AFFE-0CE256D9FA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08381B7-FFB1-42E4-AFFE-0CE256D9FA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A5040EB-9E7B-498E-8D57-38D36BAE4949}" type="datetimeFigureOut">
              <a:rPr lang="ru-RU" smtClean="0"/>
              <a:pPr/>
              <a:t>30.04.2014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620688"/>
            <a:ext cx="6912768" cy="3528392"/>
          </a:xfrm>
        </p:spPr>
        <p:txBody>
          <a:bodyPr/>
          <a:lstStyle/>
          <a:p>
            <a:pPr algn="ctr"/>
            <a:r>
              <a:rPr lang="uk-UA" sz="4800" dirty="0" smtClean="0">
                <a:solidFill>
                  <a:srgbClr val="FFC000"/>
                </a:solidFill>
              </a:rPr>
              <a:t>Вплив вертикально інтегрованих компаній на конкурентні переваги підприємств у їх складі</a:t>
            </a:r>
            <a:endParaRPr lang="ru-RU" sz="48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5013176"/>
            <a:ext cx="2805207" cy="1453625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Підготувала:</a:t>
            </a:r>
          </a:p>
          <a:p>
            <a:r>
              <a:rPr lang="uk-UA" b="1" dirty="0">
                <a:solidFill>
                  <a:schemeClr val="tx1"/>
                </a:solidFill>
              </a:rPr>
              <a:t>с</a:t>
            </a:r>
            <a:r>
              <a:rPr lang="uk-UA" b="1" dirty="0" smtClean="0">
                <a:solidFill>
                  <a:schemeClr val="tx1"/>
                </a:solidFill>
              </a:rPr>
              <a:t>тудентка 4 курсу, 4 групи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 спец. 6504, денної форми навчання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Пивовар Софія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174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848872" cy="1080120"/>
          </a:xfrm>
        </p:spPr>
        <p:txBody>
          <a:bodyPr/>
          <a:lstStyle/>
          <a:p>
            <a:pPr lvl="0" algn="ctr"/>
            <a:r>
              <a:rPr lang="uk-UA" sz="5400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Квазіінтеграція</a:t>
            </a:r>
            <a:r>
              <a:rPr lang="uk-UA" sz="5400" dirty="0" smtClean="0">
                <a:solidFill>
                  <a:srgbClr val="CC3300"/>
                </a:solidFill>
              </a:rPr>
              <a:t>:</a:t>
            </a:r>
            <a:endParaRPr lang="ru-RU" sz="5400" dirty="0">
              <a:solidFill>
                <a:srgbClr val="CC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364" y="1916832"/>
            <a:ext cx="8820472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Здійснюється без переходу прав власності на основі спільності економічних інтересів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http://i.obozrevatel.ua/9/1179110/6088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53937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4714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7239000" cy="4392488"/>
          </a:xfrm>
        </p:spPr>
        <p:txBody>
          <a:bodyPr/>
          <a:lstStyle/>
          <a:p>
            <a:pPr algn="ctr"/>
            <a:r>
              <a:rPr lang="uk-UA" sz="5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Основними успішними представниками вертикальної інтеграції на українському ринку є:</a:t>
            </a:r>
            <a:endParaRPr lang="ru-RU" sz="54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6078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27032" cy="2007096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C000"/>
                </a:solidFill>
                <a:effectLst/>
              </a:rPr>
              <a:t>Енергетична </a:t>
            </a:r>
            <a:r>
              <a:rPr lang="uk-UA" dirty="0">
                <a:solidFill>
                  <a:srgbClr val="FFC000"/>
                </a:solidFill>
                <a:effectLst/>
              </a:rPr>
              <a:t>компанія </a:t>
            </a:r>
            <a:r>
              <a:rPr lang="uk-UA" dirty="0" smtClean="0">
                <a:solidFill>
                  <a:srgbClr val="FFC000"/>
                </a:solidFill>
                <a:effectLst/>
              </a:rPr>
              <a:t>«ДТЕК»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098" name="Picture 2" descr="http://dmmi.edu.ua/images/content/partner/dte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52936"/>
            <a:ext cx="689879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9660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838200"/>
            <a:ext cx="7787208" cy="53991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dirty="0" smtClean="0">
                <a:solidFill>
                  <a:srgbClr val="CC3300"/>
                </a:solidFill>
              </a:rPr>
              <a:t>	Найбільша </a:t>
            </a:r>
            <a:r>
              <a:rPr lang="uk-UA" dirty="0">
                <a:solidFill>
                  <a:srgbClr val="CC3300"/>
                </a:solidFill>
              </a:rPr>
              <a:t>приватна вертикально-інтегрована енергетична компанія України - створена в 2005 році для управління енергетичним бізнесом групи СКМ. </a:t>
            </a:r>
            <a:endParaRPr lang="uk-UA" dirty="0" smtClean="0">
              <a:solidFill>
                <a:srgbClr val="CC3300"/>
              </a:solidFill>
            </a:endParaRPr>
          </a:p>
          <a:p>
            <a:pPr marL="0" indent="0" algn="just">
              <a:buNone/>
            </a:pPr>
            <a:r>
              <a:rPr lang="uk-UA" dirty="0" smtClean="0">
                <a:solidFill>
                  <a:srgbClr val="CC3300"/>
                </a:solidFill>
              </a:rPr>
              <a:t>	Підприємства </a:t>
            </a:r>
            <a:r>
              <a:rPr lang="uk-UA" dirty="0">
                <a:solidFill>
                  <a:srgbClr val="CC3300"/>
                </a:solidFill>
              </a:rPr>
              <a:t>ДТЕК формують ефективний виробничий ланцюжок: від видобутку і збагачення вугілля до генерації й продажу електроенергії. Компанія займає лідируючі позиції на українському ринку вугілля і теплової генерації, а також реалізує ряд перспективних проектів у галузі альтернативної енергетики.</a:t>
            </a:r>
            <a:endParaRPr lang="ru-RU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0734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815064" cy="1080120"/>
          </a:xfrm>
        </p:spPr>
        <p:txBody>
          <a:bodyPr/>
          <a:lstStyle/>
          <a:p>
            <a:pPr algn="ctr"/>
            <a:r>
              <a:rPr lang="uk-UA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 «Нафтогаз України» </a:t>
            </a:r>
            <a:endParaRPr lang="ru-RU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www.epochtimes.com.ua/upload/iblock/73e/73e6170a3d1bcefbaa97275c900a64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97753"/>
            <a:ext cx="646982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0621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8136904" cy="525658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uk-UA" sz="3600" dirty="0" smtClean="0">
                <a:solidFill>
                  <a:srgbClr val="CC3300"/>
                </a:solidFill>
              </a:rPr>
              <a:t>	Вертикально-інтегрована </a:t>
            </a:r>
            <a:r>
              <a:rPr lang="uk-UA" sz="3600" dirty="0">
                <a:solidFill>
                  <a:srgbClr val="CC3300"/>
                </a:solidFill>
              </a:rPr>
              <a:t>нафтогазова компанія, що здійснює повний цикл операцій з розвідки та розробки родовищ, експлуатаційного та розвідувального буріння, транспортування та зберігання нафти і газу, постачання природного і скрапленого газу споживачам</a:t>
            </a:r>
            <a:r>
              <a:rPr lang="uk-UA" sz="3600" dirty="0" smtClean="0">
                <a:solidFill>
                  <a:srgbClr val="CC330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uk-UA" sz="3600" dirty="0">
                <a:solidFill>
                  <a:srgbClr val="CC3300"/>
                </a:solidFill>
              </a:rPr>
              <a:t>	</a:t>
            </a:r>
            <a:r>
              <a:rPr lang="uk-UA" sz="3600" dirty="0" smtClean="0">
                <a:solidFill>
                  <a:srgbClr val="CC3300"/>
                </a:solidFill>
              </a:rPr>
              <a:t> </a:t>
            </a:r>
            <a:r>
              <a:rPr lang="uk-UA" sz="3600" dirty="0">
                <a:solidFill>
                  <a:srgbClr val="CC3300"/>
                </a:solidFill>
              </a:rPr>
              <a:t>Понад 97% нафти і газу в Україні видобувається підприємствами Компанії.</a:t>
            </a:r>
            <a:endParaRPr lang="ru-RU" sz="3600" dirty="0">
              <a:solidFill>
                <a:srgbClr val="CC33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0052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815064" cy="1080120"/>
          </a:xfrm>
        </p:spPr>
        <p:txBody>
          <a:bodyPr/>
          <a:lstStyle/>
          <a:p>
            <a:pPr algn="ctr"/>
            <a:r>
              <a:rPr lang="uk-UA" sz="5400" dirty="0" smtClean="0">
                <a:solidFill>
                  <a:srgbClr val="FFC000"/>
                </a:solidFill>
                <a:effectLst/>
              </a:rPr>
              <a:t>«АСТАРТА-КИЇВ»</a:t>
            </a:r>
            <a:endParaRPr lang="ru-RU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www.agro-invest.kiev.ua/else_images/astar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88840"/>
            <a:ext cx="4176464" cy="362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8357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96752"/>
            <a:ext cx="8075240" cy="4419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>
                <a:solidFill>
                  <a:srgbClr val="CC3300"/>
                </a:solidFill>
              </a:rPr>
              <a:t>	Вертикально-інтегрований </a:t>
            </a:r>
            <a:r>
              <a:rPr lang="uk-UA" dirty="0">
                <a:solidFill>
                  <a:srgbClr val="CC3300"/>
                </a:solidFill>
              </a:rPr>
              <a:t>агропромисловий холдинг, який з 1993 року працює у сфері цукрового та сільськогосподарського виробництва, зарекомендувавши себе як стабільна, прозора компанія, надійний партнер та постачальник. </a:t>
            </a:r>
            <a:endParaRPr lang="uk-UA" dirty="0" smtClean="0">
              <a:solidFill>
                <a:srgbClr val="CC3300"/>
              </a:solidFill>
            </a:endParaRPr>
          </a:p>
          <a:p>
            <a:pPr marL="0" indent="0" algn="just">
              <a:buNone/>
            </a:pPr>
            <a:r>
              <a:rPr lang="uk-UA" dirty="0">
                <a:solidFill>
                  <a:srgbClr val="CC3300"/>
                </a:solidFill>
              </a:rPr>
              <a:t>	</a:t>
            </a:r>
            <a:r>
              <a:rPr lang="uk-UA" dirty="0" smtClean="0">
                <a:solidFill>
                  <a:srgbClr val="CC3300"/>
                </a:solidFill>
              </a:rPr>
              <a:t>Основна </a:t>
            </a:r>
            <a:r>
              <a:rPr lang="uk-UA" dirty="0">
                <a:solidFill>
                  <a:srgbClr val="CC3300"/>
                </a:solidFill>
              </a:rPr>
              <a:t>діяльність «</a:t>
            </a:r>
            <a:r>
              <a:rPr lang="uk-UA" dirty="0" err="1">
                <a:solidFill>
                  <a:srgbClr val="CC3300"/>
                </a:solidFill>
              </a:rPr>
              <a:t>Агропромхолдингу</a:t>
            </a:r>
            <a:r>
              <a:rPr lang="uk-UA" dirty="0">
                <a:solidFill>
                  <a:srgbClr val="CC3300"/>
                </a:solidFill>
              </a:rPr>
              <a:t>» полягає у вирощуванні буряку, зернових і олійних культур, виробництві високоякісного цукру та супутньої продукції .</a:t>
            </a:r>
            <a:endParaRPr lang="ru-RU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8693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908720"/>
            <a:ext cx="7239000" cy="1143000"/>
          </a:xfrm>
        </p:spPr>
        <p:txBody>
          <a:bodyPr/>
          <a:lstStyle/>
          <a:p>
            <a:pPr algn="ctr"/>
            <a:r>
              <a:rPr lang="uk-UA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Холдинг «ТКС» </a:t>
            </a:r>
            <a:endParaRPr lang="ru-RU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://corpnews.com.ua/upload/medialibrary/2b3/6638740_1_644x461_rev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0887"/>
            <a:ext cx="57150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3089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496944" cy="4679032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>
                <a:solidFill>
                  <a:srgbClr val="CC3300"/>
                </a:solidFill>
              </a:rPr>
              <a:t>	Входить </a:t>
            </a:r>
            <a:r>
              <a:rPr lang="uk-UA" dirty="0">
                <a:solidFill>
                  <a:srgbClr val="CC3300"/>
                </a:solidFill>
              </a:rPr>
              <a:t>у п'ятірку лідерів </a:t>
            </a:r>
            <a:r>
              <a:rPr lang="uk-UA" dirty="0" err="1">
                <a:solidFill>
                  <a:srgbClr val="CC3300"/>
                </a:solidFill>
              </a:rPr>
              <a:t>девелоперського</a:t>
            </a:r>
            <a:r>
              <a:rPr lang="uk-UA" dirty="0">
                <a:solidFill>
                  <a:srgbClr val="CC3300"/>
                </a:solidFill>
              </a:rPr>
              <a:t> ринку України.  Холдинг заснований у 1998 році як диверсифікована група компаній з продажу товарів повсякденного попиту і надання інших послуг курортним установам Західної України. У секторі нерухомості холдинг працює з 2003 року</a:t>
            </a:r>
            <a:r>
              <a:rPr lang="uk-UA" dirty="0" smtClean="0">
                <a:solidFill>
                  <a:srgbClr val="CC330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uk-UA" dirty="0">
                <a:solidFill>
                  <a:srgbClr val="CC3300"/>
                </a:solidFill>
              </a:rPr>
              <a:t>	</a:t>
            </a:r>
            <a:r>
              <a:rPr lang="uk-UA" dirty="0" smtClean="0">
                <a:solidFill>
                  <a:srgbClr val="CC3300"/>
                </a:solidFill>
              </a:rPr>
              <a:t> </a:t>
            </a:r>
            <a:r>
              <a:rPr lang="uk-UA" dirty="0">
                <a:solidFill>
                  <a:srgbClr val="CC3300"/>
                </a:solidFill>
              </a:rPr>
              <a:t>На сьогодні в його структурі існують три ключових бізнес-напрямки: </a:t>
            </a:r>
            <a:r>
              <a:rPr lang="uk-UA" dirty="0" err="1">
                <a:solidFill>
                  <a:srgbClr val="CC3300"/>
                </a:solidFill>
              </a:rPr>
              <a:t>девелопмент</a:t>
            </a:r>
            <a:r>
              <a:rPr lang="uk-UA" dirty="0">
                <a:solidFill>
                  <a:srgbClr val="CC3300"/>
                </a:solidFill>
              </a:rPr>
              <a:t>, будівництво і виробництво бетону.</a:t>
            </a:r>
            <a:endParaRPr lang="ru-RU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1078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239000" cy="1143000"/>
          </a:xfrm>
        </p:spPr>
        <p:txBody>
          <a:bodyPr/>
          <a:lstStyle/>
          <a:p>
            <a:pPr algn="ctr"/>
            <a:r>
              <a:rPr lang="uk-UA" sz="6000" dirty="0" smtClean="0">
                <a:solidFill>
                  <a:schemeClr val="accent1"/>
                </a:solidFill>
              </a:rPr>
              <a:t>Мета дослідження:</a:t>
            </a:r>
            <a:endParaRPr lang="ru-RU" sz="60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412776"/>
            <a:ext cx="5019328" cy="5067672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uk-U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роведення </a:t>
            </a:r>
            <a:r>
              <a:rPr lang="uk-U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аналізу діяльності вертикально інтегрованих компаній  в Україні та оцінити як дані холдинги  впливають на конкурентні переваги підприємства, що входять до їх </a:t>
            </a:r>
            <a:r>
              <a:rPr lang="uk-U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складу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28384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72367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496944" cy="1503040"/>
          </a:xfrm>
        </p:spPr>
        <p:txBody>
          <a:bodyPr/>
          <a:lstStyle/>
          <a:p>
            <a:pPr algn="ctr"/>
            <a:r>
              <a:rPr lang="uk-UA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4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Миронівський</a:t>
            </a:r>
            <a:r>
              <a:rPr lang="uk-UA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хлібопродукт» </a:t>
            </a:r>
            <a:endParaRPr lang="ru-RU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ttp://prybyralnyk.com.ua/_bd/0/941378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76872"/>
            <a:ext cx="2880320" cy="373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473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467600" cy="4419600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>
                <a:solidFill>
                  <a:srgbClr val="CC3300"/>
                </a:solidFill>
              </a:rPr>
              <a:t>	Вертикально </a:t>
            </a:r>
            <a:r>
              <a:rPr lang="uk-UA" dirty="0">
                <a:solidFill>
                  <a:srgbClr val="CC3300"/>
                </a:solidFill>
              </a:rPr>
              <a:t>інтегрована компанія </a:t>
            </a:r>
            <a:r>
              <a:rPr lang="uk-UA" dirty="0" err="1">
                <a:solidFill>
                  <a:srgbClr val="CC3300"/>
                </a:solidFill>
              </a:rPr>
              <a:t>створенна</a:t>
            </a:r>
            <a:r>
              <a:rPr lang="uk-UA" dirty="0">
                <a:solidFill>
                  <a:srgbClr val="CC3300"/>
                </a:solidFill>
              </a:rPr>
              <a:t> у 1998 році, найуспішніша компанія аграрного сектора не тільки в Україні, а й в Європі</a:t>
            </a:r>
            <a:r>
              <a:rPr lang="uk-UA" dirty="0" smtClean="0">
                <a:solidFill>
                  <a:srgbClr val="CC330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uk-UA" dirty="0">
                <a:solidFill>
                  <a:srgbClr val="CC3300"/>
                </a:solidFill>
              </a:rPr>
              <a:t>	</a:t>
            </a:r>
            <a:r>
              <a:rPr lang="uk-UA" dirty="0" smtClean="0">
                <a:solidFill>
                  <a:srgbClr val="CC3300"/>
                </a:solidFill>
              </a:rPr>
              <a:t> </a:t>
            </a:r>
            <a:r>
              <a:rPr lang="uk-UA" dirty="0">
                <a:solidFill>
                  <a:srgbClr val="CC3300"/>
                </a:solidFill>
              </a:rPr>
              <a:t>На даний час є </a:t>
            </a:r>
            <a:r>
              <a:rPr lang="ru-RU" dirty="0" err="1">
                <a:solidFill>
                  <a:srgbClr val="CC3300"/>
                </a:solidFill>
              </a:rPr>
              <a:t>визнани</a:t>
            </a:r>
            <a:r>
              <a:rPr lang="uk-UA" dirty="0">
                <a:solidFill>
                  <a:srgbClr val="CC3300"/>
                </a:solidFill>
              </a:rPr>
              <a:t>м</a:t>
            </a:r>
            <a:r>
              <a:rPr lang="ru-RU" dirty="0">
                <a:solidFill>
                  <a:srgbClr val="CC3300"/>
                </a:solidFill>
              </a:rPr>
              <a:t> </a:t>
            </a:r>
            <a:r>
              <a:rPr lang="ru-RU" dirty="0" err="1">
                <a:solidFill>
                  <a:srgbClr val="CC3300"/>
                </a:solidFill>
              </a:rPr>
              <a:t>лідер</a:t>
            </a:r>
            <a:r>
              <a:rPr lang="uk-UA" dirty="0">
                <a:solidFill>
                  <a:srgbClr val="CC3300"/>
                </a:solidFill>
              </a:rPr>
              <a:t>ом</a:t>
            </a:r>
            <a:r>
              <a:rPr lang="ru-RU" dirty="0">
                <a:solidFill>
                  <a:srgbClr val="CC3300"/>
                </a:solidFill>
              </a:rPr>
              <a:t> </a:t>
            </a:r>
            <a:r>
              <a:rPr lang="ru-RU" dirty="0" err="1">
                <a:solidFill>
                  <a:srgbClr val="CC3300"/>
                </a:solidFill>
              </a:rPr>
              <a:t>українського</a:t>
            </a:r>
            <a:r>
              <a:rPr lang="ru-RU" dirty="0">
                <a:solidFill>
                  <a:srgbClr val="CC3300"/>
                </a:solidFill>
              </a:rPr>
              <a:t> ринку </a:t>
            </a:r>
            <a:r>
              <a:rPr lang="ru-RU" dirty="0" err="1">
                <a:solidFill>
                  <a:srgbClr val="CC3300"/>
                </a:solidFill>
              </a:rPr>
              <a:t>промислового</a:t>
            </a:r>
            <a:r>
              <a:rPr lang="ru-RU" dirty="0">
                <a:solidFill>
                  <a:srgbClr val="CC3300"/>
                </a:solidFill>
              </a:rPr>
              <a:t> </a:t>
            </a:r>
            <a:r>
              <a:rPr lang="ru-RU" dirty="0" err="1">
                <a:solidFill>
                  <a:srgbClr val="CC3300"/>
                </a:solidFill>
              </a:rPr>
              <a:t>виробництва</a:t>
            </a:r>
            <a:r>
              <a:rPr lang="ru-RU" dirty="0">
                <a:solidFill>
                  <a:srgbClr val="CC3300"/>
                </a:solidFill>
              </a:rPr>
              <a:t> </a:t>
            </a:r>
            <a:r>
              <a:rPr lang="ru-RU" dirty="0" err="1">
                <a:solidFill>
                  <a:srgbClr val="CC3300"/>
                </a:solidFill>
              </a:rPr>
              <a:t>курятини</a:t>
            </a:r>
            <a:r>
              <a:rPr lang="uk-UA" dirty="0">
                <a:solidFill>
                  <a:srgbClr val="CC3300"/>
                </a:solidFill>
              </a:rPr>
              <a:t>, продуктів </a:t>
            </a:r>
            <a:r>
              <a:rPr lang="uk-UA" dirty="0" err="1">
                <a:solidFill>
                  <a:srgbClr val="CC3300"/>
                </a:solidFill>
              </a:rPr>
              <a:t>м’ясопереробки</a:t>
            </a:r>
            <a:r>
              <a:rPr lang="uk-UA" dirty="0">
                <a:solidFill>
                  <a:srgbClr val="CC3300"/>
                </a:solidFill>
              </a:rPr>
              <a:t> та вирощування зернових.</a:t>
            </a:r>
            <a:endParaRPr lang="ru-RU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287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76672"/>
            <a:ext cx="7560840" cy="1800200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Дані підприємства є монополіями на своїх ринках збуту, та є важко-досяжними для конкурентів в своїй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галузі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9220" name="Picture 4" descr="http://konstantinovsk.ru/sites/default/files/imagecache/image_content/01-03-2013-lider-go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50082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2560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239000" cy="1719064"/>
          </a:xfrm>
        </p:spPr>
        <p:txBody>
          <a:bodyPr/>
          <a:lstStyle/>
          <a:p>
            <a:pPr algn="ctr"/>
            <a:r>
              <a:rPr lang="uk-UA" sz="3600" dirty="0" smtClean="0">
                <a:solidFill>
                  <a:srgbClr val="CC3300"/>
                </a:solidFill>
              </a:rPr>
              <a:t>Основні конкурентні переваги у складі вертикально інтегрованого підприємства</a:t>
            </a:r>
            <a:endParaRPr lang="ru-RU" sz="3600" dirty="0">
              <a:solidFill>
                <a:srgbClr val="CC33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72741"/>
            <a:ext cx="2847950" cy="28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39968" y="2250264"/>
            <a:ext cx="532859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uk-UA" sz="2000" b="1" dirty="0">
                <a:solidFill>
                  <a:schemeClr val="bg2">
                    <a:lumMod val="10000"/>
                  </a:schemeClr>
                </a:solidFill>
              </a:rPr>
              <a:t>контроль повного виробничого </a:t>
            </a:r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</a:rPr>
              <a:t>циклу;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2000" b="1" dirty="0">
                <a:solidFill>
                  <a:schemeClr val="bg2">
                    <a:lumMod val="10000"/>
                  </a:schemeClr>
                </a:solidFill>
              </a:rPr>
              <a:t>використання кваліфікованих </a:t>
            </a:r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</a:rPr>
              <a:t>кадрів;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2000" b="1" dirty="0">
                <a:solidFill>
                  <a:schemeClr val="bg2">
                    <a:lumMod val="10000"/>
                  </a:schemeClr>
                </a:solidFill>
              </a:rPr>
              <a:t>отримання більшої віддачі від витрат на інвестування в дослідження інноваційних </a:t>
            </a:r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</a:rPr>
              <a:t>розробок;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2000" b="1" dirty="0">
                <a:solidFill>
                  <a:schemeClr val="bg2">
                    <a:lumMod val="10000"/>
                  </a:schemeClr>
                </a:solidFill>
              </a:rPr>
              <a:t>м</a:t>
            </a:r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</a:rPr>
              <a:t>ожливість збільшити </a:t>
            </a:r>
            <a:r>
              <a:rPr lang="uk-UA" sz="2000" b="1" dirty="0">
                <a:solidFill>
                  <a:schemeClr val="bg2">
                    <a:lumMod val="10000"/>
                  </a:schemeClr>
                </a:solidFill>
              </a:rPr>
              <a:t>виробничий </a:t>
            </a:r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</a:rPr>
              <a:t>потенціал </a:t>
            </a:r>
            <a:r>
              <a:rPr lang="uk-UA" sz="2000" b="1" dirty="0">
                <a:solidFill>
                  <a:schemeClr val="bg2">
                    <a:lumMod val="10000"/>
                  </a:schemeClr>
                </a:solidFill>
              </a:rPr>
              <a:t>і водночас зменшити </a:t>
            </a:r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</a:rPr>
              <a:t>витрати;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2000" b="1" dirty="0">
                <a:solidFill>
                  <a:schemeClr val="bg2">
                    <a:lumMod val="10000"/>
                  </a:schemeClr>
                </a:solidFill>
              </a:rPr>
              <a:t>сфокусуватися на якості у всіх сферах діяльності</a:t>
            </a:r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2000" b="1" dirty="0">
                <a:solidFill>
                  <a:schemeClr val="bg2">
                    <a:lumMod val="10000"/>
                  </a:schemeClr>
                </a:solidFill>
              </a:rPr>
              <a:t>підтримувати та збільшувати </a:t>
            </a:r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</a:rPr>
              <a:t>рентабельність;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2000" b="1" dirty="0">
                <a:solidFill>
                  <a:schemeClr val="bg2">
                    <a:lumMod val="10000"/>
                  </a:schemeClr>
                </a:solidFill>
              </a:rPr>
              <a:t>с</a:t>
            </a:r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</a:rPr>
              <a:t>творення </a:t>
            </a:r>
            <a:r>
              <a:rPr lang="uk-UA" sz="2000" b="1" dirty="0">
                <a:solidFill>
                  <a:schemeClr val="bg2">
                    <a:lumMod val="10000"/>
                  </a:schemeClr>
                </a:solidFill>
              </a:rPr>
              <a:t>бар’єр входу на ринок нових конкурентів</a:t>
            </a:r>
            <a:endParaRPr lang="uk-UA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1232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8693" y="764704"/>
            <a:ext cx="7239000" cy="1143000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cs typeface="DilleniaUPC" pitchFamily="18" charset="-34"/>
              </a:rPr>
              <a:t>Дякую за увагу!</a:t>
            </a:r>
            <a:endParaRPr lang="ru-RU" dirty="0">
              <a:solidFill>
                <a:srgbClr val="FFC000"/>
              </a:solidFill>
              <a:cs typeface="DilleniaUPC" pitchFamily="18" charset="-34"/>
            </a:endParaRPr>
          </a:p>
        </p:txBody>
      </p:sp>
      <p:pic>
        <p:nvPicPr>
          <p:cNvPr id="10242" name="Picture 2" descr="http://biletvdet.ru/wp-content/uploads/2012/04/x_730496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16832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0799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147248" cy="252028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>
                <a:solidFill>
                  <a:srgbClr val="CC3300"/>
                </a:solidFill>
              </a:rPr>
              <a:t>Конкурентоспроможність</a:t>
            </a:r>
            <a:r>
              <a:rPr lang="ru-RU" dirty="0">
                <a:solidFill>
                  <a:srgbClr val="CC3300"/>
                </a:solidFill>
              </a:rPr>
              <a:t> – </a:t>
            </a:r>
            <a:r>
              <a:rPr lang="ru-RU" dirty="0" err="1">
                <a:solidFill>
                  <a:srgbClr val="CC3300"/>
                </a:solidFill>
              </a:rPr>
              <a:t>це</a:t>
            </a:r>
            <a:r>
              <a:rPr lang="ru-RU" dirty="0">
                <a:solidFill>
                  <a:srgbClr val="CC3300"/>
                </a:solidFill>
              </a:rPr>
              <a:t> </a:t>
            </a:r>
            <a:r>
              <a:rPr lang="ru-RU" dirty="0" err="1">
                <a:solidFill>
                  <a:srgbClr val="CC3300"/>
                </a:solidFill>
              </a:rPr>
              <a:t>зумовлене</a:t>
            </a:r>
            <a:r>
              <a:rPr lang="ru-RU" dirty="0">
                <a:solidFill>
                  <a:srgbClr val="CC3300"/>
                </a:solidFill>
              </a:rPr>
              <a:t> </a:t>
            </a:r>
            <a:r>
              <a:rPr lang="ru-RU" dirty="0" err="1">
                <a:solidFill>
                  <a:srgbClr val="CC3300"/>
                </a:solidFill>
              </a:rPr>
              <a:t>економічними</a:t>
            </a:r>
            <a:r>
              <a:rPr lang="ru-RU" dirty="0">
                <a:solidFill>
                  <a:srgbClr val="CC3300"/>
                </a:solidFill>
              </a:rPr>
              <a:t>, </a:t>
            </a:r>
            <a:r>
              <a:rPr lang="ru-RU" dirty="0" err="1">
                <a:solidFill>
                  <a:srgbClr val="CC3300"/>
                </a:solidFill>
              </a:rPr>
              <a:t>соціальними</a:t>
            </a:r>
            <a:r>
              <a:rPr lang="ru-RU" dirty="0">
                <a:solidFill>
                  <a:srgbClr val="CC3300"/>
                </a:solidFill>
              </a:rPr>
              <a:t> та </a:t>
            </a:r>
            <a:r>
              <a:rPr lang="ru-RU" dirty="0" err="1">
                <a:solidFill>
                  <a:srgbClr val="CC3300"/>
                </a:solidFill>
              </a:rPr>
              <a:t>політичними</a:t>
            </a:r>
            <a:r>
              <a:rPr lang="ru-RU" dirty="0">
                <a:solidFill>
                  <a:srgbClr val="CC3300"/>
                </a:solidFill>
              </a:rPr>
              <a:t> </a:t>
            </a:r>
            <a:r>
              <a:rPr lang="ru-RU" dirty="0" err="1">
                <a:solidFill>
                  <a:srgbClr val="CC3300"/>
                </a:solidFill>
              </a:rPr>
              <a:t>чинниками</a:t>
            </a:r>
            <a:r>
              <a:rPr lang="ru-RU" dirty="0">
                <a:solidFill>
                  <a:srgbClr val="CC3300"/>
                </a:solidFill>
              </a:rPr>
              <a:t> становище </a:t>
            </a:r>
            <a:r>
              <a:rPr lang="ru-RU" dirty="0" err="1">
                <a:solidFill>
                  <a:srgbClr val="CC3300"/>
                </a:solidFill>
              </a:rPr>
              <a:t>країни</a:t>
            </a:r>
            <a:r>
              <a:rPr lang="ru-RU" dirty="0">
                <a:solidFill>
                  <a:srgbClr val="CC3300"/>
                </a:solidFill>
              </a:rPr>
              <a:t> </a:t>
            </a:r>
            <a:r>
              <a:rPr lang="ru-RU" dirty="0" err="1">
                <a:solidFill>
                  <a:srgbClr val="CC3300"/>
                </a:solidFill>
              </a:rPr>
              <a:t>або</a:t>
            </a:r>
            <a:r>
              <a:rPr lang="ru-RU" dirty="0">
                <a:solidFill>
                  <a:srgbClr val="CC3300"/>
                </a:solidFill>
              </a:rPr>
              <a:t> </a:t>
            </a:r>
            <a:r>
              <a:rPr lang="ru-RU" dirty="0" err="1">
                <a:solidFill>
                  <a:srgbClr val="CC3300"/>
                </a:solidFill>
              </a:rPr>
              <a:t>окремого</a:t>
            </a:r>
            <a:r>
              <a:rPr lang="ru-RU" dirty="0">
                <a:solidFill>
                  <a:srgbClr val="CC3300"/>
                </a:solidFill>
              </a:rPr>
              <a:t> </a:t>
            </a:r>
            <a:r>
              <a:rPr lang="ru-RU" dirty="0" err="1">
                <a:solidFill>
                  <a:srgbClr val="CC3300"/>
                </a:solidFill>
              </a:rPr>
              <a:t>товаровиробника</a:t>
            </a:r>
            <a:r>
              <a:rPr lang="ru-RU" dirty="0">
                <a:solidFill>
                  <a:srgbClr val="CC3300"/>
                </a:solidFill>
              </a:rPr>
              <a:t> на </a:t>
            </a:r>
            <a:r>
              <a:rPr lang="ru-RU" dirty="0" err="1">
                <a:solidFill>
                  <a:srgbClr val="CC3300"/>
                </a:solidFill>
              </a:rPr>
              <a:t>внутрішньому</a:t>
            </a:r>
            <a:r>
              <a:rPr lang="ru-RU" dirty="0">
                <a:solidFill>
                  <a:srgbClr val="CC3300"/>
                </a:solidFill>
              </a:rPr>
              <a:t> та </a:t>
            </a:r>
            <a:r>
              <a:rPr lang="ru-RU" dirty="0" err="1">
                <a:solidFill>
                  <a:srgbClr val="CC3300"/>
                </a:solidFill>
              </a:rPr>
              <a:t>зовнішньому</a:t>
            </a:r>
            <a:r>
              <a:rPr lang="ru-RU" dirty="0">
                <a:solidFill>
                  <a:srgbClr val="CC3300"/>
                </a:solidFill>
              </a:rPr>
              <a:t> </a:t>
            </a:r>
            <a:r>
              <a:rPr lang="ru-RU" dirty="0" smtClean="0">
                <a:solidFill>
                  <a:srgbClr val="CC3300"/>
                </a:solidFill>
              </a:rPr>
              <a:t>ринках </a:t>
            </a:r>
            <a:endParaRPr lang="ru-RU" dirty="0">
              <a:solidFill>
                <a:srgbClr val="CC33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25793"/>
            <a:ext cx="4464496" cy="335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89537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4664"/>
            <a:ext cx="7931224" cy="324036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бути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конкурентоздатним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ринку,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підприємство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повинно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володіти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певними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унікальними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конкурентними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перевагами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Конкурентні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переваги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 одним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базових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понять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теорії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конкуренції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визначає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конкурентоспроможність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підприємства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є основою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забезпечення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3645024"/>
            <a:ext cx="4176464" cy="303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1459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3528392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Вертикальна інтеграція </a:t>
            </a:r>
            <a:r>
              <a:rPr lang="uk-UA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це злиття підприємств, які об'єднані єдиною метою діяльності, що займаються виробництвом на різних стадіях технологічного ланцюга та встановлення контролю над ними з боку однієї </a:t>
            </a:r>
            <a:r>
              <a:rPr lang="uk-UA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фірми </a:t>
            </a:r>
            <a:endParaRPr lang="ru-RU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8282" y="1340768"/>
            <a:ext cx="5007524" cy="40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09502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71600" y="4941168"/>
            <a:ext cx="7283152" cy="154076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залежності від напрямку інтеграції вертикальні об’єднання поділяються на інтеграцію «вперед», </a:t>
            </a:r>
            <a:r>
              <a:rPr lang="uk-UA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 «пряма» </a:t>
            </a:r>
            <a:r>
              <a:rPr lang="uk-U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інтеграцію «назад» </a:t>
            </a:r>
            <a:r>
              <a:rPr lang="uk-UA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або «зворотна»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2996"/>
            <a:ext cx="7553016" cy="40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13818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9977066"/>
              </p:ext>
            </p:extLst>
          </p:nvPr>
        </p:nvGraphicFramePr>
        <p:xfrm>
          <a:off x="755650" y="260648"/>
          <a:ext cx="8280400" cy="6263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23242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239000" cy="1143000"/>
          </a:xfrm>
        </p:spPr>
        <p:txBody>
          <a:bodyPr/>
          <a:lstStyle/>
          <a:p>
            <a:pPr algn="ctr"/>
            <a:r>
              <a:rPr lang="uk-UA" sz="5400" dirty="0" smtClean="0">
                <a:solidFill>
                  <a:srgbClr val="CC3300"/>
                </a:solidFill>
              </a:rPr>
              <a:t>Повна інтеграція :</a:t>
            </a:r>
            <a:endParaRPr lang="ru-RU" sz="5400" dirty="0">
              <a:solidFill>
                <a:srgbClr val="CC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348880"/>
            <a:ext cx="5112568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Жорсткість зв'язків між постачальниками, виробниками та споживачами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8" name="Picture 4" descr="http://ankontr.if.ua/images/content/d62683b25f2d5c8ecbe4759a96656ff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0486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4903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239000" cy="1143000"/>
          </a:xfrm>
        </p:spPr>
        <p:txBody>
          <a:bodyPr/>
          <a:lstStyle/>
          <a:p>
            <a:pPr algn="ctr"/>
            <a:r>
              <a:rPr lang="uk-UA" sz="5400" dirty="0" smtClean="0">
                <a:solidFill>
                  <a:srgbClr val="CC3300"/>
                </a:solidFill>
              </a:rPr>
              <a:t>Неповна інтеграція :</a:t>
            </a:r>
            <a:endParaRPr lang="ru-RU" sz="5400" dirty="0">
              <a:solidFill>
                <a:srgbClr val="CC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2204864"/>
            <a:ext cx="5112568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Частина продукції виробляється власними силами, а частина </a:t>
            </a:r>
            <a:r>
              <a:rPr lang="uk-UA" sz="3600" b="1" dirty="0" err="1" smtClean="0">
                <a:solidFill>
                  <a:schemeClr val="accent1">
                    <a:lumMod val="75000"/>
                  </a:schemeClr>
                </a:solidFill>
              </a:rPr>
              <a:t>закуповується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 на відкритому ринку 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https://encrypted-tbn1.gstatic.com/images?q=tbn:ANd9GcSO_6EheuCbaPgZki5D2iP-nZAZ2WmFNTsw6nGwcyUoZAaMoNB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2841104" cy="284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10483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TC101859868[[fn=Термический]]</Template>
  <TotalTime>110</TotalTime>
  <Words>321</Words>
  <Application>Microsoft Office PowerPoint</Application>
  <PresentationFormat>Экран (4:3)</PresentationFormat>
  <Paragraphs>47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Thermal</vt:lpstr>
      <vt:lpstr>Вплив вертикально інтегрованих компаній на конкурентні переваги підприємств у їх складі</vt:lpstr>
      <vt:lpstr>Мета дослідження:</vt:lpstr>
      <vt:lpstr>Слайд 3</vt:lpstr>
      <vt:lpstr>Слайд 4</vt:lpstr>
      <vt:lpstr>Слайд 5</vt:lpstr>
      <vt:lpstr>Слайд 6</vt:lpstr>
      <vt:lpstr>Слайд 7</vt:lpstr>
      <vt:lpstr>Повна інтеграція :</vt:lpstr>
      <vt:lpstr>Неповна інтеграція :</vt:lpstr>
      <vt:lpstr>Квазіінтеграція:</vt:lpstr>
      <vt:lpstr>Основними успішними представниками вертикальної інтеграції на українському ринку є:</vt:lpstr>
      <vt:lpstr>Енергетична компанія «ДТЕК»</vt:lpstr>
      <vt:lpstr>Слайд 13</vt:lpstr>
      <vt:lpstr>НАК «Нафтогаз України» </vt:lpstr>
      <vt:lpstr>Слайд 15</vt:lpstr>
      <vt:lpstr>«АСТАРТА-КИЇВ»</vt:lpstr>
      <vt:lpstr>Слайд 17</vt:lpstr>
      <vt:lpstr>Холдинг «ТКС» </vt:lpstr>
      <vt:lpstr>Слайд 19</vt:lpstr>
      <vt:lpstr>«Миронівський хлібопродукт» </vt:lpstr>
      <vt:lpstr>Слайд 21</vt:lpstr>
      <vt:lpstr>Слайд 22</vt:lpstr>
      <vt:lpstr>Основні конкурентні переваги у складі вертикально інтегрованого підприємства</vt:lpstr>
      <vt:lpstr>Дякую за увагу!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Вплив вертикально інтегрованих компаній на конкурентні переваги підприємств у їх складі</dc:title>
  <dc:creator>Sophia</dc:creator>
  <cp:lastModifiedBy>пк</cp:lastModifiedBy>
  <cp:revision>13</cp:revision>
  <dcterms:created xsi:type="dcterms:W3CDTF">2014-04-29T14:51:53Z</dcterms:created>
  <dcterms:modified xsi:type="dcterms:W3CDTF">2014-04-30T08:12:09Z</dcterms:modified>
</cp:coreProperties>
</file>