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9" r:id="rId10"/>
    <p:sldId id="261" r:id="rId11"/>
    <p:sldId id="264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DCF816-4BB5-48AD-80FD-6BFD89023FFD}" type="doc">
      <dgm:prSet loTypeId="urn:microsoft.com/office/officeart/2005/8/layout/hChevron3" loCatId="process" qsTypeId="urn:microsoft.com/office/officeart/2005/8/quickstyle/3d2" qsCatId="3D" csTypeId="urn:microsoft.com/office/officeart/2005/8/colors/accent1_2" csCatId="accent1" phldr="1"/>
      <dgm:spPr/>
    </dgm:pt>
    <dgm:pt modelId="{0E4FF3EA-069B-482C-9256-7D5BC41BC158}">
      <dgm:prSet phldrT="[Текст]"/>
      <dgm:spPr/>
      <dgm:t>
        <a:bodyPr/>
        <a:lstStyle/>
        <a:p>
          <a:r>
            <a:rPr lang="uk-UA" dirty="0" smtClean="0"/>
            <a:t>Стратегічне управління</a:t>
          </a:r>
          <a:endParaRPr lang="ru-RU" dirty="0"/>
        </a:p>
      </dgm:t>
    </dgm:pt>
    <dgm:pt modelId="{AD455725-AFA0-43EE-860C-63C82AEF7F9B}" type="parTrans" cxnId="{19433357-6B0E-409A-9C99-CC21AF0CEDF6}">
      <dgm:prSet/>
      <dgm:spPr/>
      <dgm:t>
        <a:bodyPr/>
        <a:lstStyle/>
        <a:p>
          <a:endParaRPr lang="ru-RU"/>
        </a:p>
      </dgm:t>
    </dgm:pt>
    <dgm:pt modelId="{3645BA5F-75D8-484D-BA8D-83BBDE86398B}" type="sibTrans" cxnId="{19433357-6B0E-409A-9C99-CC21AF0CEDF6}">
      <dgm:prSet/>
      <dgm:spPr/>
      <dgm:t>
        <a:bodyPr/>
        <a:lstStyle/>
        <a:p>
          <a:endParaRPr lang="ru-RU"/>
        </a:p>
      </dgm:t>
    </dgm:pt>
    <dgm:pt modelId="{47CC15A1-31AC-4BC6-A82B-5E0DC98E27D5}">
      <dgm:prSet phldrT="[Текст]"/>
      <dgm:spPr/>
      <dgm:t>
        <a:bodyPr/>
        <a:lstStyle/>
        <a:p>
          <a:r>
            <a:rPr lang="uk-UA" dirty="0" smtClean="0"/>
            <a:t>Управління фінансами</a:t>
          </a:r>
          <a:endParaRPr lang="ru-RU" dirty="0"/>
        </a:p>
      </dgm:t>
    </dgm:pt>
    <dgm:pt modelId="{4DD930A4-827C-48D2-8D3D-B5482275FC7A}" type="parTrans" cxnId="{24D2A3C2-84F1-49FA-9CD9-92DCB246A2D9}">
      <dgm:prSet/>
      <dgm:spPr/>
      <dgm:t>
        <a:bodyPr/>
        <a:lstStyle/>
        <a:p>
          <a:endParaRPr lang="ru-RU"/>
        </a:p>
      </dgm:t>
    </dgm:pt>
    <dgm:pt modelId="{BEDC33B0-4463-476B-8729-3B5E4EC964EC}" type="sibTrans" cxnId="{24D2A3C2-84F1-49FA-9CD9-92DCB246A2D9}">
      <dgm:prSet/>
      <dgm:spPr/>
      <dgm:t>
        <a:bodyPr/>
        <a:lstStyle/>
        <a:p>
          <a:endParaRPr lang="ru-RU"/>
        </a:p>
      </dgm:t>
    </dgm:pt>
    <dgm:pt modelId="{AF5245E3-A446-4BDC-9FC4-B941689520DE}">
      <dgm:prSet phldrT="[Текст]"/>
      <dgm:spPr/>
      <dgm:t>
        <a:bodyPr/>
        <a:lstStyle/>
        <a:p>
          <a:r>
            <a:rPr lang="uk-UA" dirty="0" smtClean="0"/>
            <a:t>Управління маркетингом</a:t>
          </a:r>
          <a:endParaRPr lang="ru-RU" dirty="0"/>
        </a:p>
      </dgm:t>
    </dgm:pt>
    <dgm:pt modelId="{929A523A-F663-40C3-B878-ECF15A076C54}" type="parTrans" cxnId="{5AB200C4-0909-4C67-8501-BB982724408F}">
      <dgm:prSet/>
      <dgm:spPr/>
      <dgm:t>
        <a:bodyPr/>
        <a:lstStyle/>
        <a:p>
          <a:endParaRPr lang="ru-RU"/>
        </a:p>
      </dgm:t>
    </dgm:pt>
    <dgm:pt modelId="{7AC9C7D6-CA36-45C1-8DE7-AC939F21AA9A}" type="sibTrans" cxnId="{5AB200C4-0909-4C67-8501-BB982724408F}">
      <dgm:prSet/>
      <dgm:spPr/>
      <dgm:t>
        <a:bodyPr/>
        <a:lstStyle/>
        <a:p>
          <a:endParaRPr lang="ru-RU"/>
        </a:p>
      </dgm:t>
    </dgm:pt>
    <dgm:pt modelId="{97260DC1-32FB-4EA8-808C-19467E568DB2}">
      <dgm:prSet/>
      <dgm:spPr/>
      <dgm:t>
        <a:bodyPr/>
        <a:lstStyle/>
        <a:p>
          <a:r>
            <a:rPr lang="uk-UA" dirty="0" smtClean="0"/>
            <a:t>Управління якістю</a:t>
          </a:r>
          <a:endParaRPr lang="ru-RU" dirty="0"/>
        </a:p>
      </dgm:t>
    </dgm:pt>
    <dgm:pt modelId="{AA34FC76-0B34-4AA2-8ADB-3BEDEBB92A44}" type="parTrans" cxnId="{B2C8358E-302D-4636-A3FC-9B7E1FA2C759}">
      <dgm:prSet/>
      <dgm:spPr/>
      <dgm:t>
        <a:bodyPr/>
        <a:lstStyle/>
        <a:p>
          <a:endParaRPr lang="ru-RU"/>
        </a:p>
      </dgm:t>
    </dgm:pt>
    <dgm:pt modelId="{6504CB4D-7075-4B90-A693-C4DA6183657F}" type="sibTrans" cxnId="{B2C8358E-302D-4636-A3FC-9B7E1FA2C759}">
      <dgm:prSet/>
      <dgm:spPr/>
      <dgm:t>
        <a:bodyPr/>
        <a:lstStyle/>
        <a:p>
          <a:endParaRPr lang="ru-RU"/>
        </a:p>
      </dgm:t>
    </dgm:pt>
    <dgm:pt modelId="{8227DCFA-06AA-41B1-BD2A-98BB333D9965}">
      <dgm:prSet/>
      <dgm:spPr/>
      <dgm:t>
        <a:bodyPr/>
        <a:lstStyle/>
        <a:p>
          <a:r>
            <a:rPr lang="uk-UA" dirty="0" smtClean="0"/>
            <a:t>Управління персоналом</a:t>
          </a:r>
          <a:endParaRPr lang="ru-RU" dirty="0"/>
        </a:p>
      </dgm:t>
    </dgm:pt>
    <dgm:pt modelId="{4A885084-37B6-4771-B2E0-4CF8E53A8BC8}" type="parTrans" cxnId="{8CC04CE7-474B-4B13-A4AC-49B638554701}">
      <dgm:prSet/>
      <dgm:spPr/>
      <dgm:t>
        <a:bodyPr/>
        <a:lstStyle/>
        <a:p>
          <a:endParaRPr lang="ru-RU"/>
        </a:p>
      </dgm:t>
    </dgm:pt>
    <dgm:pt modelId="{0BD84F45-D594-4B67-986E-FCAD6DAE4112}" type="sibTrans" cxnId="{8CC04CE7-474B-4B13-A4AC-49B638554701}">
      <dgm:prSet/>
      <dgm:spPr/>
      <dgm:t>
        <a:bodyPr/>
        <a:lstStyle/>
        <a:p>
          <a:endParaRPr lang="ru-RU"/>
        </a:p>
      </dgm:t>
    </dgm:pt>
    <dgm:pt modelId="{C65200E7-A69F-4604-B0CA-2D4D8EA74535}">
      <dgm:prSet/>
      <dgm:spPr/>
      <dgm:t>
        <a:bodyPr/>
        <a:lstStyle/>
        <a:p>
          <a:r>
            <a:rPr lang="uk-UA" dirty="0" smtClean="0"/>
            <a:t>Управління соціальною сферою</a:t>
          </a:r>
          <a:endParaRPr lang="ru-RU" dirty="0"/>
        </a:p>
      </dgm:t>
    </dgm:pt>
    <dgm:pt modelId="{4899E686-1A03-4B80-BA3E-F5C6AE185DCC}" type="parTrans" cxnId="{EC664C95-7E12-4671-A04E-C2A13120AC85}">
      <dgm:prSet/>
      <dgm:spPr/>
      <dgm:t>
        <a:bodyPr/>
        <a:lstStyle/>
        <a:p>
          <a:endParaRPr lang="ru-RU"/>
        </a:p>
      </dgm:t>
    </dgm:pt>
    <dgm:pt modelId="{413D4EB1-C08A-44E7-9E9A-7FFFF79ACF90}" type="sibTrans" cxnId="{EC664C95-7E12-4671-A04E-C2A13120AC85}">
      <dgm:prSet/>
      <dgm:spPr/>
      <dgm:t>
        <a:bodyPr/>
        <a:lstStyle/>
        <a:p>
          <a:endParaRPr lang="ru-RU"/>
        </a:p>
      </dgm:t>
    </dgm:pt>
    <dgm:pt modelId="{C0453186-D6DC-46D0-A461-6A3EE4258067}" type="pres">
      <dgm:prSet presAssocID="{9DDCF816-4BB5-48AD-80FD-6BFD89023FFD}" presName="Name0" presStyleCnt="0">
        <dgm:presLayoutVars>
          <dgm:dir/>
          <dgm:resizeHandles val="exact"/>
        </dgm:presLayoutVars>
      </dgm:prSet>
      <dgm:spPr/>
    </dgm:pt>
    <dgm:pt modelId="{A91A0AB8-AFE5-4A43-B32D-55EB5999A234}" type="pres">
      <dgm:prSet presAssocID="{0E4FF3EA-069B-482C-9256-7D5BC41BC158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807A2-42FA-4165-92E1-9BCA44A0C249}" type="pres">
      <dgm:prSet presAssocID="{3645BA5F-75D8-484D-BA8D-83BBDE86398B}" presName="parSpace" presStyleCnt="0"/>
      <dgm:spPr/>
    </dgm:pt>
    <dgm:pt modelId="{929AF8F8-8706-473A-9B25-5D01443ACC39}" type="pres">
      <dgm:prSet presAssocID="{47CC15A1-31AC-4BC6-A82B-5E0DC98E27D5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6A032-D3E6-4D19-9D5C-5778B45C918B}" type="pres">
      <dgm:prSet presAssocID="{BEDC33B0-4463-476B-8729-3B5E4EC964EC}" presName="parSpace" presStyleCnt="0"/>
      <dgm:spPr/>
    </dgm:pt>
    <dgm:pt modelId="{E1D268CB-2411-43F0-8960-794ED3E504C3}" type="pres">
      <dgm:prSet presAssocID="{AF5245E3-A446-4BDC-9FC4-B941689520DE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30B76-6AF5-4E81-A4B1-829ECDC5DF04}" type="pres">
      <dgm:prSet presAssocID="{7AC9C7D6-CA36-45C1-8DE7-AC939F21AA9A}" presName="parSpace" presStyleCnt="0"/>
      <dgm:spPr/>
    </dgm:pt>
    <dgm:pt modelId="{ADE402D9-7F6C-4B65-A615-78BA13FE252B}" type="pres">
      <dgm:prSet presAssocID="{97260DC1-32FB-4EA8-808C-19467E568DB2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64CD4-B7E3-447D-95A1-0B9DF55642BB}" type="pres">
      <dgm:prSet presAssocID="{6504CB4D-7075-4B90-A693-C4DA6183657F}" presName="parSpace" presStyleCnt="0"/>
      <dgm:spPr/>
    </dgm:pt>
    <dgm:pt modelId="{D95A1E94-4AA5-48C6-80A9-A676556F2F5C}" type="pres">
      <dgm:prSet presAssocID="{8227DCFA-06AA-41B1-BD2A-98BB333D9965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625CA-AEA0-420B-97A7-E8B7CF350179}" type="pres">
      <dgm:prSet presAssocID="{0BD84F45-D594-4B67-986E-FCAD6DAE4112}" presName="parSpace" presStyleCnt="0"/>
      <dgm:spPr/>
    </dgm:pt>
    <dgm:pt modelId="{10FB8018-F626-4F58-A6AC-B81D85F11F78}" type="pres">
      <dgm:prSet presAssocID="{C65200E7-A69F-4604-B0CA-2D4D8EA74535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433357-6B0E-409A-9C99-CC21AF0CEDF6}" srcId="{9DDCF816-4BB5-48AD-80FD-6BFD89023FFD}" destId="{0E4FF3EA-069B-482C-9256-7D5BC41BC158}" srcOrd="0" destOrd="0" parTransId="{AD455725-AFA0-43EE-860C-63C82AEF7F9B}" sibTransId="{3645BA5F-75D8-484D-BA8D-83BBDE86398B}"/>
    <dgm:cxn modelId="{297E6E35-41AB-4C2C-A7A4-1547DA3BBA4A}" type="presOf" srcId="{97260DC1-32FB-4EA8-808C-19467E568DB2}" destId="{ADE402D9-7F6C-4B65-A615-78BA13FE252B}" srcOrd="0" destOrd="0" presId="urn:microsoft.com/office/officeart/2005/8/layout/hChevron3"/>
    <dgm:cxn modelId="{24D2A3C2-84F1-49FA-9CD9-92DCB246A2D9}" srcId="{9DDCF816-4BB5-48AD-80FD-6BFD89023FFD}" destId="{47CC15A1-31AC-4BC6-A82B-5E0DC98E27D5}" srcOrd="1" destOrd="0" parTransId="{4DD930A4-827C-48D2-8D3D-B5482275FC7A}" sibTransId="{BEDC33B0-4463-476B-8729-3B5E4EC964EC}"/>
    <dgm:cxn modelId="{B2C8358E-302D-4636-A3FC-9B7E1FA2C759}" srcId="{9DDCF816-4BB5-48AD-80FD-6BFD89023FFD}" destId="{97260DC1-32FB-4EA8-808C-19467E568DB2}" srcOrd="3" destOrd="0" parTransId="{AA34FC76-0B34-4AA2-8ADB-3BEDEBB92A44}" sibTransId="{6504CB4D-7075-4B90-A693-C4DA6183657F}"/>
    <dgm:cxn modelId="{D89050B7-10F3-40C1-BCC6-1FB6BEAC4DE1}" type="presOf" srcId="{C65200E7-A69F-4604-B0CA-2D4D8EA74535}" destId="{10FB8018-F626-4F58-A6AC-B81D85F11F78}" srcOrd="0" destOrd="0" presId="urn:microsoft.com/office/officeart/2005/8/layout/hChevron3"/>
    <dgm:cxn modelId="{EC664C95-7E12-4671-A04E-C2A13120AC85}" srcId="{9DDCF816-4BB5-48AD-80FD-6BFD89023FFD}" destId="{C65200E7-A69F-4604-B0CA-2D4D8EA74535}" srcOrd="5" destOrd="0" parTransId="{4899E686-1A03-4B80-BA3E-F5C6AE185DCC}" sibTransId="{413D4EB1-C08A-44E7-9E9A-7FFFF79ACF90}"/>
    <dgm:cxn modelId="{8CC04CE7-474B-4B13-A4AC-49B638554701}" srcId="{9DDCF816-4BB5-48AD-80FD-6BFD89023FFD}" destId="{8227DCFA-06AA-41B1-BD2A-98BB333D9965}" srcOrd="4" destOrd="0" parTransId="{4A885084-37B6-4771-B2E0-4CF8E53A8BC8}" sibTransId="{0BD84F45-D594-4B67-986E-FCAD6DAE4112}"/>
    <dgm:cxn modelId="{FDAF5922-A744-4BE4-9C3F-7B0F62FEEE44}" type="presOf" srcId="{8227DCFA-06AA-41B1-BD2A-98BB333D9965}" destId="{D95A1E94-4AA5-48C6-80A9-A676556F2F5C}" srcOrd="0" destOrd="0" presId="urn:microsoft.com/office/officeart/2005/8/layout/hChevron3"/>
    <dgm:cxn modelId="{5A7BD404-8F82-45D7-8865-6288A8DB7651}" type="presOf" srcId="{AF5245E3-A446-4BDC-9FC4-B941689520DE}" destId="{E1D268CB-2411-43F0-8960-794ED3E504C3}" srcOrd="0" destOrd="0" presId="urn:microsoft.com/office/officeart/2005/8/layout/hChevron3"/>
    <dgm:cxn modelId="{5723E5A1-5B21-4F00-AB2B-9F115AD69FAF}" type="presOf" srcId="{0E4FF3EA-069B-482C-9256-7D5BC41BC158}" destId="{A91A0AB8-AFE5-4A43-B32D-55EB5999A234}" srcOrd="0" destOrd="0" presId="urn:microsoft.com/office/officeart/2005/8/layout/hChevron3"/>
    <dgm:cxn modelId="{09762ADC-4390-4C96-9869-D72B5E199657}" type="presOf" srcId="{47CC15A1-31AC-4BC6-A82B-5E0DC98E27D5}" destId="{929AF8F8-8706-473A-9B25-5D01443ACC39}" srcOrd="0" destOrd="0" presId="urn:microsoft.com/office/officeart/2005/8/layout/hChevron3"/>
    <dgm:cxn modelId="{5AB200C4-0909-4C67-8501-BB982724408F}" srcId="{9DDCF816-4BB5-48AD-80FD-6BFD89023FFD}" destId="{AF5245E3-A446-4BDC-9FC4-B941689520DE}" srcOrd="2" destOrd="0" parTransId="{929A523A-F663-40C3-B878-ECF15A076C54}" sibTransId="{7AC9C7D6-CA36-45C1-8DE7-AC939F21AA9A}"/>
    <dgm:cxn modelId="{B4B272E8-0A0D-45B3-A863-D1D16B63DFB8}" type="presOf" srcId="{9DDCF816-4BB5-48AD-80FD-6BFD89023FFD}" destId="{C0453186-D6DC-46D0-A461-6A3EE4258067}" srcOrd="0" destOrd="0" presId="urn:microsoft.com/office/officeart/2005/8/layout/hChevron3"/>
    <dgm:cxn modelId="{8A8B357D-9DCD-48C2-BE9D-577A7A50F075}" type="presParOf" srcId="{C0453186-D6DC-46D0-A461-6A3EE4258067}" destId="{A91A0AB8-AFE5-4A43-B32D-55EB5999A234}" srcOrd="0" destOrd="0" presId="urn:microsoft.com/office/officeart/2005/8/layout/hChevron3"/>
    <dgm:cxn modelId="{CD722C68-A423-4E4E-8902-F11D87FFD707}" type="presParOf" srcId="{C0453186-D6DC-46D0-A461-6A3EE4258067}" destId="{44F807A2-42FA-4165-92E1-9BCA44A0C249}" srcOrd="1" destOrd="0" presId="urn:microsoft.com/office/officeart/2005/8/layout/hChevron3"/>
    <dgm:cxn modelId="{0971A8BC-6D58-477E-9B31-6B34DE64E004}" type="presParOf" srcId="{C0453186-D6DC-46D0-A461-6A3EE4258067}" destId="{929AF8F8-8706-473A-9B25-5D01443ACC39}" srcOrd="2" destOrd="0" presId="urn:microsoft.com/office/officeart/2005/8/layout/hChevron3"/>
    <dgm:cxn modelId="{3CEE1DD1-1CD1-467A-91C6-6ED304FD2588}" type="presParOf" srcId="{C0453186-D6DC-46D0-A461-6A3EE4258067}" destId="{0096A032-D3E6-4D19-9D5C-5778B45C918B}" srcOrd="3" destOrd="0" presId="urn:microsoft.com/office/officeart/2005/8/layout/hChevron3"/>
    <dgm:cxn modelId="{6FCAD98B-DBD2-40B2-90C7-38D623CCDA12}" type="presParOf" srcId="{C0453186-D6DC-46D0-A461-6A3EE4258067}" destId="{E1D268CB-2411-43F0-8960-794ED3E504C3}" srcOrd="4" destOrd="0" presId="urn:microsoft.com/office/officeart/2005/8/layout/hChevron3"/>
    <dgm:cxn modelId="{60BCA0CF-AE27-4DF2-9456-226AF9A6E8FE}" type="presParOf" srcId="{C0453186-D6DC-46D0-A461-6A3EE4258067}" destId="{27030B76-6AF5-4E81-A4B1-829ECDC5DF04}" srcOrd="5" destOrd="0" presId="urn:microsoft.com/office/officeart/2005/8/layout/hChevron3"/>
    <dgm:cxn modelId="{F87AE705-5490-4BF2-9A88-49DDF887551A}" type="presParOf" srcId="{C0453186-D6DC-46D0-A461-6A3EE4258067}" destId="{ADE402D9-7F6C-4B65-A615-78BA13FE252B}" srcOrd="6" destOrd="0" presId="urn:microsoft.com/office/officeart/2005/8/layout/hChevron3"/>
    <dgm:cxn modelId="{03A0BC1D-345B-4814-ADB8-911833EEB6BB}" type="presParOf" srcId="{C0453186-D6DC-46D0-A461-6A3EE4258067}" destId="{23764CD4-B7E3-447D-95A1-0B9DF55642BB}" srcOrd="7" destOrd="0" presId="urn:microsoft.com/office/officeart/2005/8/layout/hChevron3"/>
    <dgm:cxn modelId="{8BDC15BE-F379-4C30-9DC8-D7723CA64B6B}" type="presParOf" srcId="{C0453186-D6DC-46D0-A461-6A3EE4258067}" destId="{D95A1E94-4AA5-48C6-80A9-A676556F2F5C}" srcOrd="8" destOrd="0" presId="urn:microsoft.com/office/officeart/2005/8/layout/hChevron3"/>
    <dgm:cxn modelId="{9D8B84C8-37CC-4BCD-AB9D-42729A048075}" type="presParOf" srcId="{C0453186-D6DC-46D0-A461-6A3EE4258067}" destId="{858625CA-AEA0-420B-97A7-E8B7CF350179}" srcOrd="9" destOrd="0" presId="urn:microsoft.com/office/officeart/2005/8/layout/hChevron3"/>
    <dgm:cxn modelId="{955C777A-D204-43FC-A07C-34BD7BC704AA}" type="presParOf" srcId="{C0453186-D6DC-46D0-A461-6A3EE4258067}" destId="{10FB8018-F626-4F58-A6AC-B81D85F11F78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ACABEE-B69D-494D-A9E2-5AF64C9E54D6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11C8EF-BFCA-4F52-BCF9-F244F8CBA619}">
      <dgm:prSet phldrT="[Текст]"/>
      <dgm:spPr/>
      <dgm:t>
        <a:bodyPr/>
        <a:lstStyle/>
        <a:p>
          <a:r>
            <a:rPr lang="uk-UA" dirty="0" smtClean="0"/>
            <a:t>Надання медичних послуг</a:t>
          </a:r>
          <a:endParaRPr lang="ru-RU" dirty="0"/>
        </a:p>
      </dgm:t>
    </dgm:pt>
    <dgm:pt modelId="{AE5D4A32-77AE-4473-90D5-53ECE1731F3B}" type="parTrans" cxnId="{BB7A86F1-AB1A-46E4-A4B3-E2ABE1226E0F}">
      <dgm:prSet/>
      <dgm:spPr/>
      <dgm:t>
        <a:bodyPr/>
        <a:lstStyle/>
        <a:p>
          <a:endParaRPr lang="ru-RU"/>
        </a:p>
      </dgm:t>
    </dgm:pt>
    <dgm:pt modelId="{339E5208-F0D5-46C2-BD29-FB56DA98C2F1}" type="sibTrans" cxnId="{BB7A86F1-AB1A-46E4-A4B3-E2ABE1226E0F}">
      <dgm:prSet/>
      <dgm:spPr/>
      <dgm:t>
        <a:bodyPr/>
        <a:lstStyle/>
        <a:p>
          <a:endParaRPr lang="ru-RU"/>
        </a:p>
      </dgm:t>
    </dgm:pt>
    <dgm:pt modelId="{B8156FF2-6913-4867-8540-674FE00C1CAB}">
      <dgm:prSet phldrT="[Текст]"/>
      <dgm:spPr/>
      <dgm:t>
        <a:bodyPr/>
        <a:lstStyle/>
        <a:p>
          <a:r>
            <a:rPr lang="uk-UA" dirty="0" smtClean="0"/>
            <a:t>Формування пакетів послуг</a:t>
          </a:r>
          <a:endParaRPr lang="ru-RU" dirty="0"/>
        </a:p>
      </dgm:t>
    </dgm:pt>
    <dgm:pt modelId="{FF535533-C30A-4A02-94FA-7A924DEC858C}" type="parTrans" cxnId="{614AAEF7-47D4-47DD-BA20-0D84C1D8C240}">
      <dgm:prSet/>
      <dgm:spPr/>
      <dgm:t>
        <a:bodyPr/>
        <a:lstStyle/>
        <a:p>
          <a:endParaRPr lang="ru-RU"/>
        </a:p>
      </dgm:t>
    </dgm:pt>
    <dgm:pt modelId="{8B9B1CF6-687E-4A81-905A-4334217ACFA5}" type="sibTrans" cxnId="{614AAEF7-47D4-47DD-BA20-0D84C1D8C240}">
      <dgm:prSet/>
      <dgm:spPr/>
      <dgm:t>
        <a:bodyPr/>
        <a:lstStyle/>
        <a:p>
          <a:endParaRPr lang="ru-RU"/>
        </a:p>
      </dgm:t>
    </dgm:pt>
    <dgm:pt modelId="{3F90F9E4-C3DB-4B40-9114-310169C64E64}">
      <dgm:prSet phldrT="[Текст]"/>
      <dgm:spPr/>
      <dgm:t>
        <a:bodyPr/>
        <a:lstStyle/>
        <a:p>
          <a:r>
            <a:rPr lang="uk-UA" dirty="0" smtClean="0"/>
            <a:t>Ведення баз даних клієнтів</a:t>
          </a:r>
          <a:endParaRPr lang="ru-RU" dirty="0"/>
        </a:p>
      </dgm:t>
    </dgm:pt>
    <dgm:pt modelId="{59396B88-08CE-463A-906C-FDB42E32325F}" type="parTrans" cxnId="{D945259E-02C1-4C69-BDA7-ABD476A4C419}">
      <dgm:prSet/>
      <dgm:spPr/>
      <dgm:t>
        <a:bodyPr/>
        <a:lstStyle/>
        <a:p>
          <a:endParaRPr lang="ru-RU"/>
        </a:p>
      </dgm:t>
    </dgm:pt>
    <dgm:pt modelId="{4740EB54-B040-4BAE-A562-2C02C968C192}" type="sibTrans" cxnId="{D945259E-02C1-4C69-BDA7-ABD476A4C419}">
      <dgm:prSet/>
      <dgm:spPr/>
      <dgm:t>
        <a:bodyPr/>
        <a:lstStyle/>
        <a:p>
          <a:endParaRPr lang="ru-RU"/>
        </a:p>
      </dgm:t>
    </dgm:pt>
    <dgm:pt modelId="{32C0CE31-D8CB-48A0-8840-0B7E5B5FC5F7}">
      <dgm:prSet/>
      <dgm:spPr/>
      <dgm:t>
        <a:bodyPr/>
        <a:lstStyle/>
        <a:p>
          <a:r>
            <a:rPr lang="uk-UA" dirty="0" smtClean="0"/>
            <a:t>Ведення баз даних постачальників</a:t>
          </a:r>
          <a:endParaRPr lang="ru-RU" dirty="0"/>
        </a:p>
      </dgm:t>
    </dgm:pt>
    <dgm:pt modelId="{AC42BEDD-82CB-4360-B87B-FE3B250C5EBE}" type="parTrans" cxnId="{85EB30A3-EA64-408D-8012-DB175D237022}">
      <dgm:prSet/>
      <dgm:spPr/>
      <dgm:t>
        <a:bodyPr/>
        <a:lstStyle/>
        <a:p>
          <a:endParaRPr lang="ru-RU"/>
        </a:p>
      </dgm:t>
    </dgm:pt>
    <dgm:pt modelId="{6C6C8B63-E446-445F-8F7B-AD2B270CBB4E}" type="sibTrans" cxnId="{85EB30A3-EA64-408D-8012-DB175D237022}">
      <dgm:prSet/>
      <dgm:spPr/>
      <dgm:t>
        <a:bodyPr/>
        <a:lstStyle/>
        <a:p>
          <a:endParaRPr lang="ru-RU"/>
        </a:p>
      </dgm:t>
    </dgm:pt>
    <dgm:pt modelId="{54693FF8-04C8-4AA7-8795-358703F11915}" type="pres">
      <dgm:prSet presAssocID="{93ACABEE-B69D-494D-A9E2-5AF64C9E54D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F3A3F5-E203-4F08-BBA6-12FE434C0C94}" type="pres">
      <dgm:prSet presAssocID="{93ACABEE-B69D-494D-A9E2-5AF64C9E54D6}" presName="arrow" presStyleLbl="bgShp" presStyleIdx="0" presStyleCnt="1"/>
      <dgm:spPr/>
    </dgm:pt>
    <dgm:pt modelId="{AC3323A6-0503-4395-AF37-97024A709038}" type="pres">
      <dgm:prSet presAssocID="{93ACABEE-B69D-494D-A9E2-5AF64C9E54D6}" presName="linearProcess" presStyleCnt="0"/>
      <dgm:spPr/>
    </dgm:pt>
    <dgm:pt modelId="{C41CD268-3E14-408E-9504-6373B11B101F}" type="pres">
      <dgm:prSet presAssocID="{A411C8EF-BFCA-4F52-BCF9-F244F8CBA61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711C5-C3E0-4176-BDFF-BDB6FAA6176A}" type="pres">
      <dgm:prSet presAssocID="{339E5208-F0D5-46C2-BD29-FB56DA98C2F1}" presName="sibTrans" presStyleCnt="0"/>
      <dgm:spPr/>
    </dgm:pt>
    <dgm:pt modelId="{846899C4-B0EA-4291-9E72-F660BADE42FE}" type="pres">
      <dgm:prSet presAssocID="{B8156FF2-6913-4867-8540-674FE00C1C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A312B1-AEB7-4E0E-9024-21B114B30820}" type="pres">
      <dgm:prSet presAssocID="{8B9B1CF6-687E-4A81-905A-4334217ACFA5}" presName="sibTrans" presStyleCnt="0"/>
      <dgm:spPr/>
    </dgm:pt>
    <dgm:pt modelId="{FAF0C4F6-1755-44A0-B541-FFFE8D5D728C}" type="pres">
      <dgm:prSet presAssocID="{3F90F9E4-C3DB-4B40-9114-310169C64E6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FA569-6B78-4090-A895-918AEF10ADB4}" type="pres">
      <dgm:prSet presAssocID="{4740EB54-B040-4BAE-A562-2C02C968C192}" presName="sibTrans" presStyleCnt="0"/>
      <dgm:spPr/>
    </dgm:pt>
    <dgm:pt modelId="{F91DB5D4-DDC2-49A5-A3D9-7D8369152EF4}" type="pres">
      <dgm:prSet presAssocID="{32C0CE31-D8CB-48A0-8840-0B7E5B5FC5F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24AB76-4AD8-471A-8198-335147986840}" type="presOf" srcId="{93ACABEE-B69D-494D-A9E2-5AF64C9E54D6}" destId="{54693FF8-04C8-4AA7-8795-358703F11915}" srcOrd="0" destOrd="0" presId="urn:microsoft.com/office/officeart/2005/8/layout/hProcess9"/>
    <dgm:cxn modelId="{E7F73A13-9ED9-42BC-84BA-7E9DC32A116E}" type="presOf" srcId="{3F90F9E4-C3DB-4B40-9114-310169C64E64}" destId="{FAF0C4F6-1755-44A0-B541-FFFE8D5D728C}" srcOrd="0" destOrd="0" presId="urn:microsoft.com/office/officeart/2005/8/layout/hProcess9"/>
    <dgm:cxn modelId="{BB7A86F1-AB1A-46E4-A4B3-E2ABE1226E0F}" srcId="{93ACABEE-B69D-494D-A9E2-5AF64C9E54D6}" destId="{A411C8EF-BFCA-4F52-BCF9-F244F8CBA619}" srcOrd="0" destOrd="0" parTransId="{AE5D4A32-77AE-4473-90D5-53ECE1731F3B}" sibTransId="{339E5208-F0D5-46C2-BD29-FB56DA98C2F1}"/>
    <dgm:cxn modelId="{614AAEF7-47D4-47DD-BA20-0D84C1D8C240}" srcId="{93ACABEE-B69D-494D-A9E2-5AF64C9E54D6}" destId="{B8156FF2-6913-4867-8540-674FE00C1CAB}" srcOrd="1" destOrd="0" parTransId="{FF535533-C30A-4A02-94FA-7A924DEC858C}" sibTransId="{8B9B1CF6-687E-4A81-905A-4334217ACFA5}"/>
    <dgm:cxn modelId="{D945259E-02C1-4C69-BDA7-ABD476A4C419}" srcId="{93ACABEE-B69D-494D-A9E2-5AF64C9E54D6}" destId="{3F90F9E4-C3DB-4B40-9114-310169C64E64}" srcOrd="2" destOrd="0" parTransId="{59396B88-08CE-463A-906C-FDB42E32325F}" sibTransId="{4740EB54-B040-4BAE-A562-2C02C968C192}"/>
    <dgm:cxn modelId="{85EB30A3-EA64-408D-8012-DB175D237022}" srcId="{93ACABEE-B69D-494D-A9E2-5AF64C9E54D6}" destId="{32C0CE31-D8CB-48A0-8840-0B7E5B5FC5F7}" srcOrd="3" destOrd="0" parTransId="{AC42BEDD-82CB-4360-B87B-FE3B250C5EBE}" sibTransId="{6C6C8B63-E446-445F-8F7B-AD2B270CBB4E}"/>
    <dgm:cxn modelId="{E9173181-5641-47DA-944B-630C5FACCD15}" type="presOf" srcId="{B8156FF2-6913-4867-8540-674FE00C1CAB}" destId="{846899C4-B0EA-4291-9E72-F660BADE42FE}" srcOrd="0" destOrd="0" presId="urn:microsoft.com/office/officeart/2005/8/layout/hProcess9"/>
    <dgm:cxn modelId="{1200BDB3-CCEF-479B-AAE3-013C8D5F25E1}" type="presOf" srcId="{32C0CE31-D8CB-48A0-8840-0B7E5B5FC5F7}" destId="{F91DB5D4-DDC2-49A5-A3D9-7D8369152EF4}" srcOrd="0" destOrd="0" presId="urn:microsoft.com/office/officeart/2005/8/layout/hProcess9"/>
    <dgm:cxn modelId="{AC35E99D-AA5B-44BA-BD46-E2A4C5DCAB8A}" type="presOf" srcId="{A411C8EF-BFCA-4F52-BCF9-F244F8CBA619}" destId="{C41CD268-3E14-408E-9504-6373B11B101F}" srcOrd="0" destOrd="0" presId="urn:microsoft.com/office/officeart/2005/8/layout/hProcess9"/>
    <dgm:cxn modelId="{4B835BA9-9503-43B7-99D7-F551194B0363}" type="presParOf" srcId="{54693FF8-04C8-4AA7-8795-358703F11915}" destId="{DCF3A3F5-E203-4F08-BBA6-12FE434C0C94}" srcOrd="0" destOrd="0" presId="urn:microsoft.com/office/officeart/2005/8/layout/hProcess9"/>
    <dgm:cxn modelId="{626E331F-E886-478E-9B72-4301E91DF16E}" type="presParOf" srcId="{54693FF8-04C8-4AA7-8795-358703F11915}" destId="{AC3323A6-0503-4395-AF37-97024A709038}" srcOrd="1" destOrd="0" presId="urn:microsoft.com/office/officeart/2005/8/layout/hProcess9"/>
    <dgm:cxn modelId="{D68082AE-3D73-4B6B-AD89-DB45D50E0A63}" type="presParOf" srcId="{AC3323A6-0503-4395-AF37-97024A709038}" destId="{C41CD268-3E14-408E-9504-6373B11B101F}" srcOrd="0" destOrd="0" presId="urn:microsoft.com/office/officeart/2005/8/layout/hProcess9"/>
    <dgm:cxn modelId="{0AC7A66C-DA51-45BA-B584-B956EA81ADF4}" type="presParOf" srcId="{AC3323A6-0503-4395-AF37-97024A709038}" destId="{34D711C5-C3E0-4176-BDFF-BDB6FAA6176A}" srcOrd="1" destOrd="0" presId="urn:microsoft.com/office/officeart/2005/8/layout/hProcess9"/>
    <dgm:cxn modelId="{A92E049A-BA5B-4E94-8B16-108A5C790C75}" type="presParOf" srcId="{AC3323A6-0503-4395-AF37-97024A709038}" destId="{846899C4-B0EA-4291-9E72-F660BADE42FE}" srcOrd="2" destOrd="0" presId="urn:microsoft.com/office/officeart/2005/8/layout/hProcess9"/>
    <dgm:cxn modelId="{74E19CD1-4EB9-4CA1-90D4-511667E211FF}" type="presParOf" srcId="{AC3323A6-0503-4395-AF37-97024A709038}" destId="{86A312B1-AEB7-4E0E-9024-21B114B30820}" srcOrd="3" destOrd="0" presId="urn:microsoft.com/office/officeart/2005/8/layout/hProcess9"/>
    <dgm:cxn modelId="{EB51E763-353D-4ECF-8B16-C7BDD1D508A5}" type="presParOf" srcId="{AC3323A6-0503-4395-AF37-97024A709038}" destId="{FAF0C4F6-1755-44A0-B541-FFFE8D5D728C}" srcOrd="4" destOrd="0" presId="urn:microsoft.com/office/officeart/2005/8/layout/hProcess9"/>
    <dgm:cxn modelId="{82436D6F-C755-411E-9677-87885CED1159}" type="presParOf" srcId="{AC3323A6-0503-4395-AF37-97024A709038}" destId="{2B4FA569-6B78-4090-A895-918AEF10ADB4}" srcOrd="5" destOrd="0" presId="urn:microsoft.com/office/officeart/2005/8/layout/hProcess9"/>
    <dgm:cxn modelId="{C53E176A-921A-43A8-9F68-EDF8A97A8694}" type="presParOf" srcId="{AC3323A6-0503-4395-AF37-97024A709038}" destId="{F91DB5D4-DDC2-49A5-A3D9-7D8369152EF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ACC242-16F8-4D6C-A053-F9ADCCB21034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89F6C0-AC2E-4D16-A1E7-12F9F92A9152}">
      <dgm:prSet phldrT="[Текст]"/>
      <dgm:spPr/>
      <dgm:t>
        <a:bodyPr/>
        <a:lstStyle/>
        <a:p>
          <a:r>
            <a:rPr lang="ru-RU" smtClean="0"/>
            <a:t>Закупка медичних матеріалів</a:t>
          </a:r>
          <a:endParaRPr lang="ru-RU" dirty="0"/>
        </a:p>
      </dgm:t>
    </dgm:pt>
    <dgm:pt modelId="{DD602DE7-5623-4B88-851A-1C8AF3F05145}" type="parTrans" cxnId="{F303BA99-B002-4BA9-88BF-5DD6DF61DFAC}">
      <dgm:prSet/>
      <dgm:spPr/>
      <dgm:t>
        <a:bodyPr/>
        <a:lstStyle/>
        <a:p>
          <a:endParaRPr lang="ru-RU"/>
        </a:p>
      </dgm:t>
    </dgm:pt>
    <dgm:pt modelId="{65321831-3FB8-4936-946D-6DABEB0BB5D5}" type="sibTrans" cxnId="{F303BA99-B002-4BA9-88BF-5DD6DF61DFAC}">
      <dgm:prSet/>
      <dgm:spPr/>
      <dgm:t>
        <a:bodyPr/>
        <a:lstStyle/>
        <a:p>
          <a:endParaRPr lang="ru-RU"/>
        </a:p>
      </dgm:t>
    </dgm:pt>
    <dgm:pt modelId="{64A9454B-50E2-4186-A4E3-B1C483AC963B}">
      <dgm:prSet phldrT="[Текст]"/>
      <dgm:spPr/>
      <dgm:t>
        <a:bodyPr/>
        <a:lstStyle/>
        <a:p>
          <a:r>
            <a:rPr lang="ru-RU"/>
            <a:t>Закупка, технологічне обслуговування мед. техніки</a:t>
          </a:r>
        </a:p>
      </dgm:t>
    </dgm:pt>
    <dgm:pt modelId="{3708ACEF-519F-47A6-A46E-B206B38054CA}" type="parTrans" cxnId="{1BA8B330-2400-454E-8559-11F9193FFBF1}">
      <dgm:prSet/>
      <dgm:spPr/>
      <dgm:t>
        <a:bodyPr/>
        <a:lstStyle/>
        <a:p>
          <a:endParaRPr lang="ru-RU"/>
        </a:p>
      </dgm:t>
    </dgm:pt>
    <dgm:pt modelId="{F60DABBC-FA58-4718-96D9-35F8CEED054D}" type="sibTrans" cxnId="{1BA8B330-2400-454E-8559-11F9193FFBF1}">
      <dgm:prSet/>
      <dgm:spPr/>
      <dgm:t>
        <a:bodyPr/>
        <a:lstStyle/>
        <a:p>
          <a:endParaRPr lang="ru-RU"/>
        </a:p>
      </dgm:t>
    </dgm:pt>
    <dgm:pt modelId="{821B5F4E-2D42-4A47-8B4E-038E453D4B45}">
      <dgm:prSet phldrT="[Текст]"/>
      <dgm:spPr/>
      <dgm:t>
        <a:bodyPr/>
        <a:lstStyle/>
        <a:p>
          <a:r>
            <a:rPr lang="ru-RU"/>
            <a:t>Утримання приміщень</a:t>
          </a:r>
        </a:p>
      </dgm:t>
    </dgm:pt>
    <dgm:pt modelId="{DDA95B75-1490-49A9-BED5-C69E742249EA}" type="parTrans" cxnId="{EB1B987F-B9FA-413B-BAB2-E6F1622BC9FB}">
      <dgm:prSet/>
      <dgm:spPr/>
      <dgm:t>
        <a:bodyPr/>
        <a:lstStyle/>
        <a:p>
          <a:endParaRPr lang="ru-RU"/>
        </a:p>
      </dgm:t>
    </dgm:pt>
    <dgm:pt modelId="{F67A32D0-D7FE-46AE-8D48-EC74D894558B}" type="sibTrans" cxnId="{EB1B987F-B9FA-413B-BAB2-E6F1622BC9FB}">
      <dgm:prSet/>
      <dgm:spPr/>
      <dgm:t>
        <a:bodyPr/>
        <a:lstStyle/>
        <a:p>
          <a:endParaRPr lang="ru-RU"/>
        </a:p>
      </dgm:t>
    </dgm:pt>
    <dgm:pt modelId="{92ACF2E4-A24B-455E-A108-6A283E881EE0}">
      <dgm:prSet/>
      <dgm:spPr/>
      <dgm:t>
        <a:bodyPr/>
        <a:lstStyle/>
        <a:p>
          <a:r>
            <a:rPr lang="ru-RU"/>
            <a:t>Юридичне забезпечення</a:t>
          </a:r>
        </a:p>
      </dgm:t>
    </dgm:pt>
    <dgm:pt modelId="{640CCF63-4881-470C-8C89-1578B670BA3C}" type="parTrans" cxnId="{2AA7D46E-C306-484E-B41C-F76677CF77EB}">
      <dgm:prSet/>
      <dgm:spPr/>
      <dgm:t>
        <a:bodyPr/>
        <a:lstStyle/>
        <a:p>
          <a:endParaRPr lang="ru-RU"/>
        </a:p>
      </dgm:t>
    </dgm:pt>
    <dgm:pt modelId="{638C0725-CDFC-4E8C-B6D6-B0A2A7ED5520}" type="sibTrans" cxnId="{2AA7D46E-C306-484E-B41C-F76677CF77EB}">
      <dgm:prSet/>
      <dgm:spPr/>
      <dgm:t>
        <a:bodyPr/>
        <a:lstStyle/>
        <a:p>
          <a:endParaRPr lang="ru-RU"/>
        </a:p>
      </dgm:t>
    </dgm:pt>
    <dgm:pt modelId="{0B5F093A-7EB9-4E13-B747-EA9B1329D0AC}">
      <dgm:prSet/>
      <dgm:spPr/>
      <dgm:t>
        <a:bodyPr/>
        <a:lstStyle/>
        <a:p>
          <a:r>
            <a:rPr lang="ru-RU"/>
            <a:t>Адміністративно-господарське забезпечення</a:t>
          </a:r>
        </a:p>
      </dgm:t>
    </dgm:pt>
    <dgm:pt modelId="{7ABA10B8-54D9-431D-94A5-BE906F962607}" type="parTrans" cxnId="{A64D011E-722F-4AF0-B7E3-796331D5BD77}">
      <dgm:prSet/>
      <dgm:spPr/>
      <dgm:t>
        <a:bodyPr/>
        <a:lstStyle/>
        <a:p>
          <a:endParaRPr lang="ru-RU"/>
        </a:p>
      </dgm:t>
    </dgm:pt>
    <dgm:pt modelId="{57930269-522C-41F9-BA74-3950D197DC21}" type="sibTrans" cxnId="{A64D011E-722F-4AF0-B7E3-796331D5BD77}">
      <dgm:prSet/>
      <dgm:spPr/>
      <dgm:t>
        <a:bodyPr/>
        <a:lstStyle/>
        <a:p>
          <a:endParaRPr lang="ru-RU"/>
        </a:p>
      </dgm:t>
    </dgm:pt>
    <dgm:pt modelId="{9A557620-8349-4A44-B8B8-B38F0A7AF21F}" type="pres">
      <dgm:prSet presAssocID="{CEACC242-16F8-4D6C-A053-F9ADCCB210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D65BA0-CB9F-48A1-B2B7-EFC225CF8C1A}" type="pres">
      <dgm:prSet presAssocID="{3589F6C0-AC2E-4D16-A1E7-12F9F92A9152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2314F-DD78-4FE2-B46A-FD976A14C52C}" type="pres">
      <dgm:prSet presAssocID="{65321831-3FB8-4936-946D-6DABEB0BB5D5}" presName="parSpace" presStyleCnt="0"/>
      <dgm:spPr/>
    </dgm:pt>
    <dgm:pt modelId="{A31F3504-1F09-4887-86DB-2D7B3232BA45}" type="pres">
      <dgm:prSet presAssocID="{64A9454B-50E2-4186-A4E3-B1C483AC963B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E82F5-2B98-4F43-829D-6B8BFC513993}" type="pres">
      <dgm:prSet presAssocID="{F60DABBC-FA58-4718-96D9-35F8CEED054D}" presName="parSpace" presStyleCnt="0"/>
      <dgm:spPr/>
    </dgm:pt>
    <dgm:pt modelId="{B499BDD2-F4C2-4B81-A02A-575CCA5F96A7}" type="pres">
      <dgm:prSet presAssocID="{821B5F4E-2D42-4A47-8B4E-038E453D4B4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34A34-167B-44FB-A8DF-ECEE8530B48F}" type="pres">
      <dgm:prSet presAssocID="{F67A32D0-D7FE-46AE-8D48-EC74D894558B}" presName="parSpace" presStyleCnt="0"/>
      <dgm:spPr/>
    </dgm:pt>
    <dgm:pt modelId="{B549FFC0-B919-4817-8692-FDC7AB11837B}" type="pres">
      <dgm:prSet presAssocID="{92ACF2E4-A24B-455E-A108-6A283E881EE0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8089A-D3DA-4F61-9055-7A93D2CD9C9B}" type="pres">
      <dgm:prSet presAssocID="{638C0725-CDFC-4E8C-B6D6-B0A2A7ED5520}" presName="parSpace" presStyleCnt="0"/>
      <dgm:spPr/>
    </dgm:pt>
    <dgm:pt modelId="{EAEFD34D-8EE3-446D-8FD2-5E34007751D6}" type="pres">
      <dgm:prSet presAssocID="{0B5F093A-7EB9-4E13-B747-EA9B1329D0AC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0F014-7036-4C2B-AAAC-7FF34FF7D9EE}" type="presOf" srcId="{3589F6C0-AC2E-4D16-A1E7-12F9F92A9152}" destId="{C8D65BA0-CB9F-48A1-B2B7-EFC225CF8C1A}" srcOrd="0" destOrd="0" presId="urn:microsoft.com/office/officeart/2005/8/layout/hChevron3"/>
    <dgm:cxn modelId="{2AA7D46E-C306-484E-B41C-F76677CF77EB}" srcId="{CEACC242-16F8-4D6C-A053-F9ADCCB21034}" destId="{92ACF2E4-A24B-455E-A108-6A283E881EE0}" srcOrd="3" destOrd="0" parTransId="{640CCF63-4881-470C-8C89-1578B670BA3C}" sibTransId="{638C0725-CDFC-4E8C-B6D6-B0A2A7ED5520}"/>
    <dgm:cxn modelId="{CA785771-6228-4B27-AE82-F93E63A1D3A9}" type="presOf" srcId="{92ACF2E4-A24B-455E-A108-6A283E881EE0}" destId="{B549FFC0-B919-4817-8692-FDC7AB11837B}" srcOrd="0" destOrd="0" presId="urn:microsoft.com/office/officeart/2005/8/layout/hChevron3"/>
    <dgm:cxn modelId="{F303BA99-B002-4BA9-88BF-5DD6DF61DFAC}" srcId="{CEACC242-16F8-4D6C-A053-F9ADCCB21034}" destId="{3589F6C0-AC2E-4D16-A1E7-12F9F92A9152}" srcOrd="0" destOrd="0" parTransId="{DD602DE7-5623-4B88-851A-1C8AF3F05145}" sibTransId="{65321831-3FB8-4936-946D-6DABEB0BB5D5}"/>
    <dgm:cxn modelId="{A64D011E-722F-4AF0-B7E3-796331D5BD77}" srcId="{CEACC242-16F8-4D6C-A053-F9ADCCB21034}" destId="{0B5F093A-7EB9-4E13-B747-EA9B1329D0AC}" srcOrd="4" destOrd="0" parTransId="{7ABA10B8-54D9-431D-94A5-BE906F962607}" sibTransId="{57930269-522C-41F9-BA74-3950D197DC21}"/>
    <dgm:cxn modelId="{6F9A7511-556C-4DBF-9F65-22F0B499DC05}" type="presOf" srcId="{CEACC242-16F8-4D6C-A053-F9ADCCB21034}" destId="{9A557620-8349-4A44-B8B8-B38F0A7AF21F}" srcOrd="0" destOrd="0" presId="urn:microsoft.com/office/officeart/2005/8/layout/hChevron3"/>
    <dgm:cxn modelId="{E15DEC37-B2E6-4E56-8BDA-5C9BE11E634B}" type="presOf" srcId="{64A9454B-50E2-4186-A4E3-B1C483AC963B}" destId="{A31F3504-1F09-4887-86DB-2D7B3232BA45}" srcOrd="0" destOrd="0" presId="urn:microsoft.com/office/officeart/2005/8/layout/hChevron3"/>
    <dgm:cxn modelId="{EB1B987F-B9FA-413B-BAB2-E6F1622BC9FB}" srcId="{CEACC242-16F8-4D6C-A053-F9ADCCB21034}" destId="{821B5F4E-2D42-4A47-8B4E-038E453D4B45}" srcOrd="2" destOrd="0" parTransId="{DDA95B75-1490-49A9-BED5-C69E742249EA}" sibTransId="{F67A32D0-D7FE-46AE-8D48-EC74D894558B}"/>
    <dgm:cxn modelId="{1E8F6846-18ED-47B4-8D42-91D9794AA33F}" type="presOf" srcId="{0B5F093A-7EB9-4E13-B747-EA9B1329D0AC}" destId="{EAEFD34D-8EE3-446D-8FD2-5E34007751D6}" srcOrd="0" destOrd="0" presId="urn:microsoft.com/office/officeart/2005/8/layout/hChevron3"/>
    <dgm:cxn modelId="{1BA8B330-2400-454E-8559-11F9193FFBF1}" srcId="{CEACC242-16F8-4D6C-A053-F9ADCCB21034}" destId="{64A9454B-50E2-4186-A4E3-B1C483AC963B}" srcOrd="1" destOrd="0" parTransId="{3708ACEF-519F-47A6-A46E-B206B38054CA}" sibTransId="{F60DABBC-FA58-4718-96D9-35F8CEED054D}"/>
    <dgm:cxn modelId="{8BDD2BB0-E651-4763-AF7E-925D85BFC7CE}" type="presOf" srcId="{821B5F4E-2D42-4A47-8B4E-038E453D4B45}" destId="{B499BDD2-F4C2-4B81-A02A-575CCA5F96A7}" srcOrd="0" destOrd="0" presId="urn:microsoft.com/office/officeart/2005/8/layout/hChevron3"/>
    <dgm:cxn modelId="{E51D7F01-7EF7-41F9-A11A-5446B692920D}" type="presParOf" srcId="{9A557620-8349-4A44-B8B8-B38F0A7AF21F}" destId="{C8D65BA0-CB9F-48A1-B2B7-EFC225CF8C1A}" srcOrd="0" destOrd="0" presId="urn:microsoft.com/office/officeart/2005/8/layout/hChevron3"/>
    <dgm:cxn modelId="{40AD57BE-5036-4C58-80E3-749201485629}" type="presParOf" srcId="{9A557620-8349-4A44-B8B8-B38F0A7AF21F}" destId="{5272314F-DD78-4FE2-B46A-FD976A14C52C}" srcOrd="1" destOrd="0" presId="urn:microsoft.com/office/officeart/2005/8/layout/hChevron3"/>
    <dgm:cxn modelId="{208D5980-F3A5-4A84-BFBB-072069E3D3BE}" type="presParOf" srcId="{9A557620-8349-4A44-B8B8-B38F0A7AF21F}" destId="{A31F3504-1F09-4887-86DB-2D7B3232BA45}" srcOrd="2" destOrd="0" presId="urn:microsoft.com/office/officeart/2005/8/layout/hChevron3"/>
    <dgm:cxn modelId="{4C40D8E5-9648-4DDB-8CCF-48499029C961}" type="presParOf" srcId="{9A557620-8349-4A44-B8B8-B38F0A7AF21F}" destId="{CBFE82F5-2B98-4F43-829D-6B8BFC513993}" srcOrd="3" destOrd="0" presId="urn:microsoft.com/office/officeart/2005/8/layout/hChevron3"/>
    <dgm:cxn modelId="{45BBBE68-38B8-4803-BB9B-765061307F1D}" type="presParOf" srcId="{9A557620-8349-4A44-B8B8-B38F0A7AF21F}" destId="{B499BDD2-F4C2-4B81-A02A-575CCA5F96A7}" srcOrd="4" destOrd="0" presId="urn:microsoft.com/office/officeart/2005/8/layout/hChevron3"/>
    <dgm:cxn modelId="{5C45328C-75B9-4B12-8A82-C3CFE93578E3}" type="presParOf" srcId="{9A557620-8349-4A44-B8B8-B38F0A7AF21F}" destId="{E6334A34-167B-44FB-A8DF-ECEE8530B48F}" srcOrd="5" destOrd="0" presId="urn:microsoft.com/office/officeart/2005/8/layout/hChevron3"/>
    <dgm:cxn modelId="{86D3C2EC-C4B9-40EB-972B-48C0B49CE562}" type="presParOf" srcId="{9A557620-8349-4A44-B8B8-B38F0A7AF21F}" destId="{B549FFC0-B919-4817-8692-FDC7AB11837B}" srcOrd="6" destOrd="0" presId="urn:microsoft.com/office/officeart/2005/8/layout/hChevron3"/>
    <dgm:cxn modelId="{A65ACD4C-4A37-4760-85C8-BF6C46EAA5C6}" type="presParOf" srcId="{9A557620-8349-4A44-B8B8-B38F0A7AF21F}" destId="{94B8089A-D3DA-4F61-9055-7A93D2CD9C9B}" srcOrd="7" destOrd="0" presId="urn:microsoft.com/office/officeart/2005/8/layout/hChevron3"/>
    <dgm:cxn modelId="{D6872F95-474A-4BB8-A07F-DCC0FB83B552}" type="presParOf" srcId="{9A557620-8349-4A44-B8B8-B38F0A7AF21F}" destId="{EAEFD34D-8EE3-446D-8FD2-5E34007751D6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4064B6-E36A-4B05-B407-258F96A4CC69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D08829-188A-4977-8C41-839F394A1A27}">
      <dgm:prSet phldrT="[Текст]"/>
      <dgm:spPr/>
      <dgm:t>
        <a:bodyPr/>
        <a:lstStyle/>
        <a:p>
          <a:r>
            <a:rPr lang="ru-RU" smtClean="0"/>
            <a:t>Технічне забезпечення</a:t>
          </a:r>
          <a:endParaRPr lang="ru-RU" dirty="0"/>
        </a:p>
      </dgm:t>
    </dgm:pt>
    <dgm:pt modelId="{86980670-44A6-443C-A3B2-9B9E1C3F6AF7}" type="parTrans" cxnId="{DB236DF0-2FB3-48AA-A96C-506C3ABF65AF}">
      <dgm:prSet/>
      <dgm:spPr/>
      <dgm:t>
        <a:bodyPr/>
        <a:lstStyle/>
        <a:p>
          <a:endParaRPr lang="ru-RU"/>
        </a:p>
      </dgm:t>
    </dgm:pt>
    <dgm:pt modelId="{690675E5-E0AB-4368-85CE-0469FB3B9448}" type="sibTrans" cxnId="{DB236DF0-2FB3-48AA-A96C-506C3ABF65AF}">
      <dgm:prSet/>
      <dgm:spPr/>
      <dgm:t>
        <a:bodyPr/>
        <a:lstStyle/>
        <a:p>
          <a:endParaRPr lang="ru-RU"/>
        </a:p>
      </dgm:t>
    </dgm:pt>
    <dgm:pt modelId="{BE1138E2-AA5A-40A3-A8BE-B5F0C95346AD}">
      <dgm:prSet phldrT="[Текст]"/>
      <dgm:spPr/>
      <dgm:t>
        <a:bodyPr/>
        <a:lstStyle/>
        <a:p>
          <a:r>
            <a:rPr lang="ru-RU"/>
            <a:t>Забезпечення охорони та безпеки</a:t>
          </a:r>
        </a:p>
      </dgm:t>
    </dgm:pt>
    <dgm:pt modelId="{A27C98CC-39B3-41C5-8632-26A0F8503122}" type="parTrans" cxnId="{D39D6166-E0C6-490A-840B-B4EA0E4517B0}">
      <dgm:prSet/>
      <dgm:spPr/>
      <dgm:t>
        <a:bodyPr/>
        <a:lstStyle/>
        <a:p>
          <a:endParaRPr lang="ru-RU"/>
        </a:p>
      </dgm:t>
    </dgm:pt>
    <dgm:pt modelId="{1BB9C02E-FCA0-4FEA-A34A-0E2C616EA6F9}" type="sibTrans" cxnId="{D39D6166-E0C6-490A-840B-B4EA0E4517B0}">
      <dgm:prSet/>
      <dgm:spPr/>
      <dgm:t>
        <a:bodyPr/>
        <a:lstStyle/>
        <a:p>
          <a:endParaRPr lang="ru-RU"/>
        </a:p>
      </dgm:t>
    </dgm:pt>
    <dgm:pt modelId="{B5634545-FA66-49F1-BFE9-4BCF567D6732}">
      <dgm:prSet phldrT="[Текст]"/>
      <dgm:spPr/>
      <dgm:t>
        <a:bodyPr/>
        <a:lstStyle/>
        <a:p>
          <a:r>
            <a:rPr lang="ru-RU"/>
            <a:t>Програмне забезпечення</a:t>
          </a:r>
        </a:p>
      </dgm:t>
    </dgm:pt>
    <dgm:pt modelId="{74DF1CBE-4B11-4847-80BB-1BC45851A069}" type="parTrans" cxnId="{FF0788FE-5ED2-4ED6-93E2-AA452C4D624B}">
      <dgm:prSet/>
      <dgm:spPr/>
      <dgm:t>
        <a:bodyPr/>
        <a:lstStyle/>
        <a:p>
          <a:endParaRPr lang="ru-RU"/>
        </a:p>
      </dgm:t>
    </dgm:pt>
    <dgm:pt modelId="{85468504-C2F0-4488-B662-6A96FB9244EB}" type="sibTrans" cxnId="{FF0788FE-5ED2-4ED6-93E2-AA452C4D624B}">
      <dgm:prSet/>
      <dgm:spPr/>
      <dgm:t>
        <a:bodyPr/>
        <a:lstStyle/>
        <a:p>
          <a:endParaRPr lang="ru-RU"/>
        </a:p>
      </dgm:t>
    </dgm:pt>
    <dgm:pt modelId="{33CF73FF-F492-4828-AAFE-376628798093}">
      <dgm:prSet/>
      <dgm:spPr/>
      <dgm:t>
        <a:bodyPr/>
        <a:lstStyle/>
        <a:p>
          <a:r>
            <a:rPr lang="ru-RU" dirty="0" err="1"/>
            <a:t>Дотримання</a:t>
          </a:r>
          <a:r>
            <a:rPr lang="ru-RU" dirty="0"/>
            <a:t> </a:t>
          </a:r>
          <a:r>
            <a:rPr lang="ru-RU" dirty="0" err="1"/>
            <a:t>екологічних</a:t>
          </a:r>
          <a:r>
            <a:rPr lang="ru-RU" dirty="0"/>
            <a:t> правил і норм</a:t>
          </a:r>
        </a:p>
      </dgm:t>
    </dgm:pt>
    <dgm:pt modelId="{AAE343E0-C877-4DFA-AED5-BF173819F4B9}" type="parTrans" cxnId="{F35F7DD1-6C0B-4D6D-AB2D-B737C5005294}">
      <dgm:prSet/>
      <dgm:spPr/>
      <dgm:t>
        <a:bodyPr/>
        <a:lstStyle/>
        <a:p>
          <a:endParaRPr lang="ru-RU"/>
        </a:p>
      </dgm:t>
    </dgm:pt>
    <dgm:pt modelId="{A090D6AF-13D7-4C26-A99F-B79A0BD6F5D1}" type="sibTrans" cxnId="{F35F7DD1-6C0B-4D6D-AB2D-B737C5005294}">
      <dgm:prSet/>
      <dgm:spPr/>
      <dgm:t>
        <a:bodyPr/>
        <a:lstStyle/>
        <a:p>
          <a:endParaRPr lang="ru-RU"/>
        </a:p>
      </dgm:t>
    </dgm:pt>
    <dgm:pt modelId="{C7FEB464-E64C-4365-8052-D67DF61FC092}" type="pres">
      <dgm:prSet presAssocID="{A14064B6-E36A-4B05-B407-258F96A4CC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1A8915-D9CC-43BF-B2D8-0E6B357AE4A9}" type="pres">
      <dgm:prSet presAssocID="{D9D08829-188A-4977-8C41-839F394A1A27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F747-55F1-4CCF-A5EE-D13F17F8158F}" type="pres">
      <dgm:prSet presAssocID="{690675E5-E0AB-4368-85CE-0469FB3B9448}" presName="parSpace" presStyleCnt="0"/>
      <dgm:spPr/>
    </dgm:pt>
    <dgm:pt modelId="{CC2B7A51-4142-46DD-A2F8-F0CCAF227367}" type="pres">
      <dgm:prSet presAssocID="{BE1138E2-AA5A-40A3-A8BE-B5F0C95346AD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03F24-E2D1-4F94-89B5-F2F56BE456F2}" type="pres">
      <dgm:prSet presAssocID="{1BB9C02E-FCA0-4FEA-A34A-0E2C616EA6F9}" presName="parSpace" presStyleCnt="0"/>
      <dgm:spPr/>
    </dgm:pt>
    <dgm:pt modelId="{3AEFFC7C-8427-44F4-8856-34A683A8B991}" type="pres">
      <dgm:prSet presAssocID="{B5634545-FA66-49F1-BFE9-4BCF567D6732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60021-EE20-47DB-9465-8201721C7AE8}" type="pres">
      <dgm:prSet presAssocID="{85468504-C2F0-4488-B662-6A96FB9244EB}" presName="parSpace" presStyleCnt="0"/>
      <dgm:spPr/>
    </dgm:pt>
    <dgm:pt modelId="{746CA253-7628-4BA9-85AD-8C30564BF65D}" type="pres">
      <dgm:prSet presAssocID="{33CF73FF-F492-4828-AAFE-376628798093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F356B-38BD-4BC1-8E3B-030D915AF72D}" type="presOf" srcId="{A14064B6-E36A-4B05-B407-258F96A4CC69}" destId="{C7FEB464-E64C-4365-8052-D67DF61FC092}" srcOrd="0" destOrd="0" presId="urn:microsoft.com/office/officeart/2005/8/layout/hChevron3"/>
    <dgm:cxn modelId="{D39D6166-E0C6-490A-840B-B4EA0E4517B0}" srcId="{A14064B6-E36A-4B05-B407-258F96A4CC69}" destId="{BE1138E2-AA5A-40A3-A8BE-B5F0C95346AD}" srcOrd="1" destOrd="0" parTransId="{A27C98CC-39B3-41C5-8632-26A0F8503122}" sibTransId="{1BB9C02E-FCA0-4FEA-A34A-0E2C616EA6F9}"/>
    <dgm:cxn modelId="{2BE3659B-CDCC-4568-AE26-E475CC63CD17}" type="presOf" srcId="{B5634545-FA66-49F1-BFE9-4BCF567D6732}" destId="{3AEFFC7C-8427-44F4-8856-34A683A8B991}" srcOrd="0" destOrd="0" presId="urn:microsoft.com/office/officeart/2005/8/layout/hChevron3"/>
    <dgm:cxn modelId="{25113030-D7C3-4D63-A6CA-3F8D48C3216C}" type="presOf" srcId="{33CF73FF-F492-4828-AAFE-376628798093}" destId="{746CA253-7628-4BA9-85AD-8C30564BF65D}" srcOrd="0" destOrd="0" presId="urn:microsoft.com/office/officeart/2005/8/layout/hChevron3"/>
    <dgm:cxn modelId="{DB236DF0-2FB3-48AA-A96C-506C3ABF65AF}" srcId="{A14064B6-E36A-4B05-B407-258F96A4CC69}" destId="{D9D08829-188A-4977-8C41-839F394A1A27}" srcOrd="0" destOrd="0" parTransId="{86980670-44A6-443C-A3B2-9B9E1C3F6AF7}" sibTransId="{690675E5-E0AB-4368-85CE-0469FB3B9448}"/>
    <dgm:cxn modelId="{64A9FD77-21AA-45CB-8C8B-EA9CB69D80AD}" type="presOf" srcId="{D9D08829-188A-4977-8C41-839F394A1A27}" destId="{8E1A8915-D9CC-43BF-B2D8-0E6B357AE4A9}" srcOrd="0" destOrd="0" presId="urn:microsoft.com/office/officeart/2005/8/layout/hChevron3"/>
    <dgm:cxn modelId="{ADBDE610-306C-4341-8922-B8A2FBCA8DD3}" type="presOf" srcId="{BE1138E2-AA5A-40A3-A8BE-B5F0C95346AD}" destId="{CC2B7A51-4142-46DD-A2F8-F0CCAF227367}" srcOrd="0" destOrd="0" presId="urn:microsoft.com/office/officeart/2005/8/layout/hChevron3"/>
    <dgm:cxn modelId="{F35F7DD1-6C0B-4D6D-AB2D-B737C5005294}" srcId="{A14064B6-E36A-4B05-B407-258F96A4CC69}" destId="{33CF73FF-F492-4828-AAFE-376628798093}" srcOrd="3" destOrd="0" parTransId="{AAE343E0-C877-4DFA-AED5-BF173819F4B9}" sibTransId="{A090D6AF-13D7-4C26-A99F-B79A0BD6F5D1}"/>
    <dgm:cxn modelId="{FF0788FE-5ED2-4ED6-93E2-AA452C4D624B}" srcId="{A14064B6-E36A-4B05-B407-258F96A4CC69}" destId="{B5634545-FA66-49F1-BFE9-4BCF567D6732}" srcOrd="2" destOrd="0" parTransId="{74DF1CBE-4B11-4847-80BB-1BC45851A069}" sibTransId="{85468504-C2F0-4488-B662-6A96FB9244EB}"/>
    <dgm:cxn modelId="{5F311D42-EBB5-4629-9B4F-236FA1827DE3}" type="presParOf" srcId="{C7FEB464-E64C-4365-8052-D67DF61FC092}" destId="{8E1A8915-D9CC-43BF-B2D8-0E6B357AE4A9}" srcOrd="0" destOrd="0" presId="urn:microsoft.com/office/officeart/2005/8/layout/hChevron3"/>
    <dgm:cxn modelId="{D01CA31D-9243-49C0-BCD5-AA5E82C2678A}" type="presParOf" srcId="{C7FEB464-E64C-4365-8052-D67DF61FC092}" destId="{375EF747-55F1-4CCF-A5EE-D13F17F8158F}" srcOrd="1" destOrd="0" presId="urn:microsoft.com/office/officeart/2005/8/layout/hChevron3"/>
    <dgm:cxn modelId="{52853C89-FA8F-4A1E-B7F2-AED928C98941}" type="presParOf" srcId="{C7FEB464-E64C-4365-8052-D67DF61FC092}" destId="{CC2B7A51-4142-46DD-A2F8-F0CCAF227367}" srcOrd="2" destOrd="0" presId="urn:microsoft.com/office/officeart/2005/8/layout/hChevron3"/>
    <dgm:cxn modelId="{DA1F5FCB-7AF3-4D23-832C-AF15C9328E83}" type="presParOf" srcId="{C7FEB464-E64C-4365-8052-D67DF61FC092}" destId="{B1F03F24-E2D1-4F94-89B5-F2F56BE456F2}" srcOrd="3" destOrd="0" presId="urn:microsoft.com/office/officeart/2005/8/layout/hChevron3"/>
    <dgm:cxn modelId="{03481E8F-8004-443A-B31D-94783E8AEB23}" type="presParOf" srcId="{C7FEB464-E64C-4365-8052-D67DF61FC092}" destId="{3AEFFC7C-8427-44F4-8856-34A683A8B991}" srcOrd="4" destOrd="0" presId="urn:microsoft.com/office/officeart/2005/8/layout/hChevron3"/>
    <dgm:cxn modelId="{5E1E3EEE-DD4E-4E28-A87E-6ABEF16BFC1F}" type="presParOf" srcId="{C7FEB464-E64C-4365-8052-D67DF61FC092}" destId="{0C760021-EE20-47DB-9465-8201721C7AE8}" srcOrd="5" destOrd="0" presId="urn:microsoft.com/office/officeart/2005/8/layout/hChevron3"/>
    <dgm:cxn modelId="{B388EB85-4DC8-4E90-BB20-885105B2A418}" type="presParOf" srcId="{C7FEB464-E64C-4365-8052-D67DF61FC092}" destId="{746CA253-7628-4BA9-85AD-8C30564BF65D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A0AB8-AFE5-4A43-B32D-55EB5999A234}">
      <dsp:nvSpPr>
        <dsp:cNvPr id="0" name=""/>
        <dsp:cNvSpPr/>
      </dsp:nvSpPr>
      <dsp:spPr>
        <a:xfrm>
          <a:off x="1010" y="352920"/>
          <a:ext cx="1655779" cy="66231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Стратегічне управління</a:t>
          </a:r>
          <a:endParaRPr lang="ru-RU" sz="1100" kern="1200" dirty="0"/>
        </a:p>
      </dsp:txBody>
      <dsp:txXfrm>
        <a:off x="1010" y="352920"/>
        <a:ext cx="1490201" cy="662311"/>
      </dsp:txXfrm>
    </dsp:sp>
    <dsp:sp modelId="{929AF8F8-8706-473A-9B25-5D01443ACC39}">
      <dsp:nvSpPr>
        <dsp:cNvPr id="0" name=""/>
        <dsp:cNvSpPr/>
      </dsp:nvSpPr>
      <dsp:spPr>
        <a:xfrm>
          <a:off x="1325634" y="352920"/>
          <a:ext cx="1655779" cy="6623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Управління фінансами</a:t>
          </a:r>
          <a:endParaRPr lang="ru-RU" sz="1100" kern="1200" dirty="0"/>
        </a:p>
      </dsp:txBody>
      <dsp:txXfrm>
        <a:off x="1656790" y="352920"/>
        <a:ext cx="993468" cy="662311"/>
      </dsp:txXfrm>
    </dsp:sp>
    <dsp:sp modelId="{E1D268CB-2411-43F0-8960-794ED3E504C3}">
      <dsp:nvSpPr>
        <dsp:cNvPr id="0" name=""/>
        <dsp:cNvSpPr/>
      </dsp:nvSpPr>
      <dsp:spPr>
        <a:xfrm>
          <a:off x="2650258" y="352920"/>
          <a:ext cx="1655779" cy="6623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Управління маркетингом</a:t>
          </a:r>
          <a:endParaRPr lang="ru-RU" sz="1100" kern="1200" dirty="0"/>
        </a:p>
      </dsp:txBody>
      <dsp:txXfrm>
        <a:off x="2981414" y="352920"/>
        <a:ext cx="993468" cy="662311"/>
      </dsp:txXfrm>
    </dsp:sp>
    <dsp:sp modelId="{ADE402D9-7F6C-4B65-A615-78BA13FE252B}">
      <dsp:nvSpPr>
        <dsp:cNvPr id="0" name=""/>
        <dsp:cNvSpPr/>
      </dsp:nvSpPr>
      <dsp:spPr>
        <a:xfrm>
          <a:off x="3974882" y="352920"/>
          <a:ext cx="1655779" cy="6623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Управління якістю</a:t>
          </a:r>
          <a:endParaRPr lang="ru-RU" sz="1100" kern="1200" dirty="0"/>
        </a:p>
      </dsp:txBody>
      <dsp:txXfrm>
        <a:off x="4306038" y="352920"/>
        <a:ext cx="993468" cy="662311"/>
      </dsp:txXfrm>
    </dsp:sp>
    <dsp:sp modelId="{D95A1E94-4AA5-48C6-80A9-A676556F2F5C}">
      <dsp:nvSpPr>
        <dsp:cNvPr id="0" name=""/>
        <dsp:cNvSpPr/>
      </dsp:nvSpPr>
      <dsp:spPr>
        <a:xfrm>
          <a:off x="5299505" y="352920"/>
          <a:ext cx="1655779" cy="6623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Управління персоналом</a:t>
          </a:r>
          <a:endParaRPr lang="ru-RU" sz="1100" kern="1200" dirty="0"/>
        </a:p>
      </dsp:txBody>
      <dsp:txXfrm>
        <a:off x="5630661" y="352920"/>
        <a:ext cx="993468" cy="662311"/>
      </dsp:txXfrm>
    </dsp:sp>
    <dsp:sp modelId="{10FB8018-F626-4F58-A6AC-B81D85F11F78}">
      <dsp:nvSpPr>
        <dsp:cNvPr id="0" name=""/>
        <dsp:cNvSpPr/>
      </dsp:nvSpPr>
      <dsp:spPr>
        <a:xfrm>
          <a:off x="6624129" y="352920"/>
          <a:ext cx="1655779" cy="66231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Управління соціальною сферою</a:t>
          </a:r>
          <a:endParaRPr lang="ru-RU" sz="1100" kern="1200" dirty="0"/>
        </a:p>
      </dsp:txBody>
      <dsp:txXfrm>
        <a:off x="6955285" y="352920"/>
        <a:ext cx="993468" cy="662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3A3F5-E203-4F08-BBA6-12FE434C0C94}">
      <dsp:nvSpPr>
        <dsp:cNvPr id="0" name=""/>
        <dsp:cNvSpPr/>
      </dsp:nvSpPr>
      <dsp:spPr>
        <a:xfrm>
          <a:off x="626469" y="0"/>
          <a:ext cx="7099988" cy="23042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1CD268-3E14-408E-9504-6373B11B101F}">
      <dsp:nvSpPr>
        <dsp:cNvPr id="0" name=""/>
        <dsp:cNvSpPr/>
      </dsp:nvSpPr>
      <dsp:spPr>
        <a:xfrm>
          <a:off x="4180" y="691276"/>
          <a:ext cx="2010739" cy="9217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Надання медичних послуг</a:t>
          </a:r>
          <a:endParaRPr lang="ru-RU" sz="1500" kern="1200" dirty="0"/>
        </a:p>
      </dsp:txBody>
      <dsp:txXfrm>
        <a:off x="49174" y="736270"/>
        <a:ext cx="1920751" cy="831714"/>
      </dsp:txXfrm>
    </dsp:sp>
    <dsp:sp modelId="{846899C4-B0EA-4291-9E72-F660BADE42FE}">
      <dsp:nvSpPr>
        <dsp:cNvPr id="0" name=""/>
        <dsp:cNvSpPr/>
      </dsp:nvSpPr>
      <dsp:spPr>
        <a:xfrm>
          <a:off x="2115456" y="691276"/>
          <a:ext cx="2010739" cy="9217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Формування пакетів послуг</a:t>
          </a:r>
          <a:endParaRPr lang="ru-RU" sz="1500" kern="1200" dirty="0"/>
        </a:p>
      </dsp:txBody>
      <dsp:txXfrm>
        <a:off x="2160450" y="736270"/>
        <a:ext cx="1920751" cy="831714"/>
      </dsp:txXfrm>
    </dsp:sp>
    <dsp:sp modelId="{FAF0C4F6-1755-44A0-B541-FFFE8D5D728C}">
      <dsp:nvSpPr>
        <dsp:cNvPr id="0" name=""/>
        <dsp:cNvSpPr/>
      </dsp:nvSpPr>
      <dsp:spPr>
        <a:xfrm>
          <a:off x="4226732" y="691276"/>
          <a:ext cx="2010739" cy="9217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Ведення баз даних клієнтів</a:t>
          </a:r>
          <a:endParaRPr lang="ru-RU" sz="1500" kern="1200" dirty="0"/>
        </a:p>
      </dsp:txBody>
      <dsp:txXfrm>
        <a:off x="4271726" y="736270"/>
        <a:ext cx="1920751" cy="831714"/>
      </dsp:txXfrm>
    </dsp:sp>
    <dsp:sp modelId="{F91DB5D4-DDC2-49A5-A3D9-7D8369152EF4}">
      <dsp:nvSpPr>
        <dsp:cNvPr id="0" name=""/>
        <dsp:cNvSpPr/>
      </dsp:nvSpPr>
      <dsp:spPr>
        <a:xfrm>
          <a:off x="6338008" y="691276"/>
          <a:ext cx="2010739" cy="9217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Ведення баз даних постачальників</a:t>
          </a:r>
          <a:endParaRPr lang="ru-RU" sz="1500" kern="1200" dirty="0"/>
        </a:p>
      </dsp:txBody>
      <dsp:txXfrm>
        <a:off x="6383002" y="736270"/>
        <a:ext cx="1920751" cy="831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65BA0-CB9F-48A1-B2B7-EFC225CF8C1A}">
      <dsp:nvSpPr>
        <dsp:cNvPr id="0" name=""/>
        <dsp:cNvSpPr/>
      </dsp:nvSpPr>
      <dsp:spPr>
        <a:xfrm>
          <a:off x="1019" y="286414"/>
          <a:ext cx="1988306" cy="79532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Закупка медичних матеріалів</a:t>
          </a:r>
          <a:endParaRPr lang="ru-RU" sz="1000" kern="1200" dirty="0"/>
        </a:p>
      </dsp:txBody>
      <dsp:txXfrm>
        <a:off x="1019" y="286414"/>
        <a:ext cx="1789476" cy="795322"/>
      </dsp:txXfrm>
    </dsp:sp>
    <dsp:sp modelId="{A31F3504-1F09-4887-86DB-2D7B3232BA45}">
      <dsp:nvSpPr>
        <dsp:cNvPr id="0" name=""/>
        <dsp:cNvSpPr/>
      </dsp:nvSpPr>
      <dsp:spPr>
        <a:xfrm>
          <a:off x="1591665" y="286414"/>
          <a:ext cx="1988306" cy="7953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Закупка, технологічне обслуговування мед. техніки</a:t>
          </a:r>
        </a:p>
      </dsp:txBody>
      <dsp:txXfrm>
        <a:off x="1989326" y="286414"/>
        <a:ext cx="1192984" cy="795322"/>
      </dsp:txXfrm>
    </dsp:sp>
    <dsp:sp modelId="{B499BDD2-F4C2-4B81-A02A-575CCA5F96A7}">
      <dsp:nvSpPr>
        <dsp:cNvPr id="0" name=""/>
        <dsp:cNvSpPr/>
      </dsp:nvSpPr>
      <dsp:spPr>
        <a:xfrm>
          <a:off x="3182310" y="286414"/>
          <a:ext cx="1988306" cy="7953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Утримання приміщень</a:t>
          </a:r>
        </a:p>
      </dsp:txBody>
      <dsp:txXfrm>
        <a:off x="3579971" y="286414"/>
        <a:ext cx="1192984" cy="795322"/>
      </dsp:txXfrm>
    </dsp:sp>
    <dsp:sp modelId="{B549FFC0-B919-4817-8692-FDC7AB11837B}">
      <dsp:nvSpPr>
        <dsp:cNvPr id="0" name=""/>
        <dsp:cNvSpPr/>
      </dsp:nvSpPr>
      <dsp:spPr>
        <a:xfrm>
          <a:off x="4772956" y="286414"/>
          <a:ext cx="1988306" cy="7953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Юридичне забезпечення</a:t>
          </a:r>
        </a:p>
      </dsp:txBody>
      <dsp:txXfrm>
        <a:off x="5170617" y="286414"/>
        <a:ext cx="1192984" cy="795322"/>
      </dsp:txXfrm>
    </dsp:sp>
    <dsp:sp modelId="{EAEFD34D-8EE3-446D-8FD2-5E34007751D6}">
      <dsp:nvSpPr>
        <dsp:cNvPr id="0" name=""/>
        <dsp:cNvSpPr/>
      </dsp:nvSpPr>
      <dsp:spPr>
        <a:xfrm>
          <a:off x="6363601" y="286414"/>
          <a:ext cx="1988306" cy="7953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13335" bIns="2667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/>
            <a:t>Адміністративно-господарське забезпечення</a:t>
          </a:r>
        </a:p>
      </dsp:txBody>
      <dsp:txXfrm>
        <a:off x="6761262" y="286414"/>
        <a:ext cx="1192984" cy="795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A8915-D9CC-43BF-B2D8-0E6B357AE4A9}">
      <dsp:nvSpPr>
        <dsp:cNvPr id="0" name=""/>
        <dsp:cNvSpPr/>
      </dsp:nvSpPr>
      <dsp:spPr>
        <a:xfrm>
          <a:off x="2468" y="44765"/>
          <a:ext cx="2476470" cy="99058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Технічне забезпечення</a:t>
          </a:r>
          <a:endParaRPr lang="ru-RU" sz="1500" kern="1200" dirty="0"/>
        </a:p>
      </dsp:txBody>
      <dsp:txXfrm>
        <a:off x="2468" y="44765"/>
        <a:ext cx="2228823" cy="990588"/>
      </dsp:txXfrm>
    </dsp:sp>
    <dsp:sp modelId="{CC2B7A51-4142-46DD-A2F8-F0CCAF227367}">
      <dsp:nvSpPr>
        <dsp:cNvPr id="0" name=""/>
        <dsp:cNvSpPr/>
      </dsp:nvSpPr>
      <dsp:spPr>
        <a:xfrm>
          <a:off x="1983644" y="44765"/>
          <a:ext cx="2476470" cy="9905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Забезпечення охорони та безпеки</a:t>
          </a:r>
        </a:p>
      </dsp:txBody>
      <dsp:txXfrm>
        <a:off x="2478938" y="44765"/>
        <a:ext cx="1485882" cy="990588"/>
      </dsp:txXfrm>
    </dsp:sp>
    <dsp:sp modelId="{3AEFFC7C-8427-44F4-8856-34A683A8B991}">
      <dsp:nvSpPr>
        <dsp:cNvPr id="0" name=""/>
        <dsp:cNvSpPr/>
      </dsp:nvSpPr>
      <dsp:spPr>
        <a:xfrm>
          <a:off x="3964820" y="44765"/>
          <a:ext cx="2476470" cy="9905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Програмне забезпечення</a:t>
          </a:r>
        </a:p>
      </dsp:txBody>
      <dsp:txXfrm>
        <a:off x="4460114" y="44765"/>
        <a:ext cx="1485882" cy="990588"/>
      </dsp:txXfrm>
    </dsp:sp>
    <dsp:sp modelId="{746CA253-7628-4BA9-85AD-8C30564BF65D}">
      <dsp:nvSpPr>
        <dsp:cNvPr id="0" name=""/>
        <dsp:cNvSpPr/>
      </dsp:nvSpPr>
      <dsp:spPr>
        <a:xfrm>
          <a:off x="5945997" y="44765"/>
          <a:ext cx="2476470" cy="99058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/>
            <a:t>Дотримання</a:t>
          </a:r>
          <a:r>
            <a:rPr lang="ru-RU" sz="1500" kern="1200" dirty="0"/>
            <a:t> </a:t>
          </a:r>
          <a:r>
            <a:rPr lang="ru-RU" sz="1500" kern="1200" dirty="0" err="1"/>
            <a:t>екологічних</a:t>
          </a:r>
          <a:r>
            <a:rPr lang="ru-RU" sz="1500" kern="1200" dirty="0"/>
            <a:t> правил і норм</a:t>
          </a:r>
        </a:p>
      </dsp:txBody>
      <dsp:txXfrm>
        <a:off x="6441291" y="44765"/>
        <a:ext cx="1485882" cy="990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CC8A4-FECE-47D6-A2FA-DB1CF393D19F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1DF55-2EF9-4402-A206-BD82EE554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48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1DF55-2EF9-4402-A206-BD82EE554F5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80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28BB3A-4FF4-4F69-A859-F4D83BCDEF1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DEA852-2A59-461F-8870-E8ED2CAD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8BB3A-4FF4-4F69-A859-F4D83BCDEF1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EA852-2A59-461F-8870-E8ED2CAD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8BB3A-4FF4-4F69-A859-F4D83BCDEF1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EA852-2A59-461F-8870-E8ED2CAD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8BB3A-4FF4-4F69-A859-F4D83BCDEF1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EA852-2A59-461F-8870-E8ED2CAD28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8BB3A-4FF4-4F69-A859-F4D83BCDEF1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EA852-2A59-461F-8870-E8ED2CAD28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8BB3A-4FF4-4F69-A859-F4D83BCDEF1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EA852-2A59-461F-8870-E8ED2CAD28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8BB3A-4FF4-4F69-A859-F4D83BCDEF1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EA852-2A59-461F-8870-E8ED2CAD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8BB3A-4FF4-4F69-A859-F4D83BCDEF1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EA852-2A59-461F-8870-E8ED2CAD28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28BB3A-4FF4-4F69-A859-F4D83BCDEF1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EA852-2A59-461F-8870-E8ED2CAD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828BB3A-4FF4-4F69-A859-F4D83BCDEF1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DEA852-2A59-461F-8870-E8ED2CAD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28BB3A-4FF4-4F69-A859-F4D83BCDEF1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DEA852-2A59-461F-8870-E8ED2CAD28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828BB3A-4FF4-4F69-A859-F4D83BCDEF1D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DEA852-2A59-461F-8870-E8ED2CAD2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24944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</a:t>
            </a:r>
            <a:r>
              <a:rPr lang="uk-UA" dirty="0" err="1"/>
              <a:t>ідвищення</a:t>
            </a:r>
            <a:r>
              <a:rPr lang="uk-UA" dirty="0"/>
              <a:t> ефективності бізнес-процесів підприємства для забезпечення конкурентоспроможності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761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Медіком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лідируючу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по таким </a:t>
            </a:r>
            <a:r>
              <a:rPr lang="ru-RU" dirty="0" err="1"/>
              <a:t>послугам</a:t>
            </a:r>
            <a:r>
              <a:rPr lang="ru-RU" dirty="0"/>
              <a:t>: </a:t>
            </a:r>
            <a:r>
              <a:rPr lang="ru-RU" dirty="0" err="1"/>
              <a:t>кардіологічні</a:t>
            </a:r>
            <a:r>
              <a:rPr lang="ru-RU" dirty="0"/>
              <a:t> та </a:t>
            </a:r>
            <a:r>
              <a:rPr lang="ru-RU" dirty="0" err="1"/>
              <a:t>гінекологічні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/>
              <a:t>позицію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 нападу по </a:t>
            </a:r>
            <a:r>
              <a:rPr lang="ru-RU" dirty="0" err="1"/>
              <a:t>офтальмологічних</a:t>
            </a:r>
            <a:r>
              <a:rPr lang="ru-RU" dirty="0"/>
              <a:t> та </a:t>
            </a:r>
            <a:r>
              <a:rPr lang="ru-RU" dirty="0" err="1"/>
              <a:t>стоматологічних</a:t>
            </a:r>
            <a:r>
              <a:rPr lang="ru-RU" dirty="0"/>
              <a:t> </a:t>
            </a:r>
            <a:r>
              <a:rPr lang="ru-RU" dirty="0" err="1"/>
              <a:t>послугах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І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урологічні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невикористаних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на них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.</a:t>
            </a:r>
          </a:p>
          <a:p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/>
              <a:t>перспективами є </a:t>
            </a:r>
            <a:r>
              <a:rPr lang="ru-RU" dirty="0" err="1"/>
              <a:t>перехід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 нападу по </a:t>
            </a:r>
            <a:r>
              <a:rPr lang="ru-RU" dirty="0" err="1"/>
              <a:t>офтальмологічних</a:t>
            </a:r>
            <a:r>
              <a:rPr lang="ru-RU" dirty="0"/>
              <a:t> та </a:t>
            </a:r>
            <a:r>
              <a:rPr lang="ru-RU" dirty="0" err="1"/>
              <a:t>стоматологічних</a:t>
            </a:r>
            <a:r>
              <a:rPr lang="ru-RU" dirty="0"/>
              <a:t> </a:t>
            </a:r>
            <a:r>
              <a:rPr lang="ru-RU" dirty="0" err="1"/>
              <a:t>послугах</a:t>
            </a:r>
            <a:r>
              <a:rPr lang="ru-RU" dirty="0"/>
              <a:t> до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лідера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Конкурентоспроможність</a:t>
            </a:r>
            <a:r>
              <a:rPr lang="en-US" dirty="0" smtClean="0"/>
              <a:t> </a:t>
            </a:r>
            <a:r>
              <a:rPr lang="ru-RU" dirty="0" err="1" smtClean="0"/>
              <a:t>потенц</a:t>
            </a:r>
            <a:r>
              <a:rPr lang="uk-UA" dirty="0" err="1" smtClean="0"/>
              <a:t>іалу</a:t>
            </a:r>
            <a:r>
              <a:rPr lang="uk-UA" dirty="0" smtClean="0"/>
              <a:t> підприємства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74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effectLst/>
              </a:rPr>
              <a:t>Процес </a:t>
            </a:r>
            <a:r>
              <a:rPr lang="uk-UA" dirty="0">
                <a:effectLst/>
              </a:rPr>
              <a:t>управління якістю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79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05871860"/>
              </p:ext>
            </p:extLst>
          </p:nvPr>
        </p:nvGraphicFramePr>
        <p:xfrm>
          <a:off x="-11992" y="1340768"/>
          <a:ext cx="9155991" cy="5517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822"/>
                <a:gridCol w="6635169"/>
              </a:tblGrid>
              <a:tr h="3235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Принципи управління якістю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1" marR="11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Реалізація в ПП «Клініка Медіком»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1" marR="11021" marT="0" marB="0"/>
                </a:tc>
              </a:tr>
              <a:tr h="19415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1. Орієнтація на споживача (Customer-Focused </a:t>
                      </a:r>
                      <a:r>
                        <a:rPr lang="uk-UA" sz="1200" dirty="0" err="1">
                          <a:effectLst/>
                        </a:rPr>
                        <a:t>Organization</a:t>
                      </a:r>
                      <a:r>
                        <a:rPr lang="uk-UA" sz="1200" dirty="0">
                          <a:effectLst/>
                        </a:rPr>
                        <a:t>).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1" marR="11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Клініка </a:t>
                      </a:r>
                      <a:r>
                        <a:rPr lang="uk-UA" sz="1200" dirty="0" err="1">
                          <a:effectLst/>
                        </a:rPr>
                        <a:t>Медіком</a:t>
                      </a:r>
                      <a:r>
                        <a:rPr lang="uk-UA" sz="1200" dirty="0">
                          <a:effectLst/>
                        </a:rPr>
                        <a:t> має маркетологів, що постійно роблять моніторинг ринку, порівнюють діяльність </a:t>
                      </a:r>
                      <a:r>
                        <a:rPr lang="uk-UA" sz="1200" dirty="0" err="1">
                          <a:effectLst/>
                        </a:rPr>
                        <a:t>Медікому</a:t>
                      </a:r>
                      <a:r>
                        <a:rPr lang="uk-UA" sz="1200" dirty="0">
                          <a:effectLst/>
                        </a:rPr>
                        <a:t> з діяльністю інших клінік на ринку. </a:t>
                      </a:r>
                      <a:r>
                        <a:rPr lang="uk-UA" sz="1200" dirty="0" err="1">
                          <a:effectLst/>
                        </a:rPr>
                        <a:t>Медіком</a:t>
                      </a:r>
                      <a:r>
                        <a:rPr lang="uk-UA" sz="1200" dirty="0">
                          <a:effectLst/>
                        </a:rPr>
                        <a:t> орієнтується на споживача. Діяльність клініки побудована таким чином, щоб </a:t>
                      </a:r>
                      <a:r>
                        <a:rPr lang="uk-UA" sz="1200" dirty="0" err="1">
                          <a:effectLst/>
                        </a:rPr>
                        <a:t>задовільнити</a:t>
                      </a:r>
                      <a:r>
                        <a:rPr lang="uk-UA" sz="1200" dirty="0">
                          <a:effectLst/>
                        </a:rPr>
                        <a:t> найвибагливіших: людям подобається інтер’єр, відношення персоналу, відсутність медичного запаху тощо. Щодо внутрішніх споживачів їх потреби намагаються </a:t>
                      </a:r>
                      <a:r>
                        <a:rPr lang="uk-UA" sz="1200" dirty="0" err="1">
                          <a:effectLst/>
                        </a:rPr>
                        <a:t>задовільнити</a:t>
                      </a:r>
                      <a:r>
                        <a:rPr lang="uk-UA" sz="1200" dirty="0">
                          <a:effectLst/>
                        </a:rPr>
                        <a:t> також. Персонал має соціальний пакет, солідну зарплатню тощо.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1" marR="11021" marT="0" marB="0"/>
                </a:tc>
              </a:tr>
              <a:tr h="13104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2. Лідерство керівника (</a:t>
                      </a:r>
                      <a:r>
                        <a:rPr lang="uk-UA" sz="1200" dirty="0" err="1">
                          <a:effectLst/>
                        </a:rPr>
                        <a:t>Leadership</a:t>
                      </a:r>
                      <a:r>
                        <a:rPr lang="uk-UA" sz="1200" dirty="0">
                          <a:effectLst/>
                        </a:rPr>
                        <a:t>).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1" marR="11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 Медікомі є чітко розроблена стратегія і тактика, якість та ефективність виконання роботи контролюється начальниками відділів, які звітують директору, який в свою чергу підзвітний акціонерам.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1" marR="11021" marT="0" marB="0"/>
                </a:tc>
              </a:tr>
              <a:tr h="1294387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3. Залучення персоналу (</a:t>
                      </a:r>
                      <a:r>
                        <a:rPr lang="uk-UA" sz="1200" dirty="0" err="1">
                          <a:effectLst/>
                        </a:rPr>
                        <a:t>InvolvementofPeople</a:t>
                      </a:r>
                      <a:r>
                        <a:rPr lang="uk-UA" sz="1200" dirty="0">
                          <a:effectLst/>
                        </a:rPr>
                        <a:t>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1" marR="11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Систематична можливість кожного співробітника брати участь у розробці і реалізації управлінських рішень. Така можливість народжує в людях почуття відповідальності і причетності, які посилюють мотивацію до якісного надання медичної допомоги та інших допоміжних послуг, безпосередньо впливаючи на результат.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1" marR="11021" marT="0" marB="0"/>
                </a:tc>
              </a:tr>
              <a:tr h="6471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4. </a:t>
                      </a:r>
                      <a:r>
                        <a:rPr lang="uk-UA" sz="1200" dirty="0" err="1">
                          <a:effectLst/>
                        </a:rPr>
                        <a:t>Процесний</a:t>
                      </a:r>
                      <a:r>
                        <a:rPr lang="uk-UA" sz="1200" dirty="0">
                          <a:effectLst/>
                        </a:rPr>
                        <a:t> підхід (</a:t>
                      </a:r>
                      <a:r>
                        <a:rPr lang="uk-UA" sz="1200" dirty="0" err="1">
                          <a:effectLst/>
                        </a:rPr>
                        <a:t>ProcessApproach</a:t>
                      </a:r>
                      <a:r>
                        <a:rPr lang="uk-UA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1" marR="11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В </a:t>
                      </a:r>
                      <a:r>
                        <a:rPr lang="uk-UA" sz="1200" dirty="0" err="1">
                          <a:effectLst/>
                        </a:rPr>
                        <a:t>Медикомі</a:t>
                      </a:r>
                      <a:r>
                        <a:rPr lang="uk-UA" sz="1200" dirty="0">
                          <a:effectLst/>
                        </a:rPr>
                        <a:t> будь-який вид види діяльності розглядаються як процеси – логічно впорядкована послідовність кроків, які перетворюють вхідні дані у вихідні.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21" marR="11021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Принципи </a:t>
            </a:r>
            <a:r>
              <a:rPr lang="uk-UA" dirty="0">
                <a:effectLst/>
              </a:rPr>
              <a:t>міжнародних стандартів якості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83050" y="1481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2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1500393"/>
              </p:ext>
            </p:extLst>
          </p:nvPr>
        </p:nvGraphicFramePr>
        <p:xfrm>
          <a:off x="0" y="1556791"/>
          <a:ext cx="91440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784"/>
                <a:gridCol w="6516216"/>
              </a:tblGrid>
              <a:tr h="18576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5. Системний підхід до менеджменту (</a:t>
                      </a:r>
                      <a:r>
                        <a:rPr lang="uk-UA" sz="1400" b="1" dirty="0" err="1">
                          <a:effectLst/>
                        </a:rPr>
                        <a:t>SystemApproachtoManagement</a:t>
                      </a:r>
                      <a:r>
                        <a:rPr lang="uk-UA" sz="1400" b="1" dirty="0">
                          <a:effectLst/>
                        </a:rPr>
                        <a:t>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68" marR="24868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Цей принцип передбачає діяльність клініки як 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effectLst/>
                        </a:rPr>
                        <a:t>систему взаємодії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медичних і немедичних процесів. 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effectLst/>
                        </a:rPr>
                        <a:t>Із системним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підходом пов'язана і 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effectLst/>
                        </a:rPr>
                        <a:t>проблема оцінювання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результатів діяльності клініки</a:t>
                      </a:r>
                      <a:r>
                        <a:rPr lang="uk-UA" sz="1400" b="0" dirty="0" smtClean="0">
                          <a:solidFill>
                            <a:schemeClr val="tx1"/>
                          </a:solidFill>
                          <a:effectLst/>
                        </a:rPr>
                        <a:t>. При </a:t>
                      </a:r>
                      <a:r>
                        <a:rPr lang="uk-UA" sz="1400" b="0" dirty="0">
                          <a:solidFill>
                            <a:schemeClr val="tx1"/>
                          </a:solidFill>
                          <a:effectLst/>
                        </a:rPr>
                        <a:t>цьому оцінюють не лише фінансові показники, а й показники задоволення пацієнтів, ефективності бізнес-процесів, а також показники потенціалу розвитку клініки і кваліфікації персоналу. Система таких показників називається збалансованою системою показників.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68" marR="24868" marT="0" marB="0">
                    <a:solidFill>
                      <a:schemeClr val="bg2"/>
                    </a:solidFill>
                  </a:tcPr>
                </a:tc>
              </a:tr>
              <a:tr h="399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6. Постійне покращання (</a:t>
                      </a:r>
                      <a:r>
                        <a:rPr lang="uk-UA" sz="1400" dirty="0" err="1">
                          <a:effectLst/>
                        </a:rPr>
                        <a:t>ContinualImprovement</a:t>
                      </a:r>
                      <a:r>
                        <a:rPr lang="uk-UA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68" marR="24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На вищому управлінському рівні розробляються стратегії для покращення абсолютно всіх видів діяльності.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68" marR="24868" marT="0" marB="0"/>
                </a:tc>
              </a:tr>
              <a:tr h="3993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7. Обґрунтований метод прийняття рі­шень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68" marR="248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 </a:t>
                      </a:r>
                      <a:r>
                        <a:rPr lang="uk-UA" sz="1400" dirty="0" err="1">
                          <a:effectLst/>
                        </a:rPr>
                        <a:t>Медикомі</a:t>
                      </a:r>
                      <a:r>
                        <a:rPr lang="uk-UA" sz="1400" dirty="0">
                          <a:effectLst/>
                        </a:rPr>
                        <a:t> існує система стандартів, кожне рішення повинне бути порівняне з оптимальним.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68" marR="24868" marT="0" marB="0"/>
                </a:tc>
              </a:tr>
              <a:tr h="656139"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8. Взаємовигідні відносини з постачальниками послуг (</a:t>
                      </a:r>
                      <a:r>
                        <a:rPr lang="uk-UA" sz="1400" dirty="0" err="1">
                          <a:effectLst/>
                        </a:rPr>
                        <a:t>MutuallyBeneficialSupplierRe­lationship</a:t>
                      </a:r>
                      <a:r>
                        <a:rPr lang="uk-UA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68" marR="24868" marT="0" marB="0"/>
                </a:tc>
                <a:tc>
                  <a:txBody>
                    <a:bodyPr/>
                    <a:lstStyle/>
                    <a:p>
                      <a:pPr marL="68580" indent="-4572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Партії товарів </a:t>
                      </a:r>
                      <a:r>
                        <a:rPr lang="ru-RU" sz="1400" dirty="0">
                          <a:effectLst/>
                        </a:rPr>
                        <a:t>перев</a:t>
                      </a:r>
                      <a:r>
                        <a:rPr lang="uk-UA" sz="1400" dirty="0">
                          <a:effectLst/>
                        </a:rPr>
                        <a:t>і</a:t>
                      </a:r>
                      <a:r>
                        <a:rPr lang="ru-RU" sz="1400" dirty="0" err="1">
                          <a:effectLst/>
                        </a:rPr>
                        <a:t>ряються</a:t>
                      </a:r>
                      <a:r>
                        <a:rPr lang="ru-RU" sz="1400" dirty="0">
                          <a:effectLst/>
                        </a:rPr>
                        <a:t> на в</a:t>
                      </a:r>
                      <a:r>
                        <a:rPr lang="uk-UA" sz="1400" dirty="0">
                          <a:effectLst/>
                        </a:rPr>
                        <a:t>і</a:t>
                      </a:r>
                      <a:r>
                        <a:rPr lang="ru-RU" sz="1400" dirty="0" err="1">
                          <a:effectLst/>
                        </a:rPr>
                        <a:t>дпов</a:t>
                      </a:r>
                      <a:r>
                        <a:rPr lang="uk-UA" sz="1400" dirty="0">
                          <a:effectLst/>
                        </a:rPr>
                        <a:t>і</a:t>
                      </a:r>
                      <a:r>
                        <a:rPr lang="ru-RU" sz="1400" dirty="0" err="1">
                          <a:effectLst/>
                        </a:rPr>
                        <a:t>дн</a:t>
                      </a:r>
                      <a:r>
                        <a:rPr lang="uk-UA" sz="1400" dirty="0">
                          <a:effectLst/>
                        </a:rPr>
                        <a:t>і</a:t>
                      </a:r>
                      <a:r>
                        <a:rPr lang="ru-RU" sz="1400" dirty="0" err="1">
                          <a:effectLst/>
                        </a:rPr>
                        <a:t>сть</a:t>
                      </a:r>
                      <a:r>
                        <a:rPr lang="uk-UA" sz="1400" dirty="0">
                          <a:effectLst/>
                        </a:rPr>
                        <a:t> всім стандартам якості.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868" marR="24868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88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556376" cy="1303466"/>
          </a:xfrm>
        </p:spPr>
        <p:txBody>
          <a:bodyPr/>
          <a:lstStyle/>
          <a:p>
            <a:r>
              <a:rPr lang="uk-UA" dirty="0" smtClean="0"/>
              <a:t>ДЯКУЄМО ЗА УВАГУ!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9027">
            <a:off x="3878859" y="2329602"/>
            <a:ext cx="2618757" cy="265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36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242587"/>
          </a:xfrm>
        </p:spPr>
        <p:txBody>
          <a:bodyPr>
            <a:normAutofit/>
          </a:bodyPr>
          <a:lstStyle/>
          <a:p>
            <a:r>
              <a:rPr lang="uk-UA" b="1" dirty="0" err="1" smtClean="0"/>
              <a:t>Мет</a:t>
            </a:r>
            <a:r>
              <a:rPr lang="ru-RU" b="1" dirty="0"/>
              <a:t>а</a:t>
            </a:r>
            <a:r>
              <a:rPr lang="uk-UA" b="1" dirty="0" smtClean="0"/>
              <a:t> </a:t>
            </a:r>
            <a:r>
              <a:rPr lang="uk-UA" b="1" dirty="0"/>
              <a:t>управління ефективністю бізнес-процесів на </a:t>
            </a:r>
            <a:r>
              <a:rPr lang="uk-UA" b="1" dirty="0" smtClean="0"/>
              <a:t>підприємстві</a:t>
            </a:r>
            <a:r>
              <a:rPr lang="uk-UA" dirty="0" smtClean="0"/>
              <a:t>: підвищення </a:t>
            </a:r>
            <a:r>
              <a:rPr lang="uk-UA" dirty="0"/>
              <a:t>споживчої цінності продукції для максимального задоволення </a:t>
            </a:r>
            <a:r>
              <a:rPr lang="uk-UA" dirty="0" smtClean="0"/>
              <a:t>споживачів і </a:t>
            </a:r>
            <a:r>
              <a:rPr lang="uk-UA" dirty="0"/>
              <a:t>підвищення ефективності процесів закупівлі, виробництва та збуту за умови забезпечення зниження вартості кінцевого продукту. </a:t>
            </a:r>
            <a:endParaRPr lang="uk-UA" dirty="0" smtClean="0"/>
          </a:p>
          <a:p>
            <a:r>
              <a:rPr lang="uk-UA" dirty="0" smtClean="0"/>
              <a:t>Оптимізація </a:t>
            </a:r>
            <a:r>
              <a:rPr lang="uk-UA" dirty="0"/>
              <a:t>ефективності бізнес-процесів в умовах трансформаційної економіки стає головним фактором забезпечення </a:t>
            </a:r>
            <a:r>
              <a:rPr lang="uk-UA" b="1" dirty="0"/>
              <a:t>конкурентоспроможності</a:t>
            </a:r>
            <a:r>
              <a:rPr lang="uk-UA" dirty="0"/>
              <a:t> підприємств.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27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рейтинзі</a:t>
            </a:r>
            <a:r>
              <a:rPr lang="ru-RU" dirty="0"/>
              <a:t>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Медіком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6 </a:t>
            </a:r>
            <a:r>
              <a:rPr lang="ru-RU" dirty="0" err="1"/>
              <a:t>місце</a:t>
            </a:r>
            <a:r>
              <a:rPr lang="ru-RU" dirty="0" smtClean="0"/>
              <a:t>.</a:t>
            </a:r>
          </a:p>
          <a:p>
            <a:r>
              <a:rPr lang="ru-RU" dirty="0"/>
              <a:t>ПП «</a:t>
            </a:r>
            <a:r>
              <a:rPr lang="ru-RU" dirty="0" err="1"/>
              <a:t>Клініка</a:t>
            </a:r>
            <a:r>
              <a:rPr lang="ru-RU" dirty="0"/>
              <a:t> </a:t>
            </a:r>
            <a:r>
              <a:rPr lang="ru-RU" dirty="0" err="1"/>
              <a:t>Медіком</a:t>
            </a:r>
            <a:r>
              <a:rPr lang="ru-RU" dirty="0"/>
              <a:t>» входить в </a:t>
            </a:r>
            <a:r>
              <a:rPr lang="ru-RU" dirty="0" err="1"/>
              <a:t>трійку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по </a:t>
            </a:r>
            <a:r>
              <a:rPr lang="ru-RU" dirty="0" err="1"/>
              <a:t>двом</a:t>
            </a:r>
            <a:r>
              <a:rPr lang="ru-RU" dirty="0"/>
              <a:t> </a:t>
            </a:r>
            <a:r>
              <a:rPr lang="ru-RU" dirty="0" err="1"/>
              <a:t>категоріям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Позиц</a:t>
            </a:r>
            <a:r>
              <a:rPr lang="uk-UA" dirty="0" err="1" smtClean="0"/>
              <a:t>ія</a:t>
            </a:r>
            <a:r>
              <a:rPr lang="uk-UA" dirty="0" smtClean="0"/>
              <a:t> ПП «Клініка </a:t>
            </a:r>
            <a:r>
              <a:rPr lang="uk-UA" dirty="0" err="1" smtClean="0"/>
              <a:t>Медіком</a:t>
            </a:r>
            <a:r>
              <a:rPr lang="uk-UA" dirty="0" smtClean="0"/>
              <a:t>» на ринку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195167" cy="314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53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Рейтинг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481869" cy="501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24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Рейтинг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по </a:t>
            </a:r>
            <a:r>
              <a:rPr lang="ru-RU" dirty="0" err="1"/>
              <a:t>категоріям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01812"/>
            <a:ext cx="6120680" cy="525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01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Класифікація</a:t>
            </a:r>
            <a:r>
              <a:rPr lang="ru-RU" dirty="0"/>
              <a:t>  </a:t>
            </a:r>
            <a:r>
              <a:rPr lang="ru-RU" dirty="0" err="1"/>
              <a:t>бізнес-процесів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34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747698"/>
              </p:ext>
            </p:extLst>
          </p:nvPr>
        </p:nvGraphicFramePr>
        <p:xfrm>
          <a:off x="539552" y="188640"/>
          <a:ext cx="828092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333002726"/>
              </p:ext>
            </p:extLst>
          </p:nvPr>
        </p:nvGraphicFramePr>
        <p:xfrm>
          <a:off x="467544" y="1628800"/>
          <a:ext cx="835292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285946726"/>
              </p:ext>
            </p:extLst>
          </p:nvPr>
        </p:nvGraphicFramePr>
        <p:xfrm>
          <a:off x="611560" y="4077072"/>
          <a:ext cx="835292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673734479"/>
              </p:ext>
            </p:extLst>
          </p:nvPr>
        </p:nvGraphicFramePr>
        <p:xfrm>
          <a:off x="611560" y="5229200"/>
          <a:ext cx="842493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6888" y="7598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Управлінські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8135" y="18126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Основні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98135" y="37890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Допоміжні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08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5302866"/>
              </p:ext>
            </p:extLst>
          </p:nvPr>
        </p:nvGraphicFramePr>
        <p:xfrm>
          <a:off x="107504" y="1484784"/>
          <a:ext cx="8892481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851"/>
                <a:gridCol w="2963851"/>
                <a:gridCol w="2964779"/>
              </a:tblGrid>
              <a:tr h="408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Ключові фактори успіху (параметри конкурентоспроможності)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Відповідні бізнес-процеси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Шляхи покращення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717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Різноманітність медичних послуг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Формування різноманітних пакетів послуг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Медіком</a:t>
                      </a:r>
                      <a:r>
                        <a:rPr lang="uk-UA" sz="1600" dirty="0">
                          <a:effectLst/>
                        </a:rPr>
                        <a:t> входить в трійку лідерів за цією позицією, для покращення позиції можливе додаткове розширення спектру послуг.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  <a:tr h="8200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Сервіс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Управління якістю,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Управління персоналом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За цією позицією </a:t>
                      </a:r>
                      <a:r>
                        <a:rPr lang="uk-UA" sz="1600" dirty="0" err="1">
                          <a:effectLst/>
                        </a:rPr>
                        <a:t>Медіком</a:t>
                      </a:r>
                      <a:r>
                        <a:rPr lang="uk-UA" sz="1600" dirty="0">
                          <a:effectLst/>
                        </a:rPr>
                        <a:t> відстає, необхідно звернути увагу на покращення бізнес процесів управління якістю, та управління персоналом.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2" marR="37842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бізнес-процесів</a:t>
            </a:r>
            <a:r>
              <a:rPr lang="ru-RU" dirty="0"/>
              <a:t> </a:t>
            </a:r>
            <a:r>
              <a:rPr lang="ru-RU" dirty="0" err="1"/>
              <a:t>ключовим</a:t>
            </a:r>
            <a:r>
              <a:rPr lang="ru-RU" dirty="0"/>
              <a:t> факторам </a:t>
            </a:r>
            <a:r>
              <a:rPr lang="ru-RU" dirty="0" err="1"/>
              <a:t>успіху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06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5629899"/>
              </p:ext>
            </p:extLst>
          </p:nvPr>
        </p:nvGraphicFramePr>
        <p:xfrm>
          <a:off x="0" y="16381"/>
          <a:ext cx="9144001" cy="7141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682"/>
                <a:gridCol w="3047682"/>
                <a:gridCol w="3048637"/>
              </a:tblGrid>
              <a:tr h="1898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Доступність медичних послуг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Утримання приміщень,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Стратегічне управління,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Управляння фінансами,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Управління маркетингом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Якщо клієнти вважають послуги недоступними, то необхідно змінювати стратегію компанії в першу чергу, та звернути особливу увагу на управління маркетингом.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18985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Співвідношення «ціна-якість»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Управляння фінансами,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Управління маркетингом,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Управління якістю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Для покращення цього показника необхідно звернути увагу на відповідні бізнес процеси та виявити причину проблеми: недостатня якість чи завищена ціна.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14836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Професіоналізм лікарів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Надання медичних послуг,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Управління персоналом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Необхідно систематично підвищувати кваліфікацію медперсоналу та проводити більш жорсткий відбір при прийомі на роботу.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1732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Кількість філій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Утримання приміщень,</a:t>
                      </a:r>
                      <a:endParaRPr lang="ru-RU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Стратегічне управління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За кількістю філій </a:t>
                      </a:r>
                      <a:r>
                        <a:rPr lang="uk-UA" sz="1400" dirty="0" err="1">
                          <a:effectLst/>
                        </a:rPr>
                        <a:t>Медіком</a:t>
                      </a:r>
                      <a:r>
                        <a:rPr lang="uk-UA" sz="1400" dirty="0">
                          <a:effectLst/>
                        </a:rPr>
                        <a:t> на третьому місці. Відбувається постійне розширення мережі. В майбутньому планується розширення на регіональному рівні.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61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</TotalTime>
  <Words>760</Words>
  <Application>Microsoft Office PowerPoint</Application>
  <PresentationFormat>Экран (4:3)</PresentationFormat>
  <Paragraphs>90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Підвищення ефективності бізнес-процесів підприємства для забезпечення конкурентоспроможності </vt:lpstr>
      <vt:lpstr>Слайд 2</vt:lpstr>
      <vt:lpstr>Позиція ПП «Клініка Медіком» на ринку</vt:lpstr>
      <vt:lpstr>Рейтинг приватних медичних закладів.</vt:lpstr>
      <vt:lpstr>Рейтинг медичних закладів по категоріям. </vt:lpstr>
      <vt:lpstr>Класифікація  бізнес-процесів підприємства</vt:lpstr>
      <vt:lpstr>Слайд 7</vt:lpstr>
      <vt:lpstr>Відповідність бізнес-процесів ключовим факторам успіху</vt:lpstr>
      <vt:lpstr>Слайд 9</vt:lpstr>
      <vt:lpstr>Конкурентоспроможність потенціалу підприємства</vt:lpstr>
      <vt:lpstr>Процес управління якістю</vt:lpstr>
      <vt:lpstr>Принципи міжнародних стандартів якості</vt:lpstr>
      <vt:lpstr>Принципи міжнародних стандартів якості</vt:lpstr>
      <vt:lpstr>ДЯКУЄМО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Підвищення ефективності бізнес-процесів підприємства для забезпечення конкурентоспроможності</dc:title>
  <dc:creator>ASUS</dc:creator>
  <cp:lastModifiedBy>Лідія-ПК</cp:lastModifiedBy>
  <cp:revision>7</cp:revision>
  <dcterms:created xsi:type="dcterms:W3CDTF">2014-04-08T09:54:13Z</dcterms:created>
  <dcterms:modified xsi:type="dcterms:W3CDTF">2014-04-28T14:56:42Z</dcterms:modified>
</cp:coreProperties>
</file>