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A71F5F-8E8A-4B75-A248-FF2209AB78D3}" type="datetimeFigureOut">
              <a:rPr lang="uk-UA" smtClean="0"/>
              <a:pPr/>
              <a:t>28.04.2014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C5E9B2-F037-4A6C-8850-4BFA1B9BB4FC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Проблеми залучення іноземних інвестицій в економіку України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Кац </a:t>
            </a:r>
            <a:r>
              <a:rPr lang="ru-RU" b="1" dirty="0" smtClean="0"/>
              <a:t>Михайло Романович</a:t>
            </a:r>
            <a:r>
              <a:rPr lang="ru-RU" dirty="0" smtClean="0"/>
              <a:t>,</a:t>
            </a:r>
            <a:endParaRPr lang="uk-UA" dirty="0"/>
          </a:p>
          <a:p>
            <a:r>
              <a:rPr lang="uk-UA" dirty="0"/>
              <a:t>ФМЕіМ, 2 курс, ММЕ-209</a:t>
            </a:r>
          </a:p>
          <a:p>
            <a:r>
              <a:rPr lang="uk-UA" dirty="0"/>
              <a:t>науковий керівник: </a:t>
            </a:r>
            <a:r>
              <a:rPr lang="uk-UA" dirty="0" err="1" smtClean="0"/>
              <a:t>Кузьомко</a:t>
            </a:r>
            <a:r>
              <a:rPr lang="uk-UA" dirty="0" smtClean="0"/>
              <a:t> В.М., к.е.н</a:t>
            </a:r>
            <a:r>
              <a:rPr lang="uk-UA" dirty="0"/>
              <a:t>., </a:t>
            </a:r>
            <a:r>
              <a:rPr lang="uk-UA" dirty="0" smtClean="0"/>
              <a:t>доцент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194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Users\Mike\Desktop\dneprodzerzhinsk_inostrannye_investici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20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Процес іноземного інвестування в Україні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Інвестиційний процес в України гальмується низкою суб’єктивних і об’єктивних факторів, серед яких політична й економічна нестабільність, часті зміни законодавства, повільні темпи приватизації, </a:t>
            </a:r>
            <a:r>
              <a:rPr lang="uk-UA" dirty="0" smtClean="0"/>
              <a:t>нерозв’язаність </a:t>
            </a:r>
            <a:r>
              <a:rPr lang="uk-UA" dirty="0"/>
              <a:t>питань земельної власності </a:t>
            </a:r>
            <a:r>
              <a:rPr lang="uk-UA" dirty="0" smtClean="0"/>
              <a:t>тощо.</a:t>
            </a:r>
            <a:endParaRPr lang="uk-UA" dirty="0"/>
          </a:p>
        </p:txBody>
      </p:sp>
      <p:pic>
        <p:nvPicPr>
          <p:cNvPr id="1026" name="Picture 2" descr="C:\Users\Mike\Desktop\1391597054_obv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5011" y="4005064"/>
            <a:ext cx="3960440" cy="263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69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r>
              <a:rPr lang="uk-UA" sz="2000" dirty="0"/>
              <a:t>Складна ситуація у вітчизняної економіці багато в чому пояснюється її надмірною залежністю від зовнішньої кон’юнктури та наслідками світової фінансової кризи, яка істотно вплинула на економіку України, починаючи з 2007–2008 рр. В Україні майже сформовано інституційні засади для </a:t>
            </a:r>
            <a:r>
              <a:rPr lang="uk-UA" sz="2000" dirty="0" smtClean="0"/>
              <a:t>залучення міжнародних </a:t>
            </a:r>
            <a:r>
              <a:rPr lang="uk-UA" sz="2000" dirty="0"/>
              <a:t>інвестицій. Спостерігається позитивна динаміка надходження інвестицій до 2007 року. Але регіональна та галузева спрямованість іноземних інвестицій не завжди має чіткої відповідності з національними інтересами держави. </a:t>
            </a:r>
          </a:p>
          <a:p>
            <a:endParaRPr lang="uk-UA" sz="2000" dirty="0"/>
          </a:p>
        </p:txBody>
      </p:sp>
      <p:pic>
        <p:nvPicPr>
          <p:cNvPr id="2050" name="Picture 2" descr="C:\Users\Mike\Desktop\a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3672408" cy="320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53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3074" name="Picture 2" descr="C:\Users\Mike\Desktop\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620688"/>
            <a:ext cx="8382641" cy="554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4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Чи є загроза для економічної безпеки?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Зростання інвестицій в економіку України не носить поки що загрозливого характеру для економічної безпеки, внаслідок відносно незначних обсягів вкладених капіталів. Разом з тим, треба враховувати всі можливі позитивні й негативні наслідки прямих іноземних інвестицій для приймаючої 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590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/>
              <a:t>Негативні характеристики інвестиційного клімату в Україні такі:</a:t>
            </a:r>
            <a:br>
              <a:rPr lang="uk-UA" sz="4000" dirty="0"/>
            </a:b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uk-UA" dirty="0"/>
              <a:t>1. Недосконалість правового поля. </a:t>
            </a:r>
          </a:p>
          <a:p>
            <a:r>
              <a:rPr lang="uk-UA" dirty="0"/>
              <a:t>2. Політична нестабільність. </a:t>
            </a:r>
          </a:p>
          <a:p>
            <a:r>
              <a:rPr lang="uk-UA" dirty="0"/>
              <a:t>3. Непередбачуваність і непрозорість державної політики. </a:t>
            </a:r>
          </a:p>
          <a:p>
            <a:r>
              <a:rPr lang="ru-RU" dirty="0"/>
              <a:t>4</a:t>
            </a:r>
            <a:r>
              <a:rPr lang="uk-UA" dirty="0"/>
              <a:t>. Надмірна фіскальна активність держави. </a:t>
            </a:r>
          </a:p>
          <a:p>
            <a:r>
              <a:rPr lang="ru-RU" dirty="0"/>
              <a:t>5</a:t>
            </a:r>
            <a:r>
              <a:rPr lang="uk-UA" dirty="0"/>
              <a:t>. Вузькість та неструктурованість внутрішнього ринку. </a:t>
            </a:r>
          </a:p>
          <a:p>
            <a:r>
              <a:rPr lang="ru-RU" dirty="0"/>
              <a:t>6</a:t>
            </a:r>
            <a:r>
              <a:rPr lang="uk-UA" dirty="0"/>
              <a:t>. Обтяжлива митна політика. </a:t>
            </a:r>
          </a:p>
          <a:p>
            <a:r>
              <a:rPr lang="ru-RU" dirty="0"/>
              <a:t>7</a:t>
            </a:r>
            <a:r>
              <a:rPr lang="uk-UA" dirty="0"/>
              <a:t>. Низька якість життя. </a:t>
            </a:r>
          </a:p>
        </p:txBody>
      </p:sp>
    </p:spTree>
    <p:extLst>
      <p:ext uri="{BB962C8B-B14F-4D97-AF65-F5344CB8AC3E}">
        <p14:creationId xmlns:p14="http://schemas.microsoft.com/office/powerpoint/2010/main" xmlns="" val="11305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/>
          </a:bodyPr>
          <a:lstStyle/>
          <a:p>
            <a:r>
              <a:rPr lang="uk-UA" sz="2000" dirty="0"/>
              <a:t>Разом з цим, іноземні інвестиції в Україні є, але коло іноземних інвесторів поки що не таке велике, і, на жаль, поки не спостерігається тенденція до збільшенню країн-інвесторів. Також слід зазначити, що країни, які є постійними інвесторами України (США, Німеччина, Російська Федерація), зазвичай інвестують тільки у ті галузі, де менше усього проблем, а також дуже часто компанії інвестують не у державу, не у галузь, а у свої дочірні підприємства. Це дає змогу обійти додаткові податкові витрати і зберегти частину коштів, що безумовно є негативним для нашої країни.</a:t>
            </a:r>
          </a:p>
          <a:p>
            <a:endParaRPr lang="uk-UA" sz="2000" dirty="0"/>
          </a:p>
        </p:txBody>
      </p:sp>
      <p:pic>
        <p:nvPicPr>
          <p:cNvPr id="4098" name="Picture 2" descr="C:\Users\Mike\Desktop\631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7392906" cy="275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95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Шляхи покращення ситуації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оновити систему державного регулювання, яка б була лояльною до інвесторів з одного боку і давала можливість додати значну частину коштів до загального бюджету країни;</a:t>
            </a:r>
          </a:p>
          <a:p>
            <a:r>
              <a:rPr lang="uk-UA" dirty="0" smtClean="0"/>
              <a:t>покращити </a:t>
            </a:r>
            <a:r>
              <a:rPr lang="uk-UA" dirty="0"/>
              <a:t>інвестиційний клімат України через подолання наслідків економічної кризи, подолання політичної кризи, значне зменшення хабарництва, покращення бізнес-клімату та стимулювання розвитку малого та середнього бізнесу;</a:t>
            </a:r>
          </a:p>
          <a:p>
            <a:r>
              <a:rPr lang="uk-UA" dirty="0" smtClean="0"/>
              <a:t>змінити </a:t>
            </a:r>
            <a:r>
              <a:rPr lang="uk-UA" dirty="0"/>
              <a:t>правове законодавство у сфері іноземного інвестування, для того, щоб іноземні інвестори почували себе більш комфортніше і не боялися вкладати кошти в Україну;</a:t>
            </a:r>
          </a:p>
          <a:p>
            <a:r>
              <a:rPr lang="uk-UA" dirty="0" smtClean="0"/>
              <a:t>підвищити </a:t>
            </a:r>
            <a:r>
              <a:rPr lang="uk-UA" dirty="0"/>
              <a:t>показники суспільного благополуччя громадян України: для інвесторів цей фактор також є важливим. Чим краще соціальне забезпечення, державна допомога та рівень зайнятості, тим більше Україна буде приваблювати іноземних інвесторів.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5157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</a:t>
            </a:r>
            <a:r>
              <a:rPr lang="uk-UA" dirty="0" smtClean="0"/>
              <a:t>нвестиційний </a:t>
            </a:r>
            <a:r>
              <a:rPr lang="uk-UA" dirty="0"/>
              <a:t>клімат у нашій країні є не дуже сприятливим для іноземних інвесторів. В Україні є багато проблем, які не дають покращити цей показник. З іншого боку, є багато позитивних моментів і зрушень. Якщо держава оновить систему державного регулювання, змінить правове законодавство та покращить життя громадян, то Україна має всі шанси на залучення великої кількості іноземних інвестицій, адже потенціал нашої країни дуже значний.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2588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529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Проблеми залучення іноземних інвестицій в економіку України</vt:lpstr>
      <vt:lpstr>Процес іноземного інвестування в Україні</vt:lpstr>
      <vt:lpstr>Слайд 3</vt:lpstr>
      <vt:lpstr>Слайд 4</vt:lpstr>
      <vt:lpstr>Чи є загроза для економічної безпеки?</vt:lpstr>
      <vt:lpstr>Негативні характеристики інвестиційного клімату в Україні такі: </vt:lpstr>
      <vt:lpstr>Слайд 7</vt:lpstr>
      <vt:lpstr>Шляхи покращення ситуації</vt:lpstr>
      <vt:lpstr>Висновки</vt:lpstr>
      <vt:lpstr>Слайд 10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Проблеми залучення іноземних інвестицій в економіку України</dc:title>
  <dc:creator>Михаил Кац</dc:creator>
  <cp:lastModifiedBy>Лідія-ПК</cp:lastModifiedBy>
  <cp:revision>4</cp:revision>
  <dcterms:created xsi:type="dcterms:W3CDTF">2014-04-16T17:15:39Z</dcterms:created>
  <dcterms:modified xsi:type="dcterms:W3CDTF">2014-04-28T07:58:14Z</dcterms:modified>
</cp:coreProperties>
</file>