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61" r:id="rId5"/>
    <p:sldId id="258" r:id="rId6"/>
    <p:sldId id="259" r:id="rId7"/>
    <p:sldId id="260"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44BFC48-B407-4120-8068-F1C3745F10BF}" type="slidenum">
              <a:rPr lang="uk-UA" smtClean="0"/>
              <a:pPr/>
              <a:t>‹#›</a:t>
            </a:fld>
            <a:endParaRPr lang="uk-UA"/>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4BFC48-B407-4120-8068-F1C3745F10BF}"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4BFC48-B407-4120-8068-F1C3745F10BF}"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44BFC48-B407-4120-8068-F1C3745F10BF}" type="slidenum">
              <a:rPr lang="uk-UA" smtClean="0"/>
              <a:pPr/>
              <a:t>‹#›</a:t>
            </a:fld>
            <a:endParaRPr lang="uk-UA"/>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5" name="Нижний колонтитул 4"/>
          <p:cNvSpPr>
            <a:spLocks noGrp="1"/>
          </p:cNvSpPr>
          <p:nvPr>
            <p:ph type="ftr" sz="quarter" idx="11"/>
          </p:nvPr>
        </p:nvSpPr>
        <p:spPr>
          <a:xfrm>
            <a:off x="800100" y="6172200"/>
            <a:ext cx="4000500" cy="457200"/>
          </a:xfrm>
        </p:spPr>
        <p:txBody>
          <a:bodyPr/>
          <a:lstStyle/>
          <a:p>
            <a:endParaRPr lang="uk-UA"/>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44BFC48-B407-4120-8068-F1C3745F10BF}"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44BFC48-B407-4120-8068-F1C3745F10BF}" type="slidenum">
              <a:rPr lang="uk-UA" smtClean="0"/>
              <a:pPr/>
              <a:t>‹#›</a:t>
            </a:fld>
            <a:endParaRPr lang="uk-UA"/>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44BFC48-B407-4120-8068-F1C3745F10BF}" type="slidenum">
              <a:rPr lang="uk-UA" smtClean="0"/>
              <a:pPr/>
              <a:t>‹#›</a:t>
            </a:fld>
            <a:endParaRPr lang="uk-UA"/>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44BFC48-B407-4120-8068-F1C3745F10BF}"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44BFC48-B407-4120-8068-F1C3745F10BF}"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44BFC48-B407-4120-8068-F1C3745F10BF}" type="slidenum">
              <a:rPr lang="uk-UA" smtClean="0"/>
              <a:pPr/>
              <a:t>‹#›</a:t>
            </a:fld>
            <a:endParaRPr lang="uk-UA"/>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92AB780-231C-47F0-B170-D8A9E5E8BEE3}" type="datetimeFigureOut">
              <a:rPr lang="uk-UA" smtClean="0"/>
              <a:pPr/>
              <a:t>31.03.2015</a:t>
            </a:fld>
            <a:endParaRPr lang="uk-UA"/>
          </a:p>
        </p:txBody>
      </p:sp>
      <p:sp>
        <p:nvSpPr>
          <p:cNvPr id="6" name="Нижний колонтитул 5"/>
          <p:cNvSpPr>
            <a:spLocks noGrp="1"/>
          </p:cNvSpPr>
          <p:nvPr>
            <p:ph type="ftr" sz="quarter" idx="11"/>
          </p:nvPr>
        </p:nvSpPr>
        <p:spPr>
          <a:xfrm>
            <a:off x="914400" y="6172200"/>
            <a:ext cx="3886200" cy="457200"/>
          </a:xfrm>
        </p:spPr>
        <p:txBody>
          <a:bodyPr/>
          <a:lstStyle/>
          <a:p>
            <a:endParaRPr lang="uk-UA"/>
          </a:p>
        </p:txBody>
      </p:sp>
      <p:sp>
        <p:nvSpPr>
          <p:cNvPr id="7" name="Номер слайда 6"/>
          <p:cNvSpPr>
            <a:spLocks noGrp="1"/>
          </p:cNvSpPr>
          <p:nvPr>
            <p:ph type="sldNum" sz="quarter" idx="12"/>
          </p:nvPr>
        </p:nvSpPr>
        <p:spPr>
          <a:xfrm>
            <a:off x="146304" y="6208776"/>
            <a:ext cx="457200" cy="457200"/>
          </a:xfrm>
        </p:spPr>
        <p:txBody>
          <a:bodyPr/>
          <a:lstStyle/>
          <a:p>
            <a:fld id="{B44BFC48-B407-4120-8068-F1C3745F10BF}" type="slidenum">
              <a:rPr lang="uk-UA" smtClean="0"/>
              <a:pPr/>
              <a:t>‹#›</a:t>
            </a:fld>
            <a:endParaRPr lang="uk-UA"/>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2AB780-231C-47F0-B170-D8A9E5E8BEE3}" type="datetimeFigureOut">
              <a:rPr lang="uk-UA" smtClean="0"/>
              <a:pPr/>
              <a:t>31.03.2015</a:t>
            </a:fld>
            <a:endParaRPr lang="uk-UA"/>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44BFC48-B407-4120-8068-F1C3745F10BF}"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0" y="3714752"/>
            <a:ext cx="4000528" cy="2071702"/>
          </a:xfrm>
        </p:spPr>
        <p:txBody>
          <a:bodyPr>
            <a:normAutofit lnSpcReduction="10000"/>
          </a:bodyPr>
          <a:lstStyle/>
          <a:p>
            <a:r>
              <a:rPr lang="uk-UA" dirty="0" smtClean="0"/>
              <a:t>Пузій Анна</a:t>
            </a:r>
          </a:p>
          <a:p>
            <a:r>
              <a:rPr lang="uk-UA" dirty="0" err="1" smtClean="0"/>
              <a:t>ФЕтаУ</a:t>
            </a:r>
            <a:r>
              <a:rPr lang="uk-UA" dirty="0" smtClean="0"/>
              <a:t>, 5 курс, 8504-2 </a:t>
            </a:r>
            <a:r>
              <a:rPr lang="uk-UA" dirty="0" smtClean="0"/>
              <a:t>група</a:t>
            </a:r>
          </a:p>
          <a:p>
            <a:r>
              <a:rPr lang="uk-UA" dirty="0" smtClean="0"/>
              <a:t>Науковий керівник: </a:t>
            </a:r>
            <a:r>
              <a:rPr lang="uk-UA" dirty="0" err="1" smtClean="0"/>
              <a:t>д.е.н</a:t>
            </a:r>
            <a:r>
              <a:rPr lang="uk-UA" dirty="0" smtClean="0"/>
              <a:t>., проф. Рєпіна І.М.</a:t>
            </a:r>
            <a:endParaRPr lang="uk-UA" dirty="0" smtClean="0"/>
          </a:p>
          <a:p>
            <a:endParaRPr lang="uk-UA" dirty="0"/>
          </a:p>
        </p:txBody>
      </p:sp>
      <p:sp>
        <p:nvSpPr>
          <p:cNvPr id="2" name="Заголовок 1"/>
          <p:cNvSpPr>
            <a:spLocks noGrp="1"/>
          </p:cNvSpPr>
          <p:nvPr>
            <p:ph type="ctrTitle"/>
          </p:nvPr>
        </p:nvSpPr>
        <p:spPr/>
        <p:txBody>
          <a:bodyPr/>
          <a:lstStyle/>
          <a:p>
            <a:r>
              <a:rPr lang="uk-UA" dirty="0" smtClean="0"/>
              <a:t>Ціноутворення на підприємстві</a:t>
            </a:r>
            <a:endParaRPr lang="uk-UA" dirty="0"/>
          </a:p>
        </p:txBody>
      </p:sp>
      <p:pic>
        <p:nvPicPr>
          <p:cNvPr id="1026" name="Picture 2" descr="C:\Users\User\Desktop\РОБОТИ\r.jpg"/>
          <p:cNvPicPr>
            <a:picLocks noChangeAspect="1" noChangeArrowheads="1"/>
          </p:cNvPicPr>
          <p:nvPr/>
        </p:nvPicPr>
        <p:blipFill>
          <a:blip r:embed="rId2" cstate="print"/>
          <a:srcRect/>
          <a:stretch>
            <a:fillRect/>
          </a:stretch>
        </p:blipFill>
        <p:spPr bwMode="auto">
          <a:xfrm>
            <a:off x="214282" y="3143248"/>
            <a:ext cx="3168352" cy="2379784"/>
          </a:xfrm>
          <a:prstGeom prst="rect">
            <a:avLst/>
          </a:prstGeom>
          <a:noFill/>
        </p:spPr>
      </p:pic>
      <p:pic>
        <p:nvPicPr>
          <p:cNvPr id="1027" name="Picture 3" descr="C:\Users\User\Desktop\РОБОТИ\rr.jpg"/>
          <p:cNvPicPr>
            <a:picLocks noChangeAspect="1" noChangeArrowheads="1"/>
          </p:cNvPicPr>
          <p:nvPr/>
        </p:nvPicPr>
        <p:blipFill>
          <a:blip r:embed="rId3" cstate="print"/>
          <a:srcRect/>
          <a:stretch>
            <a:fillRect/>
          </a:stretch>
        </p:blipFill>
        <p:spPr bwMode="auto">
          <a:xfrm>
            <a:off x="1071538" y="3857628"/>
            <a:ext cx="3165003" cy="23737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836712"/>
            <a:ext cx="8291264" cy="3384376"/>
          </a:xfrm>
        </p:spPr>
        <p:txBody>
          <a:bodyPr/>
          <a:lstStyle/>
          <a:p>
            <a:pPr algn="just"/>
            <a:r>
              <a:rPr lang="uk-UA" dirty="0" smtClean="0">
                <a:solidFill>
                  <a:srgbClr val="C00000"/>
                </a:solidFill>
              </a:rPr>
              <a:t>Ціноутворення</a:t>
            </a:r>
            <a:r>
              <a:rPr lang="uk-UA" dirty="0" smtClean="0"/>
              <a:t> - це одна з найважливіших складових маркетингової діяльності будь-якого підприємства. Суть ціноутворення полягає в тому, щоб визначити, які ціни необхідно встановити на товари (послуги), щоб заволодіти частиною ринку, забезпечити конкурентоспроможність даного товару за ціновими показниками і визначити обсяг прибутку.</a:t>
            </a:r>
          </a:p>
          <a:p>
            <a:pPr>
              <a:buNone/>
            </a:pPr>
            <a:endParaRPr lang="uk-UA" dirty="0"/>
          </a:p>
        </p:txBody>
      </p:sp>
      <p:pic>
        <p:nvPicPr>
          <p:cNvPr id="1026" name="Picture 2" descr="C:\Users\User\Desktop\РОБОТИ\Цена-поездки-в-Европу_Trip-price-to-Europe-2.jpg"/>
          <p:cNvPicPr>
            <a:picLocks noChangeAspect="1" noChangeArrowheads="1"/>
          </p:cNvPicPr>
          <p:nvPr/>
        </p:nvPicPr>
        <p:blipFill>
          <a:blip r:embed="rId2" cstate="print"/>
          <a:srcRect/>
          <a:stretch>
            <a:fillRect/>
          </a:stretch>
        </p:blipFill>
        <p:spPr bwMode="auto">
          <a:xfrm>
            <a:off x="5148064" y="3933056"/>
            <a:ext cx="3843995" cy="24053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6264696" cy="504056"/>
          </a:xfrm>
        </p:spPr>
        <p:txBody>
          <a:bodyPr>
            <a:normAutofit fontScale="90000"/>
          </a:bodyPr>
          <a:lstStyle/>
          <a:p>
            <a:r>
              <a:rPr lang="uk-UA" sz="2800" b="1" dirty="0" err="1" smtClean="0">
                <a:solidFill>
                  <a:schemeClr val="accent2"/>
                </a:solidFill>
              </a:rPr>
              <a:t>Актуальнісь</a:t>
            </a:r>
            <a:r>
              <a:rPr lang="uk-UA" sz="2800" b="1" dirty="0" smtClean="0">
                <a:solidFill>
                  <a:schemeClr val="accent2"/>
                </a:solidFill>
              </a:rPr>
              <a:t> та мета дослідження:</a:t>
            </a:r>
            <a:endParaRPr lang="uk-UA" sz="2800" b="1" dirty="0">
              <a:solidFill>
                <a:schemeClr val="accent2"/>
              </a:solidFill>
            </a:endParaRPr>
          </a:p>
        </p:txBody>
      </p:sp>
      <p:sp>
        <p:nvSpPr>
          <p:cNvPr id="3" name="Содержимое 2"/>
          <p:cNvSpPr>
            <a:spLocks noGrp="1"/>
          </p:cNvSpPr>
          <p:nvPr>
            <p:ph sz="quarter" idx="1"/>
          </p:nvPr>
        </p:nvSpPr>
        <p:spPr>
          <a:xfrm>
            <a:off x="323528" y="692696"/>
            <a:ext cx="8363272" cy="5760640"/>
          </a:xfrm>
        </p:spPr>
        <p:txBody>
          <a:bodyPr>
            <a:normAutofit fontScale="70000" lnSpcReduction="20000"/>
          </a:bodyPr>
          <a:lstStyle/>
          <a:p>
            <a:pPr algn="just"/>
            <a:r>
              <a:rPr lang="uk-UA" dirty="0" smtClean="0"/>
              <a:t>Ціна є одним з найбільш важливих інструментів регулювання економіки, її регуляторний вплив на економіку охоплює багато напрямів. Зокрема, за допомогою цін виробництво продукції підпорядковується суспільним потребам, вираженим у формі платоспроможного попиту, ціни стимулюють зниження витрат на виробництво і реалізацію товарів, упровадження досягнень науково-технічного прогресу і підвищення якості самих товарів. Ціна є складовою загальної економічної й соціальної політики держави та забезпечує рівні економічні умови і стимули для розвитку всіх форма власності, економічної самостійності підприємств, позитивно впливає на збалансування ринку засобів виробництва, товарів і послуг та сприяє підвищення якості продукції. </a:t>
            </a:r>
          </a:p>
          <a:p>
            <a:pPr algn="just">
              <a:buNone/>
            </a:pPr>
            <a:r>
              <a:rPr lang="uk-UA" dirty="0" smtClean="0"/>
              <a:t>     У сучасних умовах, які склались на ринку України в зв’язку з обвалом гривні, досить актуальним є тема ціноутворення. Цінову політику на підприємстві слід скласти таким чином щоб попит на продукцію не зменшився. Різка інфляція яка зараз відбувається негативно впливає на ціни, тому актуально розглянути основні принципи побудови ціни на підприємстві.</a:t>
            </a:r>
          </a:p>
          <a:p>
            <a:pPr algn="just">
              <a:buNone/>
            </a:pPr>
            <a:endParaRPr lang="uk-UA" dirty="0" smtClean="0"/>
          </a:p>
          <a:p>
            <a:pPr algn="just"/>
            <a:endParaRPr lang="uk-UA" dirty="0" smtClean="0"/>
          </a:p>
          <a:p>
            <a:pPr algn="just"/>
            <a:r>
              <a:rPr lang="uk-UA" dirty="0" smtClean="0"/>
              <a:t>Спираючись на роботи  вчених-економістів та державне регулювання ціни, метою моєї статті є розкриття хоча б основних принципів та законів формування ціни на підприємствах в сучасних ринкових умовах.  Також слід ознайомитись із впливом держави на ціноутворення на підприємстві.</a:t>
            </a:r>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363272" cy="580926"/>
          </a:xfrm>
        </p:spPr>
        <p:txBody>
          <a:bodyPr>
            <a:normAutofit/>
          </a:bodyPr>
          <a:lstStyle/>
          <a:p>
            <a:r>
              <a:rPr lang="uk-UA" sz="2800" dirty="0" smtClean="0">
                <a:solidFill>
                  <a:schemeClr val="accent2"/>
                </a:solidFill>
              </a:rPr>
              <a:t>Етапи формування ціни на підприємстві:</a:t>
            </a:r>
            <a:endParaRPr lang="uk-UA" sz="2800" dirty="0">
              <a:solidFill>
                <a:schemeClr val="accent2"/>
              </a:solidFill>
            </a:endParaRPr>
          </a:p>
        </p:txBody>
      </p:sp>
      <p:pic>
        <p:nvPicPr>
          <p:cNvPr id="2050" name="Picture 2"/>
          <p:cNvPicPr>
            <a:picLocks noChangeAspect="1" noChangeArrowheads="1"/>
          </p:cNvPicPr>
          <p:nvPr/>
        </p:nvPicPr>
        <p:blipFill>
          <a:blip r:embed="rId2" cstate="print"/>
          <a:srcRect/>
          <a:stretch>
            <a:fillRect/>
          </a:stretch>
        </p:blipFill>
        <p:spPr bwMode="auto">
          <a:xfrm>
            <a:off x="107504" y="1772816"/>
            <a:ext cx="8892480" cy="38574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571184" cy="576064"/>
          </a:xfrm>
        </p:spPr>
        <p:txBody>
          <a:bodyPr>
            <a:normAutofit fontScale="90000"/>
          </a:bodyPr>
          <a:lstStyle/>
          <a:p>
            <a:r>
              <a:rPr lang="uk-UA" sz="3200" dirty="0" smtClean="0">
                <a:solidFill>
                  <a:schemeClr val="accent2"/>
                </a:solidFill>
              </a:rPr>
              <a:t>Фактори впливу на ціну:</a:t>
            </a:r>
            <a:endParaRPr lang="uk-UA" sz="3200" dirty="0">
              <a:solidFill>
                <a:schemeClr val="accent2"/>
              </a:solidFill>
            </a:endParaRPr>
          </a:p>
        </p:txBody>
      </p:sp>
      <p:pic>
        <p:nvPicPr>
          <p:cNvPr id="4" name="Рисунок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95536" y="1124744"/>
            <a:ext cx="8352928" cy="511256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346050"/>
          </a:xfrm>
        </p:spPr>
        <p:txBody>
          <a:bodyPr>
            <a:normAutofit fontScale="90000"/>
          </a:bodyPr>
          <a:lstStyle/>
          <a:p>
            <a:r>
              <a:rPr lang="uk-UA" sz="2800" dirty="0" smtClean="0">
                <a:solidFill>
                  <a:schemeClr val="accent2"/>
                </a:solidFill>
              </a:rPr>
              <a:t>Методи формування ціни:</a:t>
            </a:r>
            <a:endParaRPr lang="uk-UA" sz="2800" dirty="0">
              <a:solidFill>
                <a:schemeClr val="accent2"/>
              </a:solidFill>
            </a:endParaRPr>
          </a:p>
        </p:txBody>
      </p:sp>
      <p:pic>
        <p:nvPicPr>
          <p:cNvPr id="4" name="Содержимое 3"/>
          <p:cNvPicPr>
            <a:picLocks noGrp="1"/>
          </p:cNvPicPr>
          <p:nvPr>
            <p:ph sz="quarter"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539552" y="908720"/>
            <a:ext cx="8064896" cy="489654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7715200" cy="580926"/>
          </a:xfrm>
        </p:spPr>
        <p:txBody>
          <a:bodyPr>
            <a:normAutofit/>
          </a:bodyPr>
          <a:lstStyle/>
          <a:p>
            <a:r>
              <a:rPr lang="uk-UA" sz="2400" dirty="0" smtClean="0">
                <a:solidFill>
                  <a:schemeClr val="accent2"/>
                </a:solidFill>
              </a:rPr>
              <a:t>Проблеми з якими стикаються сучасні підприємства:</a:t>
            </a:r>
            <a:endParaRPr lang="uk-UA" sz="2400" dirty="0">
              <a:solidFill>
                <a:schemeClr val="accent2"/>
              </a:solidFill>
            </a:endParaRPr>
          </a:p>
        </p:txBody>
      </p:sp>
      <p:sp>
        <p:nvSpPr>
          <p:cNvPr id="3" name="Содержимое 2"/>
          <p:cNvSpPr>
            <a:spLocks noGrp="1"/>
          </p:cNvSpPr>
          <p:nvPr>
            <p:ph sz="quarter" idx="1"/>
          </p:nvPr>
        </p:nvSpPr>
        <p:spPr>
          <a:xfrm>
            <a:off x="755576" y="908720"/>
            <a:ext cx="7931224" cy="5688632"/>
          </a:xfrm>
        </p:spPr>
        <p:txBody>
          <a:bodyPr>
            <a:normAutofit fontScale="70000" lnSpcReduction="20000"/>
          </a:bodyPr>
          <a:lstStyle/>
          <a:p>
            <a:r>
              <a:rPr lang="ru-RU" dirty="0" smtClean="0"/>
              <a:t>– </a:t>
            </a:r>
            <a:r>
              <a:rPr lang="ru-RU" dirty="0" err="1" smtClean="0"/>
              <a:t>відсутність</a:t>
            </a:r>
            <a:r>
              <a:rPr lang="ru-RU" dirty="0" smtClean="0"/>
              <a:t> </a:t>
            </a:r>
            <a:r>
              <a:rPr lang="ru-RU" dirty="0" err="1" smtClean="0"/>
              <a:t>стратегічного</a:t>
            </a:r>
            <a:r>
              <a:rPr lang="ru-RU" dirty="0" smtClean="0"/>
              <a:t> </a:t>
            </a:r>
            <a:r>
              <a:rPr lang="ru-RU" dirty="0" err="1" smtClean="0"/>
              <a:t>підходу</a:t>
            </a:r>
            <a:r>
              <a:rPr lang="ru-RU" dirty="0" smtClean="0"/>
              <a:t> до </a:t>
            </a:r>
            <a:r>
              <a:rPr lang="ru-RU" dirty="0" err="1" smtClean="0"/>
              <a:t>ціноутворення</a:t>
            </a:r>
            <a:r>
              <a:rPr lang="ru-RU" dirty="0" smtClean="0"/>
              <a:t>;</a:t>
            </a:r>
            <a:endParaRPr lang="uk-UA" dirty="0" smtClean="0"/>
          </a:p>
          <a:p>
            <a:r>
              <a:rPr lang="ru-RU" dirty="0" smtClean="0"/>
              <a:t>– </a:t>
            </a:r>
            <a:r>
              <a:rPr lang="ru-RU" dirty="0" err="1" smtClean="0"/>
              <a:t>недосконалість</a:t>
            </a:r>
            <a:r>
              <a:rPr lang="ru-RU" dirty="0" smtClean="0"/>
              <a:t> </a:t>
            </a:r>
            <a:r>
              <a:rPr lang="ru-RU" dirty="0" err="1" smtClean="0"/>
              <a:t>інформаційного</a:t>
            </a:r>
            <a:r>
              <a:rPr lang="ru-RU" dirty="0" smtClean="0"/>
              <a:t> </a:t>
            </a:r>
            <a:r>
              <a:rPr lang="ru-RU" dirty="0" err="1" smtClean="0"/>
              <a:t>забезпечення</a:t>
            </a:r>
            <a:r>
              <a:rPr lang="ru-RU" dirty="0" smtClean="0"/>
              <a:t> </a:t>
            </a:r>
            <a:r>
              <a:rPr lang="ru-RU" dirty="0" err="1" smtClean="0"/>
              <a:t>процесу</a:t>
            </a:r>
            <a:r>
              <a:rPr lang="ru-RU" dirty="0" smtClean="0"/>
              <a:t> </a:t>
            </a:r>
            <a:r>
              <a:rPr lang="ru-RU" dirty="0" err="1" smtClean="0"/>
              <a:t>ціноутворення</a:t>
            </a:r>
            <a:r>
              <a:rPr lang="ru-RU" dirty="0" smtClean="0"/>
              <a:t>;</a:t>
            </a:r>
            <a:endParaRPr lang="uk-UA" dirty="0" smtClean="0"/>
          </a:p>
          <a:p>
            <a:r>
              <a:rPr lang="ru-RU" dirty="0" smtClean="0"/>
              <a:t>– </a:t>
            </a:r>
            <a:r>
              <a:rPr lang="ru-RU" dirty="0" err="1" smtClean="0"/>
              <a:t>нестабільність</a:t>
            </a:r>
            <a:r>
              <a:rPr lang="ru-RU" dirty="0" smtClean="0"/>
              <a:t> </a:t>
            </a:r>
            <a:r>
              <a:rPr lang="ru-RU" dirty="0" err="1" smtClean="0"/>
              <a:t>законодавчої</a:t>
            </a:r>
            <a:r>
              <a:rPr lang="ru-RU" dirty="0" smtClean="0"/>
              <a:t> </a:t>
            </a:r>
            <a:r>
              <a:rPr lang="ru-RU" dirty="0" err="1" smtClean="0"/>
              <a:t>бази</a:t>
            </a:r>
            <a:r>
              <a:rPr lang="ru-RU" dirty="0" smtClean="0"/>
              <a:t>;</a:t>
            </a:r>
            <a:endParaRPr lang="uk-UA" dirty="0" smtClean="0"/>
          </a:p>
          <a:p>
            <a:r>
              <a:rPr lang="ru-RU" dirty="0" smtClean="0"/>
              <a:t>– </a:t>
            </a:r>
            <a:r>
              <a:rPr lang="ru-RU" dirty="0" err="1" smtClean="0"/>
              <a:t>відсутність</a:t>
            </a:r>
            <a:r>
              <a:rPr lang="ru-RU" dirty="0" smtClean="0"/>
              <a:t> </a:t>
            </a:r>
            <a:r>
              <a:rPr lang="ru-RU" dirty="0" err="1" smtClean="0"/>
              <a:t>маркетингових</a:t>
            </a:r>
            <a:r>
              <a:rPr lang="ru-RU" dirty="0" smtClean="0"/>
              <a:t> </a:t>
            </a:r>
            <a:r>
              <a:rPr lang="ru-RU" dirty="0" err="1" smtClean="0"/>
              <a:t>досліджень</a:t>
            </a:r>
            <a:r>
              <a:rPr lang="ru-RU" dirty="0" smtClean="0"/>
              <a:t> як </a:t>
            </a:r>
            <a:r>
              <a:rPr lang="ru-RU" dirty="0" err="1" smtClean="0"/>
              <a:t>основи</a:t>
            </a:r>
            <a:r>
              <a:rPr lang="ru-RU" dirty="0" smtClean="0"/>
              <a:t> для </a:t>
            </a:r>
            <a:r>
              <a:rPr lang="ru-RU" dirty="0" err="1" smtClean="0"/>
              <a:t>прийняття</a:t>
            </a:r>
            <a:r>
              <a:rPr lang="ru-RU" dirty="0" smtClean="0"/>
              <a:t> </a:t>
            </a:r>
            <a:r>
              <a:rPr lang="ru-RU" dirty="0" err="1" smtClean="0"/>
              <a:t>цінових</a:t>
            </a:r>
            <a:r>
              <a:rPr lang="ru-RU" dirty="0" smtClean="0"/>
              <a:t> </a:t>
            </a:r>
            <a:r>
              <a:rPr lang="ru-RU" dirty="0" err="1" smtClean="0"/>
              <a:t>рішень</a:t>
            </a:r>
            <a:r>
              <a:rPr lang="ru-RU" dirty="0" smtClean="0"/>
              <a:t>;</a:t>
            </a:r>
            <a:endParaRPr lang="uk-UA" dirty="0" smtClean="0"/>
          </a:p>
          <a:p>
            <a:r>
              <a:rPr lang="ru-RU" dirty="0" smtClean="0"/>
              <a:t>– </a:t>
            </a:r>
            <a:r>
              <a:rPr lang="ru-RU" dirty="0" err="1" smtClean="0"/>
              <a:t>низький</a:t>
            </a:r>
            <a:r>
              <a:rPr lang="ru-RU" dirty="0" smtClean="0"/>
              <a:t> </a:t>
            </a:r>
            <a:r>
              <a:rPr lang="ru-RU" dirty="0" err="1" smtClean="0"/>
              <a:t>рівень</a:t>
            </a:r>
            <a:r>
              <a:rPr lang="ru-RU" dirty="0" smtClean="0"/>
              <a:t> </a:t>
            </a:r>
            <a:r>
              <a:rPr lang="ru-RU" dirty="0" err="1" smtClean="0"/>
              <a:t>оцінки</a:t>
            </a:r>
            <a:r>
              <a:rPr lang="ru-RU" dirty="0" smtClean="0"/>
              <a:t> </a:t>
            </a:r>
            <a:r>
              <a:rPr lang="ru-RU" dirty="0" err="1" smtClean="0"/>
              <a:t>факторів</a:t>
            </a:r>
            <a:r>
              <a:rPr lang="ru-RU" dirty="0" smtClean="0"/>
              <a:t> </a:t>
            </a:r>
            <a:r>
              <a:rPr lang="ru-RU" dirty="0" err="1" smtClean="0"/>
              <a:t>ціноутворення</a:t>
            </a:r>
            <a:r>
              <a:rPr lang="ru-RU" dirty="0" smtClean="0"/>
              <a:t>;</a:t>
            </a:r>
            <a:endParaRPr lang="uk-UA" dirty="0" smtClean="0"/>
          </a:p>
          <a:p>
            <a:r>
              <a:rPr lang="uk-UA" dirty="0" smtClean="0"/>
              <a:t>– відсутність комплексної оцінки цінової чутливості споживачів;</a:t>
            </a:r>
          </a:p>
          <a:p>
            <a:r>
              <a:rPr lang="ru-RU" dirty="0" smtClean="0"/>
              <a:t>– </a:t>
            </a:r>
            <a:r>
              <a:rPr lang="ru-RU" dirty="0" err="1" smtClean="0"/>
              <a:t>ігнорування</a:t>
            </a:r>
            <a:r>
              <a:rPr lang="ru-RU" dirty="0" smtClean="0"/>
              <a:t> </a:t>
            </a:r>
            <a:r>
              <a:rPr lang="ru-RU" dirty="0" err="1" smtClean="0"/>
              <a:t>моніторингу</a:t>
            </a:r>
            <a:r>
              <a:rPr lang="ru-RU" dirty="0" smtClean="0"/>
              <a:t> </a:t>
            </a:r>
            <a:r>
              <a:rPr lang="ru-RU" dirty="0" err="1" smtClean="0"/>
              <a:t>цін</a:t>
            </a:r>
            <a:r>
              <a:rPr lang="ru-RU" dirty="0" smtClean="0"/>
              <a:t> </a:t>
            </a:r>
            <a:r>
              <a:rPr lang="ru-RU" dirty="0" err="1" smtClean="0"/>
              <a:t>конкурентів</a:t>
            </a:r>
            <a:r>
              <a:rPr lang="ru-RU" dirty="0" smtClean="0"/>
              <a:t> в </a:t>
            </a:r>
            <a:r>
              <a:rPr lang="ru-RU" dirty="0" err="1" smtClean="0"/>
              <a:t>процесі</a:t>
            </a:r>
            <a:r>
              <a:rPr lang="ru-RU" dirty="0" smtClean="0"/>
              <a:t> </a:t>
            </a:r>
            <a:r>
              <a:rPr lang="ru-RU" dirty="0" err="1" smtClean="0"/>
              <a:t>розробки</a:t>
            </a:r>
            <a:r>
              <a:rPr lang="ru-RU" dirty="0" smtClean="0"/>
              <a:t> </a:t>
            </a:r>
            <a:r>
              <a:rPr lang="ru-RU" dirty="0" err="1" smtClean="0"/>
              <a:t>цінової</a:t>
            </a:r>
            <a:r>
              <a:rPr lang="ru-RU" dirty="0" smtClean="0"/>
              <a:t> </a:t>
            </a:r>
            <a:r>
              <a:rPr lang="ru-RU" dirty="0" err="1" smtClean="0"/>
              <a:t>політики</a:t>
            </a:r>
            <a:r>
              <a:rPr lang="ru-RU" dirty="0" smtClean="0"/>
              <a:t>;</a:t>
            </a:r>
            <a:endParaRPr lang="uk-UA" dirty="0" smtClean="0"/>
          </a:p>
          <a:p>
            <a:r>
              <a:rPr lang="uk-UA" dirty="0" smtClean="0"/>
              <a:t>– необґрунтований вибір цілей ціноутворення;</a:t>
            </a:r>
          </a:p>
          <a:p>
            <a:r>
              <a:rPr lang="uk-UA" dirty="0" smtClean="0"/>
              <a:t>– недолік кваліфікованих кадрів, що володіють сучасною методологією ціноутворення;</a:t>
            </a:r>
          </a:p>
          <a:p>
            <a:r>
              <a:rPr lang="uk-UA" dirty="0" smtClean="0"/>
              <a:t>– відсутність єдиного підходу до механізму ціноутворення на підприємствах;</a:t>
            </a:r>
          </a:p>
          <a:p>
            <a:r>
              <a:rPr lang="ru-RU" dirty="0" smtClean="0"/>
              <a:t>– </a:t>
            </a:r>
            <a:r>
              <a:rPr lang="ru-RU" dirty="0" err="1" smtClean="0"/>
              <a:t>використання</a:t>
            </a:r>
            <a:r>
              <a:rPr lang="ru-RU" dirty="0" smtClean="0"/>
              <a:t> </a:t>
            </a:r>
            <a:r>
              <a:rPr lang="ru-RU" dirty="0" err="1" smtClean="0"/>
              <a:t>витратного</a:t>
            </a:r>
            <a:r>
              <a:rPr lang="ru-RU" dirty="0" smtClean="0"/>
              <a:t> </a:t>
            </a:r>
            <a:r>
              <a:rPr lang="ru-RU" dirty="0" err="1" smtClean="0"/>
              <a:t>підходу</a:t>
            </a:r>
            <a:r>
              <a:rPr lang="ru-RU" dirty="0" smtClean="0"/>
              <a:t> до </a:t>
            </a:r>
            <a:r>
              <a:rPr lang="ru-RU" dirty="0" err="1" smtClean="0"/>
              <a:t>ціноутворення</a:t>
            </a:r>
            <a:r>
              <a:rPr lang="ru-RU" dirty="0" smtClean="0"/>
              <a:t>;</a:t>
            </a:r>
            <a:endParaRPr lang="uk-UA" dirty="0" smtClean="0"/>
          </a:p>
          <a:p>
            <a:r>
              <a:rPr lang="ru-RU" dirty="0" smtClean="0"/>
              <a:t>– </a:t>
            </a:r>
            <a:r>
              <a:rPr lang="ru-RU" dirty="0" err="1" smtClean="0"/>
              <a:t>несвоєчасність</a:t>
            </a:r>
            <a:r>
              <a:rPr lang="ru-RU" dirty="0" smtClean="0"/>
              <a:t> та </a:t>
            </a:r>
            <a:r>
              <a:rPr lang="ru-RU" dirty="0" err="1" smtClean="0"/>
              <a:t>недієвість</a:t>
            </a:r>
            <a:r>
              <a:rPr lang="ru-RU" dirty="0" smtClean="0"/>
              <a:t> </a:t>
            </a:r>
            <a:r>
              <a:rPr lang="ru-RU" dirty="0" err="1" smtClean="0"/>
              <a:t>заходів</a:t>
            </a:r>
            <a:r>
              <a:rPr lang="ru-RU" dirty="0" smtClean="0"/>
              <a:t> </a:t>
            </a:r>
            <a:r>
              <a:rPr lang="ru-RU" dirty="0" err="1" smtClean="0"/>
              <a:t>щодо</a:t>
            </a:r>
            <a:r>
              <a:rPr lang="ru-RU" dirty="0" smtClean="0"/>
              <a:t> </a:t>
            </a:r>
            <a:r>
              <a:rPr lang="ru-RU" dirty="0" err="1" smtClean="0"/>
              <a:t>корегування</a:t>
            </a:r>
            <a:r>
              <a:rPr lang="ru-RU" dirty="0" smtClean="0"/>
              <a:t> </a:t>
            </a:r>
            <a:r>
              <a:rPr lang="ru-RU" dirty="0" err="1" smtClean="0"/>
              <a:t>цін</a:t>
            </a:r>
            <a:r>
              <a:rPr lang="ru-RU" dirty="0" smtClean="0"/>
              <a:t>;</a:t>
            </a:r>
            <a:endParaRPr lang="uk-UA" dirty="0" smtClean="0"/>
          </a:p>
          <a:p>
            <a:r>
              <a:rPr lang="ru-RU" dirty="0" smtClean="0"/>
              <a:t>– </a:t>
            </a:r>
            <a:r>
              <a:rPr lang="ru-RU" dirty="0" err="1" smtClean="0"/>
              <a:t>відсутність</a:t>
            </a:r>
            <a:r>
              <a:rPr lang="ru-RU" dirty="0" smtClean="0"/>
              <a:t> </a:t>
            </a:r>
            <a:r>
              <a:rPr lang="ru-RU" dirty="0" err="1" smtClean="0"/>
              <a:t>зв'язку</a:t>
            </a:r>
            <a:r>
              <a:rPr lang="ru-RU" dirty="0" smtClean="0"/>
              <a:t> </a:t>
            </a:r>
            <a:r>
              <a:rPr lang="ru-RU" dirty="0" err="1" smtClean="0"/>
              <a:t>ціни</a:t>
            </a:r>
            <a:r>
              <a:rPr lang="ru-RU" dirty="0" smtClean="0"/>
              <a:t> </a:t>
            </a:r>
            <a:r>
              <a:rPr lang="ru-RU" dirty="0" err="1" smtClean="0"/>
              <a:t>з</a:t>
            </a:r>
            <a:r>
              <a:rPr lang="ru-RU" dirty="0" smtClean="0"/>
              <a:t> </a:t>
            </a:r>
            <a:r>
              <a:rPr lang="ru-RU" dirty="0" err="1" smtClean="0"/>
              <a:t>іншими</a:t>
            </a:r>
            <a:r>
              <a:rPr lang="ru-RU" dirty="0" smtClean="0"/>
              <a:t> </a:t>
            </a:r>
            <a:r>
              <a:rPr lang="ru-RU" dirty="0" err="1" smtClean="0"/>
              <a:t>елементами</a:t>
            </a:r>
            <a:r>
              <a:rPr lang="ru-RU" dirty="0" smtClean="0"/>
              <a:t> комплексу маркетингу </a:t>
            </a: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92</TotalTime>
  <Words>400</Words>
  <Application>Microsoft Office PowerPoint</Application>
  <PresentationFormat>Экран (4:3)</PresentationFormat>
  <Paragraphs>28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Справедливость</vt:lpstr>
      <vt:lpstr>Ціноутворення на підприємстві</vt:lpstr>
      <vt:lpstr>Слайд 2</vt:lpstr>
      <vt:lpstr>Актуальнісь та мета дослідження:</vt:lpstr>
      <vt:lpstr>Етапи формування ціни на підприємстві:</vt:lpstr>
      <vt:lpstr>Фактори впливу на ціну:</vt:lpstr>
      <vt:lpstr>Методи формування ціни:</vt:lpstr>
      <vt:lpstr>Проблеми з якими стикаються сучасні підприємства:</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Ціноутворення на підприємстві</dc:title>
  <dc:creator>User</dc:creator>
  <cp:lastModifiedBy>inna</cp:lastModifiedBy>
  <cp:revision>12</cp:revision>
  <dcterms:created xsi:type="dcterms:W3CDTF">2015-03-18T07:37:24Z</dcterms:created>
  <dcterms:modified xsi:type="dcterms:W3CDTF">2015-03-31T09:06:16Z</dcterms:modified>
</cp:coreProperties>
</file>