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4" r:id="rId9"/>
    <p:sldId id="265"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15" autoAdjust="0"/>
    <p:restoredTop sz="94660"/>
  </p:normalViewPr>
  <p:slideViewPr>
    <p:cSldViewPr>
      <p:cViewPr varScale="1">
        <p:scale>
          <a:sx n="110" d="100"/>
          <a:sy n="110" d="100"/>
        </p:scale>
        <p:origin x="-163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01D53D2E-BCFD-4F39-9B90-0019E5CFF022}" type="datetimeFigureOut">
              <a:rPr lang="ru-RU" smtClean="0"/>
              <a:pPr/>
              <a:t>31.03.2015</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80570F8-470B-4ECF-82F9-327BF5271A24}"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1D53D2E-BCFD-4F39-9B90-0019E5CFF022}" type="datetimeFigureOut">
              <a:rPr lang="ru-RU" smtClean="0"/>
              <a:pPr/>
              <a:t>31.03.2015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80570F8-470B-4ECF-82F9-327BF5271A2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01D53D2E-BCFD-4F39-9B90-0019E5CFF022}" type="datetimeFigureOut">
              <a:rPr lang="ru-RU" smtClean="0"/>
              <a:pPr/>
              <a:t>31.03.2015</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80570F8-470B-4ECF-82F9-327BF5271A2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1D53D2E-BCFD-4F39-9B90-0019E5CFF022}" type="datetimeFigureOut">
              <a:rPr lang="ru-RU" smtClean="0"/>
              <a:pPr/>
              <a:t>31.03.2015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80570F8-470B-4ECF-82F9-327BF5271A2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01D53D2E-BCFD-4F39-9B90-0019E5CFF022}" type="datetimeFigureOut">
              <a:rPr lang="ru-RU" smtClean="0"/>
              <a:pPr/>
              <a:t>31.03.2015</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980570F8-470B-4ECF-82F9-327BF5271A24}"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01D53D2E-BCFD-4F39-9B90-0019E5CFF022}" type="datetimeFigureOut">
              <a:rPr lang="ru-RU" smtClean="0"/>
              <a:pPr/>
              <a:t>31.03.2015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80570F8-470B-4ECF-82F9-327BF5271A2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01D53D2E-BCFD-4F39-9B90-0019E5CFF022}" type="datetimeFigureOut">
              <a:rPr lang="ru-RU" smtClean="0"/>
              <a:pPr/>
              <a:t>31.03.2015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980570F8-470B-4ECF-82F9-327BF5271A24}"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01D53D2E-BCFD-4F39-9B90-0019E5CFF022}" type="datetimeFigureOut">
              <a:rPr lang="ru-RU" smtClean="0"/>
              <a:pPr/>
              <a:t>31.03.2015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980570F8-470B-4ECF-82F9-327BF5271A2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01D53D2E-BCFD-4F39-9B90-0019E5CFF022}" type="datetimeFigureOut">
              <a:rPr lang="ru-RU" smtClean="0"/>
              <a:pPr/>
              <a:t>31.03.2015</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980570F8-470B-4ECF-82F9-327BF5271A2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01D53D2E-BCFD-4F39-9B90-0019E5CFF022}" type="datetimeFigureOut">
              <a:rPr lang="ru-RU" smtClean="0"/>
              <a:pPr/>
              <a:t>31.03.2015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80570F8-470B-4ECF-82F9-327BF5271A2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01D53D2E-BCFD-4F39-9B90-0019E5CFF022}" type="datetimeFigureOut">
              <a:rPr lang="ru-RU" smtClean="0"/>
              <a:pPr/>
              <a:t>31.03.2015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80570F8-470B-4ECF-82F9-327BF5271A24}"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01D53D2E-BCFD-4F39-9B90-0019E5CFF022}" type="datetimeFigureOut">
              <a:rPr lang="ru-RU" smtClean="0"/>
              <a:pPr/>
              <a:t>31.03.2015</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80570F8-470B-4ECF-82F9-327BF5271A24}"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699792" y="533400"/>
            <a:ext cx="6444208" cy="2868168"/>
          </a:xfrm>
        </p:spPr>
        <p:txBody>
          <a:bodyPr/>
          <a:lstStyle/>
          <a:p>
            <a:pPr algn="ctr"/>
            <a:r>
              <a:rPr lang="uk-UA" sz="4000" dirty="0" smtClean="0">
                <a:latin typeface="Times New Roman" pitchFamily="18" charset="0"/>
                <a:cs typeface="Times New Roman" pitchFamily="18" charset="0"/>
              </a:rPr>
              <a:t>КЛЮЧОВІ ПОКАЗНИКИ ЕФЕКТИВНОСТІ УПРАВЛІННЯ КАПІТАЛОМ ПІДПРИЄМСТВА.</a:t>
            </a:r>
            <a:endParaRPr lang="ru-RU" sz="40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3500430" y="4214818"/>
            <a:ext cx="5114778" cy="1101248"/>
          </a:xfrm>
        </p:spPr>
        <p:txBody>
          <a:bodyPr>
            <a:noAutofit/>
          </a:bodyPr>
          <a:lstStyle/>
          <a:p>
            <a:r>
              <a:rPr lang="uk-UA" sz="2000" dirty="0" smtClean="0">
                <a:latin typeface="Times New Roman" pitchFamily="18" charset="0"/>
                <a:cs typeface="Times New Roman" pitchFamily="18" charset="0"/>
              </a:rPr>
              <a:t>Підготувала:</a:t>
            </a:r>
          </a:p>
          <a:p>
            <a:r>
              <a:rPr lang="uk-UA" sz="2000" dirty="0" smtClean="0">
                <a:latin typeface="Times New Roman" pitchFamily="18" charset="0"/>
                <a:cs typeface="Times New Roman" pitchFamily="18" charset="0"/>
              </a:rPr>
              <a:t>студентка </a:t>
            </a:r>
            <a:r>
              <a:rPr lang="uk-UA" sz="2000" dirty="0" smtClean="0">
                <a:latin typeface="Times New Roman" pitchFamily="18" charset="0"/>
                <a:cs typeface="Times New Roman" pitchFamily="18" charset="0"/>
              </a:rPr>
              <a:t>5 курсу, 8504/1, 1 група</a:t>
            </a:r>
          </a:p>
          <a:p>
            <a:r>
              <a:rPr lang="uk-UA" sz="2000" dirty="0" err="1" smtClean="0">
                <a:latin typeface="Times New Roman" pitchFamily="18" charset="0"/>
                <a:cs typeface="Times New Roman" pitchFamily="18" charset="0"/>
              </a:rPr>
              <a:t>Прудченко</a:t>
            </a:r>
            <a:r>
              <a:rPr lang="uk-UA" sz="2000" dirty="0" smtClean="0">
                <a:latin typeface="Times New Roman" pitchFamily="18" charset="0"/>
                <a:cs typeface="Times New Roman" pitchFamily="18" charset="0"/>
              </a:rPr>
              <a:t> </a:t>
            </a:r>
            <a:r>
              <a:rPr lang="uk-UA" sz="2000" dirty="0" smtClean="0">
                <a:latin typeface="Times New Roman" pitchFamily="18" charset="0"/>
                <a:cs typeface="Times New Roman" pitchFamily="18" charset="0"/>
              </a:rPr>
              <a:t>Ірина</a:t>
            </a:r>
          </a:p>
          <a:p>
            <a:r>
              <a:rPr lang="uk-UA" sz="2000" dirty="0" smtClean="0">
                <a:latin typeface="Times New Roman" pitchFamily="18" charset="0"/>
                <a:cs typeface="Times New Roman" pitchFamily="18" charset="0"/>
              </a:rPr>
              <a:t>Науковий керівник:</a:t>
            </a:r>
          </a:p>
          <a:p>
            <a:r>
              <a:rPr lang="uk-UA" sz="2000" dirty="0" err="1" smtClean="0">
                <a:latin typeface="Times New Roman" pitchFamily="18" charset="0"/>
                <a:cs typeface="Times New Roman" pitchFamily="18" charset="0"/>
              </a:rPr>
              <a:t>к.е.н</a:t>
            </a:r>
            <a:r>
              <a:rPr lang="uk-UA" sz="2000" dirty="0" smtClean="0">
                <a:latin typeface="Times New Roman" pitchFamily="18" charset="0"/>
                <a:cs typeface="Times New Roman" pitchFamily="18" charset="0"/>
              </a:rPr>
              <a:t>., доцент  Шевчук Н.В.</a:t>
            </a:r>
            <a:endParaRPr lang="ru-RU" sz="20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620688"/>
            <a:ext cx="7200800" cy="2031325"/>
          </a:xfrm>
          <a:prstGeom prst="rect">
            <a:avLst/>
          </a:prstGeom>
        </p:spPr>
        <p:txBody>
          <a:bodyPr wrap="square" numCol="1">
            <a:spAutoFit/>
          </a:bodyPr>
          <a:lstStyle/>
          <a:p>
            <a:pPr algn="just"/>
            <a:r>
              <a:rPr lang="uk-UA" dirty="0">
                <a:latin typeface="Times New Roman" pitchFamily="18" charset="0"/>
                <a:cs typeface="Times New Roman" pitchFamily="18" charset="0"/>
              </a:rPr>
              <a:t>Управління капіталом підприємства є основою системи управління підприємством та забезпечує стабільну роботу в сучасних ринкових умовах господарювання. Структура системи управління капіталом підприємства представлена сукупністю взаємопов'язаних елементів, які включають методи та принципи </a:t>
            </a:r>
            <a:r>
              <a:rPr lang="uk-UA" dirty="0" smtClean="0">
                <a:latin typeface="Times New Roman" pitchFamily="18" charset="0"/>
                <a:cs typeface="Times New Roman" pitchFamily="18" charset="0"/>
              </a:rPr>
              <a:t>управління, спрямовані </a:t>
            </a:r>
            <a:r>
              <a:rPr lang="uk-UA" dirty="0">
                <a:latin typeface="Times New Roman" pitchFamily="18" charset="0"/>
                <a:cs typeface="Times New Roman" pitchFamily="18" charset="0"/>
              </a:rPr>
              <a:t>на компонування оптимальності величини та структури капіталу, ефективного його використання в діяльності </a:t>
            </a:r>
            <a:r>
              <a:rPr lang="uk-UA" dirty="0" smtClean="0">
                <a:latin typeface="Times New Roman" pitchFamily="18" charset="0"/>
                <a:cs typeface="Times New Roman" pitchFamily="18" charset="0"/>
              </a:rPr>
              <a:t>бізнес-структур.</a:t>
            </a:r>
            <a:endParaRPr lang="ru-RU"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cstate="print">
            <a:lum contrast="10000"/>
          </a:blip>
          <a:srcRect/>
          <a:stretch>
            <a:fillRect/>
          </a:stretch>
        </p:blipFill>
        <p:spPr bwMode="auto">
          <a:xfrm>
            <a:off x="251520" y="2852936"/>
            <a:ext cx="7848872" cy="3965382"/>
          </a:xfrm>
          <a:prstGeom prst="rect">
            <a:avLst/>
          </a:prstGeom>
          <a:ln>
            <a:noFill/>
          </a:ln>
          <a:effectLst>
            <a:softEdge rad="112500"/>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half" idx="2"/>
          </p:nvPr>
        </p:nvSpPr>
        <p:spPr>
          <a:xfrm>
            <a:off x="5436096" y="0"/>
            <a:ext cx="3429000" cy="6858000"/>
          </a:xfrm>
        </p:spPr>
        <p:txBody>
          <a:bodyPr>
            <a:normAutofit/>
          </a:bodyPr>
          <a:lstStyle/>
          <a:p>
            <a:pPr lvl="0" indent="450850" algn="just" fontAlgn="base">
              <a:spcBef>
                <a:spcPct val="0"/>
              </a:spcBef>
              <a:spcAft>
                <a:spcPct val="0"/>
              </a:spcAft>
              <a:buClrTx/>
              <a:buSzTx/>
            </a:pPr>
            <a:r>
              <a:rPr lang="uk-UA" sz="1700" dirty="0" smtClean="0">
                <a:latin typeface="Times New Roman" pitchFamily="18" charset="0"/>
                <a:ea typeface="Calibri" pitchFamily="34" charset="0"/>
                <a:cs typeface="Times New Roman" pitchFamily="18" charset="0"/>
              </a:rPr>
              <a:t>Оцінка ефективності управлінням капіталом підприємства, як правило, ґрунтується на дослідженні різних фінансових показників, таких як чистий прибуток, рентабельність інвестицій, ринкова вартість підприємства. </a:t>
            </a:r>
            <a:endParaRPr lang="ru-RU" sz="1000" dirty="0" smtClean="0">
              <a:latin typeface="Times New Roman" pitchFamily="18" charset="0"/>
              <a:cs typeface="Times New Roman" pitchFamily="18" charset="0"/>
            </a:endParaRPr>
          </a:p>
          <a:p>
            <a:pPr lvl="0" indent="449263" algn="just" eaLnBrk="0" fontAlgn="base" hangingPunct="0">
              <a:spcBef>
                <a:spcPct val="0"/>
              </a:spcBef>
              <a:spcAft>
                <a:spcPct val="0"/>
              </a:spcAft>
              <a:buClrTx/>
              <a:buSzTx/>
            </a:pPr>
            <a:r>
              <a:rPr lang="uk-UA" sz="1700" dirty="0" smtClean="0">
                <a:latin typeface="Times New Roman" pitchFamily="18" charset="0"/>
                <a:ea typeface="Calibri" pitchFamily="34" charset="0"/>
                <a:cs typeface="Times New Roman" pitchFamily="18" charset="0"/>
              </a:rPr>
              <a:t>Напрямки, які є актуальними  для визначення ефективності управління капіталом підприємства представлені співвідношенням отриманого результату з витратами діяльності підприємства; співвідношення отриманого результату з наміченими цілями. Ефективність управління капіталом  підприємства визначається як результативність управління маркетинговою, виробничою, фінансовою, інноваційною та кадровою діяльністю. Ефективність вказує на вибір вдалої системи, що характеризується відношенням високих кінцевих результатів її діяльності до вичерпних ресурсів.</a:t>
            </a:r>
            <a:endParaRPr lang="uk-UA" sz="2200" dirty="0" smtClean="0">
              <a:latin typeface="Times New Roman" pitchFamily="18" charset="0"/>
              <a:cs typeface="Times New Roman" pitchFamily="18" charset="0"/>
            </a:endParaRPr>
          </a:p>
          <a:p>
            <a:endParaRPr lang="ru-RU" dirty="0"/>
          </a:p>
        </p:txBody>
      </p:sp>
      <p:pic>
        <p:nvPicPr>
          <p:cNvPr id="5" name="Рисунок 4" descr="скачанные файлы.jpg"/>
          <p:cNvPicPr>
            <a:picLocks noGrp="1" noChangeAspect="1"/>
          </p:cNvPicPr>
          <p:nvPr>
            <p:ph type="pic" idx="1"/>
          </p:nvPr>
        </p:nvPicPr>
        <p:blipFill>
          <a:blip r:embed="rId2" cstate="print"/>
          <a:srcRect l="13154" r="13154"/>
          <a:stretch>
            <a:fillRect/>
          </a:stretch>
        </p:blipFill>
        <p:spPr>
          <a:xfrm>
            <a:off x="663682" y="1484784"/>
            <a:ext cx="4206240" cy="3762458"/>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88641"/>
            <a:ext cx="3816424" cy="3170099"/>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pPr algn="just"/>
            <a:r>
              <a:rPr lang="uk-UA" sz="2000" dirty="0">
                <a:latin typeface="Times New Roman" pitchFamily="18" charset="0"/>
                <a:cs typeface="Times New Roman" pitchFamily="18" charset="0"/>
              </a:rPr>
              <a:t>Оцінювання ефективності управління капіталом підприємства являє собою процес дослідження основних результативних показників ефективності його функціонування на підприємстві з метою виявлення резервів подальшого підвищення цієї ефективності. </a:t>
            </a:r>
            <a:endParaRPr lang="ru-RU" sz="2000" dirty="0">
              <a:latin typeface="Times New Roman" pitchFamily="18" charset="0"/>
              <a:cs typeface="Times New Roman" pitchFamily="18" charset="0"/>
            </a:endParaRPr>
          </a:p>
        </p:txBody>
      </p:sp>
      <p:sp>
        <p:nvSpPr>
          <p:cNvPr id="3" name="Скругленный прямоугольник 2"/>
          <p:cNvSpPr/>
          <p:nvPr/>
        </p:nvSpPr>
        <p:spPr>
          <a:xfrm>
            <a:off x="3275856" y="3501008"/>
            <a:ext cx="4824536" cy="302433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uk-UA" sz="2000" dirty="0">
                <a:latin typeface="Times New Roman" pitchFamily="18" charset="0"/>
                <a:cs typeface="Times New Roman" pitchFamily="18" charset="0"/>
              </a:rPr>
              <a:t>В системі дослідження ефективності використання капіталу найбільше розповсюдження отримали наступні групи:</a:t>
            </a:r>
            <a:endParaRPr lang="ru-RU" sz="2000" dirty="0">
              <a:latin typeface="Times New Roman" pitchFamily="18" charset="0"/>
              <a:cs typeface="Times New Roman" pitchFamily="18" charset="0"/>
            </a:endParaRPr>
          </a:p>
          <a:p>
            <a:pPr lvl="0"/>
            <a:r>
              <a:rPr lang="uk-UA" sz="2000" dirty="0" smtClean="0">
                <a:latin typeface="Times New Roman" pitchFamily="18" charset="0"/>
                <a:cs typeface="Times New Roman" pitchFamily="18" charset="0"/>
              </a:rPr>
              <a:t>- показники </a:t>
            </a:r>
            <a:r>
              <a:rPr lang="uk-UA" sz="2000" dirty="0">
                <a:latin typeface="Times New Roman" pitchFamily="18" charset="0"/>
                <a:cs typeface="Times New Roman" pitchFamily="18" charset="0"/>
              </a:rPr>
              <a:t>фінансової стійкості;</a:t>
            </a:r>
            <a:endParaRPr lang="ru-RU" sz="2000" dirty="0">
              <a:latin typeface="Times New Roman" pitchFamily="18" charset="0"/>
              <a:cs typeface="Times New Roman" pitchFamily="18" charset="0"/>
            </a:endParaRPr>
          </a:p>
          <a:p>
            <a:pPr lvl="0"/>
            <a:r>
              <a:rPr lang="uk-UA" sz="2000" dirty="0" smtClean="0">
                <a:latin typeface="Times New Roman" pitchFamily="18" charset="0"/>
                <a:cs typeface="Times New Roman" pitchFamily="18" charset="0"/>
              </a:rPr>
              <a:t>- показники </a:t>
            </a:r>
            <a:r>
              <a:rPr lang="uk-UA" sz="2000" dirty="0">
                <a:latin typeface="Times New Roman" pitchFamily="18" charset="0"/>
                <a:cs typeface="Times New Roman" pitchFamily="18" charset="0"/>
              </a:rPr>
              <a:t>ліквідності та платоспроможності підприємства;</a:t>
            </a:r>
            <a:endParaRPr lang="ru-RU" sz="2000" dirty="0">
              <a:latin typeface="Times New Roman" pitchFamily="18" charset="0"/>
              <a:cs typeface="Times New Roman" pitchFamily="18" charset="0"/>
            </a:endParaRPr>
          </a:p>
          <a:p>
            <a:pPr lvl="0">
              <a:buFontTx/>
              <a:buChar char="-"/>
            </a:pPr>
            <a:r>
              <a:rPr lang="uk-UA" sz="2000" dirty="0" smtClean="0">
                <a:latin typeface="Times New Roman" pitchFamily="18" charset="0"/>
                <a:cs typeface="Times New Roman" pitchFamily="18" charset="0"/>
              </a:rPr>
              <a:t> показники </a:t>
            </a:r>
            <a:r>
              <a:rPr lang="uk-UA" sz="2000" dirty="0">
                <a:latin typeface="Times New Roman" pitchFamily="18" charset="0"/>
                <a:cs typeface="Times New Roman" pitchFamily="18" charset="0"/>
              </a:rPr>
              <a:t>прибутковості;</a:t>
            </a:r>
            <a:endParaRPr lang="ru-RU" sz="2000" dirty="0">
              <a:latin typeface="Times New Roman" pitchFamily="18" charset="0"/>
              <a:cs typeface="Times New Roman" pitchFamily="18" charset="0"/>
            </a:endParaRPr>
          </a:p>
          <a:p>
            <a:pPr lvl="0">
              <a:buFontTx/>
              <a:buChar char="-"/>
            </a:pPr>
            <a:r>
              <a:rPr lang="uk-UA" sz="2000" dirty="0" smtClean="0">
                <a:latin typeface="Times New Roman" pitchFamily="18" charset="0"/>
                <a:cs typeface="Times New Roman" pitchFamily="18" charset="0"/>
              </a:rPr>
              <a:t> показники </a:t>
            </a:r>
            <a:r>
              <a:rPr lang="uk-UA" sz="2000" dirty="0">
                <a:latin typeface="Times New Roman" pitchFamily="18" charset="0"/>
                <a:cs typeface="Times New Roman" pitchFamily="18" charset="0"/>
              </a:rPr>
              <a:t>ділової активності.</a:t>
            </a:r>
            <a:endParaRPr lang="ru-RU" sz="2000" dirty="0">
              <a:latin typeface="Times New Roman" pitchFamily="18" charset="0"/>
              <a:cs typeface="Times New Roman" pitchFamily="18" charset="0"/>
            </a:endParaRPr>
          </a:p>
          <a:p>
            <a:pPr algn="ctr"/>
            <a:endParaRPr lang="ru-RU" sz="2000" dirty="0"/>
          </a:p>
        </p:txBody>
      </p:sp>
      <p:pic>
        <p:nvPicPr>
          <p:cNvPr id="16386" name="Picture 2"/>
          <p:cNvPicPr>
            <a:picLocks noChangeAspect="1" noChangeArrowheads="1"/>
          </p:cNvPicPr>
          <p:nvPr/>
        </p:nvPicPr>
        <p:blipFill>
          <a:blip r:embed="rId2" cstate="print"/>
          <a:srcRect/>
          <a:stretch>
            <a:fillRect/>
          </a:stretch>
        </p:blipFill>
        <p:spPr bwMode="auto">
          <a:xfrm>
            <a:off x="4270826" y="332656"/>
            <a:ext cx="3613542" cy="2376264"/>
          </a:xfrm>
          <a:prstGeom prst="rect">
            <a:avLst/>
          </a:prstGeom>
          <a:ln>
            <a:noFill/>
          </a:ln>
          <a:effectLst>
            <a:softEdge rad="112500"/>
          </a:effectLst>
        </p:spPr>
      </p:pic>
      <p:pic>
        <p:nvPicPr>
          <p:cNvPr id="16387" name="Picture 3"/>
          <p:cNvPicPr>
            <a:picLocks noChangeAspect="1" noChangeArrowheads="1"/>
          </p:cNvPicPr>
          <p:nvPr/>
        </p:nvPicPr>
        <p:blipFill>
          <a:blip r:embed="rId3" cstate="print"/>
          <a:srcRect/>
          <a:stretch>
            <a:fillRect/>
          </a:stretch>
        </p:blipFill>
        <p:spPr bwMode="auto">
          <a:xfrm>
            <a:off x="251520" y="3501007"/>
            <a:ext cx="2808312" cy="2808313"/>
          </a:xfrm>
          <a:prstGeom prst="rect">
            <a:avLst/>
          </a:prstGeom>
          <a:ln>
            <a:noFill/>
          </a:ln>
          <a:effectLst>
            <a:softEdge rad="11250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ChangeAspect="1" noChangeArrowheads="1"/>
          </p:cNvPicPr>
          <p:nvPr/>
        </p:nvPicPr>
        <p:blipFill>
          <a:blip r:embed="rId2" cstate="print"/>
          <a:srcRect/>
          <a:stretch>
            <a:fillRect/>
          </a:stretch>
        </p:blipFill>
        <p:spPr bwMode="auto">
          <a:xfrm rot="1112285">
            <a:off x="5979352" y="616074"/>
            <a:ext cx="3107537" cy="2565641"/>
          </a:xfrm>
          <a:prstGeom prst="rect">
            <a:avLst/>
          </a:prstGeom>
          <a:ln>
            <a:noFill/>
          </a:ln>
          <a:effectLst>
            <a:softEdge rad="127000"/>
          </a:effectLst>
        </p:spPr>
      </p:pic>
      <p:sp>
        <p:nvSpPr>
          <p:cNvPr id="2" name="Стрелка вниз 1"/>
          <p:cNvSpPr/>
          <p:nvPr/>
        </p:nvSpPr>
        <p:spPr>
          <a:xfrm>
            <a:off x="179512" y="0"/>
            <a:ext cx="7128792" cy="4509120"/>
          </a:xfrm>
          <a:prstGeom prst="downArrow">
            <a:avLst>
              <a:gd name="adj1" fmla="val 64209"/>
              <a:gd name="adj2" fmla="val 3471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a:latin typeface="Times New Roman" pitchFamily="18" charset="0"/>
                <a:cs typeface="Times New Roman" pitchFamily="18" charset="0"/>
              </a:rPr>
              <a:t>Перша група характеризує аналіз фінансової стійкості підприємства дозволяє оцінити ступінь стабільності його фінансового розвитку та рівень фінансових ризиків, що створюють загрозу його банкрутства. </a:t>
            </a:r>
            <a:endParaRPr lang="ru-RU" dirty="0">
              <a:latin typeface="Times New Roman" pitchFamily="18" charset="0"/>
              <a:cs typeface="Times New Roman" pitchFamily="18" charset="0"/>
            </a:endParaRPr>
          </a:p>
          <a:p>
            <a:pPr algn="ctr"/>
            <a:r>
              <a:rPr lang="uk-UA" dirty="0">
                <a:latin typeface="Times New Roman" pitchFamily="18" charset="0"/>
                <a:cs typeface="Times New Roman" pitchFamily="18" charset="0"/>
              </a:rPr>
              <a:t>В залежності від співвідношення показників матеріально-виробничих запасів, власного оборотного капіталу та інших джерел формування запасів можна з певною відносністю виділити наступні типи фінансової стійкості</a:t>
            </a:r>
            <a:r>
              <a:rPr lang="uk-UA"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a:p>
            <a:pPr algn="ctr"/>
            <a:endParaRPr lang="ru-RU" sz="3600" dirty="0"/>
          </a:p>
        </p:txBody>
      </p:sp>
      <p:sp>
        <p:nvSpPr>
          <p:cNvPr id="4" name="Овал 3"/>
          <p:cNvSpPr/>
          <p:nvPr/>
        </p:nvSpPr>
        <p:spPr>
          <a:xfrm>
            <a:off x="0" y="3717032"/>
            <a:ext cx="2699792" cy="1656184"/>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600" dirty="0">
                <a:latin typeface="Times New Roman" pitchFamily="18" charset="0"/>
                <a:cs typeface="Times New Roman" pitchFamily="18" charset="0"/>
              </a:rPr>
              <a:t>а) Абсолютна </a:t>
            </a:r>
            <a:r>
              <a:rPr lang="ru-RU" sz="1600" dirty="0" err="1">
                <a:latin typeface="Times New Roman" pitchFamily="18" charset="0"/>
                <a:cs typeface="Times New Roman" pitchFamily="18" charset="0"/>
              </a:rPr>
              <a:t>фінансова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стійкість</a:t>
            </a:r>
            <a:r>
              <a:rPr lang="ru-RU" sz="1600" dirty="0">
                <a:latin typeface="Times New Roman" pitchFamily="18" charset="0"/>
                <a:cs typeface="Times New Roman" pitchFamily="18" charset="0"/>
              </a:rPr>
              <a:t>, яка </a:t>
            </a:r>
            <a:r>
              <a:rPr lang="ru-RU" sz="1600" dirty="0" err="1">
                <a:latin typeface="Times New Roman" pitchFamily="18" charset="0"/>
                <a:cs typeface="Times New Roman" pitchFamily="18" charset="0"/>
              </a:rPr>
              <a:t>представляє</a:t>
            </a:r>
            <a:r>
              <a:rPr lang="ru-RU" sz="1600" dirty="0">
                <a:latin typeface="Times New Roman" pitchFamily="18" charset="0"/>
                <a:cs typeface="Times New Roman" pitchFamily="18" charset="0"/>
              </a:rPr>
              <a:t> собою </a:t>
            </a:r>
            <a:r>
              <a:rPr lang="ru-RU" sz="1600" dirty="0" err="1">
                <a:latin typeface="Times New Roman" pitchFamily="18" charset="0"/>
                <a:cs typeface="Times New Roman" pitchFamily="18" charset="0"/>
              </a:rPr>
              <a:t>граничний</a:t>
            </a:r>
            <a:r>
              <a:rPr lang="ru-RU" sz="1600" dirty="0">
                <a:latin typeface="Times New Roman" pitchFamily="18" charset="0"/>
                <a:cs typeface="Times New Roman" pitchFamily="18" charset="0"/>
              </a:rPr>
              <a:t> тип </a:t>
            </a:r>
            <a:r>
              <a:rPr lang="ru-RU" sz="1600" dirty="0" err="1">
                <a:latin typeface="Times New Roman" pitchFamily="18" charset="0"/>
                <a:cs typeface="Times New Roman" pitchFamily="18" charset="0"/>
              </a:rPr>
              <a:t>фінансової</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стійкості</a:t>
            </a:r>
            <a:r>
              <a:rPr lang="ru-RU" sz="1600" dirty="0">
                <a:latin typeface="Times New Roman" pitchFamily="18" charset="0"/>
                <a:cs typeface="Times New Roman" pitchFamily="18" charset="0"/>
              </a:rPr>
              <a:t>. </a:t>
            </a:r>
          </a:p>
        </p:txBody>
      </p:sp>
      <p:sp>
        <p:nvSpPr>
          <p:cNvPr id="5" name="Овал 4"/>
          <p:cNvSpPr/>
          <p:nvPr/>
        </p:nvSpPr>
        <p:spPr>
          <a:xfrm>
            <a:off x="1403648" y="5157192"/>
            <a:ext cx="2952328" cy="170080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600" dirty="0">
                <a:latin typeface="Times New Roman" pitchFamily="18" charset="0"/>
                <a:cs typeface="Times New Roman" pitchFamily="18" charset="0"/>
              </a:rPr>
              <a:t>б) Нормальна </a:t>
            </a:r>
            <a:r>
              <a:rPr lang="ru-RU" sz="1600" dirty="0" err="1">
                <a:latin typeface="Times New Roman" pitchFamily="18" charset="0"/>
                <a:cs typeface="Times New Roman" pitchFamily="18" charset="0"/>
              </a:rPr>
              <a:t>фінансова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стійкість</a:t>
            </a:r>
            <a:r>
              <a:rPr lang="ru-RU" sz="1600" dirty="0">
                <a:latin typeface="Times New Roman" pitchFamily="18" charset="0"/>
                <a:cs typeface="Times New Roman" pitchFamily="18" charset="0"/>
              </a:rPr>
              <a:t>, яка </a:t>
            </a:r>
            <a:r>
              <a:rPr lang="ru-RU" sz="1600" dirty="0" err="1">
                <a:latin typeface="Times New Roman" pitchFamily="18" charset="0"/>
                <a:cs typeface="Times New Roman" pitchFamily="18" charset="0"/>
              </a:rPr>
              <a:t>гарантує</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платоспроможність</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підприємства</a:t>
            </a:r>
            <a:r>
              <a:rPr lang="ru-RU" sz="1600" dirty="0">
                <a:latin typeface="Times New Roman" pitchFamily="18" charset="0"/>
                <a:cs typeface="Times New Roman" pitchFamily="18" charset="0"/>
              </a:rPr>
              <a:t>. </a:t>
            </a:r>
          </a:p>
        </p:txBody>
      </p:sp>
      <p:sp>
        <p:nvSpPr>
          <p:cNvPr id="6" name="Овал 5"/>
          <p:cNvSpPr/>
          <p:nvPr/>
        </p:nvSpPr>
        <p:spPr>
          <a:xfrm>
            <a:off x="4499992" y="5201816"/>
            <a:ext cx="3024336" cy="1656184"/>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600" dirty="0">
                <a:latin typeface="Times New Roman" pitchFamily="18" charset="0"/>
                <a:cs typeface="Times New Roman" pitchFamily="18" charset="0"/>
              </a:rPr>
              <a:t>в) </a:t>
            </a:r>
            <a:r>
              <a:rPr lang="ru-RU" sz="1600" dirty="0" err="1">
                <a:latin typeface="Times New Roman" pitchFamily="18" charset="0"/>
                <a:cs typeface="Times New Roman" pitchFamily="18" charset="0"/>
              </a:rPr>
              <a:t>Нестійке</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фінансове</a:t>
            </a:r>
            <a:r>
              <a:rPr lang="ru-RU" sz="1600" dirty="0">
                <a:latin typeface="Times New Roman" pitchFamily="18" charset="0"/>
                <a:cs typeface="Times New Roman" pitchFamily="18" charset="0"/>
              </a:rPr>
              <a:t> становище, </a:t>
            </a:r>
            <a:r>
              <a:rPr lang="ru-RU" sz="1600" dirty="0" err="1">
                <a:latin typeface="Times New Roman" pitchFamily="18" charset="0"/>
                <a:cs typeface="Times New Roman" pitchFamily="18" charset="0"/>
              </a:rPr>
              <a:t>пов’язане</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з</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порушенням</a:t>
            </a:r>
            <a:r>
              <a:rPr lang="ru-RU" sz="1600" dirty="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платоспроможності</a:t>
            </a:r>
            <a:r>
              <a:rPr lang="ru-RU" sz="1600" dirty="0" smtClean="0">
                <a:latin typeface="Times New Roman" pitchFamily="18" charset="0"/>
                <a:cs typeface="Times New Roman" pitchFamily="18" charset="0"/>
              </a:rPr>
              <a:t>. </a:t>
            </a:r>
            <a:endParaRPr lang="ru-RU" sz="1600" dirty="0">
              <a:latin typeface="Times New Roman" pitchFamily="18" charset="0"/>
              <a:cs typeface="Times New Roman" pitchFamily="18" charset="0"/>
            </a:endParaRPr>
          </a:p>
        </p:txBody>
      </p:sp>
      <p:sp>
        <p:nvSpPr>
          <p:cNvPr id="7" name="Овал 6"/>
          <p:cNvSpPr/>
          <p:nvPr/>
        </p:nvSpPr>
        <p:spPr>
          <a:xfrm>
            <a:off x="5940152" y="3501008"/>
            <a:ext cx="2771800" cy="1656184"/>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600" dirty="0">
                <a:latin typeface="Times New Roman" pitchFamily="18" charset="0"/>
                <a:cs typeface="Times New Roman" pitchFamily="18" charset="0"/>
              </a:rPr>
              <a:t>г) </a:t>
            </a:r>
            <a:r>
              <a:rPr lang="ru-RU" sz="1600" dirty="0" err="1">
                <a:latin typeface="Times New Roman" pitchFamily="18" charset="0"/>
                <a:cs typeface="Times New Roman" pitchFamily="18" charset="0"/>
              </a:rPr>
              <a:t>Кризовий</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фінансовий</a:t>
            </a:r>
            <a:r>
              <a:rPr lang="ru-RU" sz="1600" dirty="0">
                <a:latin typeface="Times New Roman" pitchFamily="18" charset="0"/>
                <a:cs typeface="Times New Roman" pitchFamily="18" charset="0"/>
              </a:rPr>
              <a:t> стан, при </a:t>
            </a:r>
            <a:r>
              <a:rPr lang="ru-RU" sz="1600" dirty="0" err="1">
                <a:latin typeface="Times New Roman" pitchFamily="18" charset="0"/>
                <a:cs typeface="Times New Roman" pitchFamily="18" charset="0"/>
              </a:rPr>
              <a:t>якому</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підприємство</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знаходиться</a:t>
            </a:r>
            <a:r>
              <a:rPr lang="ru-RU" sz="1600" dirty="0">
                <a:latin typeface="Times New Roman" pitchFamily="18" charset="0"/>
                <a:cs typeface="Times New Roman" pitchFamily="18" charset="0"/>
              </a:rPr>
              <a:t> на </a:t>
            </a:r>
            <a:r>
              <a:rPr lang="ru-RU" sz="1600" dirty="0" err="1">
                <a:latin typeface="Times New Roman" pitchFamily="18" charset="0"/>
                <a:cs typeface="Times New Roman" pitchFamily="18" charset="0"/>
              </a:rPr>
              <a:t>межі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банкрутства</a:t>
            </a:r>
            <a:endParaRPr lang="ru-RU" sz="16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трелка вниз 1"/>
          <p:cNvSpPr/>
          <p:nvPr/>
        </p:nvSpPr>
        <p:spPr>
          <a:xfrm>
            <a:off x="1907704" y="188640"/>
            <a:ext cx="6552728" cy="4581128"/>
          </a:xfrm>
          <a:prstGeom prst="downArrow">
            <a:avLst>
              <a:gd name="adj1" fmla="val 72155"/>
              <a:gd name="adj2" fmla="val 37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dirty="0">
                <a:latin typeface="Times New Roman" pitchFamily="18" charset="0"/>
                <a:cs typeface="Times New Roman" pitchFamily="18" charset="0"/>
              </a:rPr>
              <a:t>Для оцінки ефективності рівня залежності капіталу підприємства розглядається система коефіцієнтів фінансової стійкості підприємства, які дозволяють виявити рівень фінансового ризику, пов’язаного зі структурою джерел формування капіталу підприємства, а отже і ступінь фінансової стабільності в процесі майбутнього розвитку. </a:t>
            </a:r>
            <a:r>
              <a:rPr lang="ru-RU" dirty="0">
                <a:latin typeface="Times New Roman" pitchFamily="18" charset="0"/>
                <a:cs typeface="Times New Roman" pitchFamily="18" charset="0"/>
              </a:rPr>
              <a:t>Для </a:t>
            </a:r>
            <a:r>
              <a:rPr lang="ru-RU" dirty="0" err="1">
                <a:latin typeface="Times New Roman" pitchFamily="18" charset="0"/>
                <a:cs typeface="Times New Roman" pitchFamily="18" charset="0"/>
              </a:rPr>
              <a:t>проведення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такої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оцінки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розраховуються</a:t>
            </a:r>
            <a:r>
              <a:rPr lang="ru-RU" dirty="0">
                <a:latin typeface="Times New Roman" pitchFamily="18" charset="0"/>
                <a:cs typeface="Times New Roman" pitchFamily="18" charset="0"/>
              </a:rPr>
              <a:t> та </a:t>
            </a:r>
            <a:r>
              <a:rPr lang="ru-RU" dirty="0" err="1">
                <a:latin typeface="Times New Roman" pitchFamily="18" charset="0"/>
                <a:cs typeface="Times New Roman" pitchFamily="18" charset="0"/>
              </a:rPr>
              <a:t>вивчаються</a:t>
            </a:r>
            <a:r>
              <a:rPr lang="ru-RU" dirty="0">
                <a:latin typeface="Times New Roman" pitchFamily="18" charset="0"/>
                <a:cs typeface="Times New Roman" pitchFamily="18" charset="0"/>
              </a:rPr>
              <a:t> в </a:t>
            </a:r>
            <a:r>
              <a:rPr lang="ru-RU" dirty="0" err="1">
                <a:latin typeface="Times New Roman" pitchFamily="18" charset="0"/>
                <a:cs typeface="Times New Roman" pitchFamily="18" charset="0"/>
              </a:rPr>
              <a:t>динаміці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наступні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коефіцієнти</a:t>
            </a:r>
            <a:r>
              <a:rPr lang="ru-RU" dirty="0">
                <a:latin typeface="Times New Roman" pitchFamily="18" charset="0"/>
                <a:cs typeface="Times New Roman" pitchFamily="18" charset="0"/>
              </a:rPr>
              <a:t>:</a:t>
            </a:r>
          </a:p>
          <a:p>
            <a:pPr algn="ctr"/>
            <a:endParaRPr lang="ru-RU" sz="3600" dirty="0"/>
          </a:p>
        </p:txBody>
      </p:sp>
      <p:sp>
        <p:nvSpPr>
          <p:cNvPr id="4" name="Овал 3"/>
          <p:cNvSpPr/>
          <p:nvPr/>
        </p:nvSpPr>
        <p:spPr>
          <a:xfrm>
            <a:off x="0" y="3212976"/>
            <a:ext cx="2699792" cy="2088232"/>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dirty="0" smtClean="0">
                <a:latin typeface="Times New Roman" pitchFamily="18" charset="0"/>
                <a:cs typeface="Times New Roman" pitchFamily="18" charset="0"/>
              </a:rPr>
              <a:t>а)</a:t>
            </a:r>
            <a:r>
              <a:rPr lang="uk-UA" dirty="0" smtClean="0">
                <a:latin typeface="Times New Roman" pitchFamily="18" charset="0"/>
                <a:cs typeface="Times New Roman" pitchFamily="18" charset="0"/>
              </a:rPr>
              <a:t>Коефіцієнт </a:t>
            </a:r>
            <a:r>
              <a:rPr lang="uk-UA" dirty="0">
                <a:latin typeface="Times New Roman" pitchFamily="18" charset="0"/>
                <a:cs typeface="Times New Roman" pitchFamily="18" charset="0"/>
              </a:rPr>
              <a:t>автономії дозволяє визначити в якій </a:t>
            </a:r>
            <a:r>
              <a:rPr lang="uk-UA" dirty="0" smtClean="0">
                <a:latin typeface="Times New Roman" pitchFamily="18" charset="0"/>
                <a:cs typeface="Times New Roman" pitchFamily="18" charset="0"/>
              </a:rPr>
              <a:t>мірі використовуються  активи.   </a:t>
            </a:r>
            <a:endParaRPr lang="ru-RU" dirty="0">
              <a:latin typeface="Times New Roman" pitchFamily="18" charset="0"/>
              <a:cs typeface="Times New Roman" pitchFamily="18" charset="0"/>
            </a:endParaRPr>
          </a:p>
        </p:txBody>
      </p:sp>
      <p:sp>
        <p:nvSpPr>
          <p:cNvPr id="5" name="Овал 4"/>
          <p:cNvSpPr/>
          <p:nvPr/>
        </p:nvSpPr>
        <p:spPr>
          <a:xfrm>
            <a:off x="2339752" y="4365104"/>
            <a:ext cx="2952328" cy="249289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dirty="0">
                <a:latin typeface="Times New Roman" pitchFamily="18" charset="0"/>
                <a:cs typeface="Times New Roman" pitchFamily="18" charset="0"/>
              </a:rPr>
              <a:t>б) Коефіцієнт фінансування. Він характеризує обсяг залучених позикових коштів на одиницю власного капіталу</a:t>
            </a:r>
            <a:endParaRPr lang="ru-RU" dirty="0">
              <a:latin typeface="Times New Roman" pitchFamily="18" charset="0"/>
              <a:cs typeface="Times New Roman" pitchFamily="18" charset="0"/>
            </a:endParaRPr>
          </a:p>
        </p:txBody>
      </p:sp>
      <p:sp>
        <p:nvSpPr>
          <p:cNvPr id="6" name="Овал 5"/>
          <p:cNvSpPr/>
          <p:nvPr/>
        </p:nvSpPr>
        <p:spPr>
          <a:xfrm>
            <a:off x="6119664" y="3905672"/>
            <a:ext cx="3024336" cy="295232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sz="1600" dirty="0">
                <a:latin typeface="Times New Roman" pitchFamily="18" charset="0"/>
                <a:cs typeface="Times New Roman" pitchFamily="18" charset="0"/>
              </a:rPr>
              <a:t>в) Коефіцієнт покриття інвестицій або коефіцієнт фінансової стабільності, який характеризує частку власного капіталу та довгострокових зобов’язань у загальній сумі активів підприємства</a:t>
            </a:r>
            <a:endParaRPr lang="ru-RU" sz="16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cstate="print"/>
          <a:srcRect/>
          <a:stretch>
            <a:fillRect/>
          </a:stretch>
        </p:blipFill>
        <p:spPr bwMode="auto">
          <a:xfrm>
            <a:off x="4427984" y="0"/>
            <a:ext cx="4716016" cy="4291575"/>
          </a:xfrm>
          <a:prstGeom prst="rect">
            <a:avLst/>
          </a:prstGeom>
          <a:ln>
            <a:noFill/>
          </a:ln>
          <a:effectLst>
            <a:softEdge rad="112500"/>
          </a:effectLst>
        </p:spPr>
      </p:pic>
      <p:sp>
        <p:nvSpPr>
          <p:cNvPr id="2" name="Стрелка вниз 1"/>
          <p:cNvSpPr/>
          <p:nvPr/>
        </p:nvSpPr>
        <p:spPr>
          <a:xfrm>
            <a:off x="467544" y="0"/>
            <a:ext cx="5688632" cy="4797152"/>
          </a:xfrm>
          <a:prstGeom prst="downArrow">
            <a:avLst>
              <a:gd name="adj1" fmla="val 55526"/>
              <a:gd name="adj2" fmla="val 326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dirty="0">
                <a:latin typeface="Times New Roman" pitchFamily="18" charset="0"/>
                <a:cs typeface="Times New Roman" pitchFamily="18" charset="0"/>
              </a:rPr>
              <a:t>Третя група показує здатність капіталу створювати необхідний прибуток в процесі господарської діяльності підприємства і визначають загальну ефективність його використання. Для здійснення такої оцінки використовується наступні основні показники:</a:t>
            </a:r>
            <a:endParaRPr lang="ru-RU" dirty="0">
              <a:latin typeface="Times New Roman" pitchFamily="18" charset="0"/>
              <a:cs typeface="Times New Roman" pitchFamily="18" charset="0"/>
            </a:endParaRPr>
          </a:p>
          <a:p>
            <a:pPr algn="ctr"/>
            <a:endParaRPr lang="ru-RU" sz="3600" dirty="0"/>
          </a:p>
        </p:txBody>
      </p:sp>
      <p:sp>
        <p:nvSpPr>
          <p:cNvPr id="5" name="Овал 4"/>
          <p:cNvSpPr/>
          <p:nvPr/>
        </p:nvSpPr>
        <p:spPr>
          <a:xfrm>
            <a:off x="0" y="4077072"/>
            <a:ext cx="2952328" cy="170080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dirty="0">
                <a:latin typeface="Times New Roman" pitchFamily="18" charset="0"/>
                <a:cs typeface="Times New Roman" pitchFamily="18" charset="0"/>
              </a:rPr>
              <a:t>а) Коефіцієнт чистої рентабельності капіталу</a:t>
            </a:r>
            <a:endParaRPr lang="ru-RU" dirty="0">
              <a:latin typeface="Times New Roman" pitchFamily="18" charset="0"/>
              <a:cs typeface="Times New Roman" pitchFamily="18" charset="0"/>
            </a:endParaRPr>
          </a:p>
        </p:txBody>
      </p:sp>
      <p:sp>
        <p:nvSpPr>
          <p:cNvPr id="6" name="Овал 5"/>
          <p:cNvSpPr/>
          <p:nvPr/>
        </p:nvSpPr>
        <p:spPr>
          <a:xfrm>
            <a:off x="2771800" y="5201816"/>
            <a:ext cx="3024336" cy="1656184"/>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dirty="0">
                <a:latin typeface="Times New Roman" pitchFamily="18" charset="0"/>
                <a:cs typeface="Times New Roman" pitchFamily="18" charset="0"/>
              </a:rPr>
              <a:t>б) </a:t>
            </a:r>
            <a:r>
              <a:rPr lang="ru-RU" dirty="0" err="1">
                <a:latin typeface="Times New Roman" pitchFamily="18" charset="0"/>
                <a:cs typeface="Times New Roman" pitchFamily="18" charset="0"/>
              </a:rPr>
              <a:t>Коефіцієнт</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рентабельності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власного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капіталу</a:t>
            </a:r>
            <a:r>
              <a:rPr lang="ru-RU" dirty="0">
                <a:latin typeface="Times New Roman" pitchFamily="18" charset="0"/>
                <a:cs typeface="Times New Roman" pitchFamily="18" charset="0"/>
              </a:rPr>
              <a:t> </a:t>
            </a:r>
          </a:p>
        </p:txBody>
      </p:sp>
      <p:sp>
        <p:nvSpPr>
          <p:cNvPr id="7" name="Овал 6"/>
          <p:cNvSpPr/>
          <p:nvPr/>
        </p:nvSpPr>
        <p:spPr>
          <a:xfrm>
            <a:off x="5436096" y="3717032"/>
            <a:ext cx="2771800" cy="1656184"/>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dirty="0">
                <a:latin typeface="Times New Roman" pitchFamily="18" charset="0"/>
                <a:cs typeface="Times New Roman" pitchFamily="18" charset="0"/>
              </a:rPr>
              <a:t>в) </a:t>
            </a:r>
            <a:r>
              <a:rPr lang="ru-RU" dirty="0" err="1">
                <a:latin typeface="Times New Roman" pitchFamily="18" charset="0"/>
                <a:cs typeface="Times New Roman" pitchFamily="18" charset="0"/>
              </a:rPr>
              <a:t>Коефіцієнт</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чистої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рентабельності</a:t>
            </a:r>
            <a:r>
              <a:rPr lang="ru-RU" dirty="0">
                <a:latin typeface="Times New Roman" pitchFamily="18" charset="0"/>
                <a:cs typeface="Times New Roman" pitchFamily="18" charset="0"/>
              </a:rPr>
              <a:t> основного </a:t>
            </a:r>
            <a:r>
              <a:rPr lang="ru-RU" dirty="0" err="1">
                <a:latin typeface="Times New Roman" pitchFamily="18" charset="0"/>
                <a:cs typeface="Times New Roman" pitchFamily="18" charset="0"/>
              </a:rPr>
              <a:t>капіталу</a:t>
            </a:r>
            <a:endParaRPr lang="ru-RU"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3"/>
          <p:cNvPicPr>
            <a:picLocks noChangeAspect="1" noChangeArrowheads="1"/>
          </p:cNvPicPr>
          <p:nvPr/>
        </p:nvPicPr>
        <p:blipFill>
          <a:blip r:embed="rId2" cstate="print"/>
          <a:srcRect/>
          <a:stretch>
            <a:fillRect/>
          </a:stretch>
        </p:blipFill>
        <p:spPr bwMode="auto">
          <a:xfrm>
            <a:off x="-6709" y="0"/>
            <a:ext cx="9150709" cy="6858001"/>
          </a:xfrm>
          <a:prstGeom prst="rect">
            <a:avLst/>
          </a:prstGeom>
          <a:ln>
            <a:noFill/>
          </a:ln>
          <a:effectLst>
            <a:softEdge rad="317500"/>
          </a:effectLst>
        </p:spPr>
      </p:pic>
      <p:sp>
        <p:nvSpPr>
          <p:cNvPr id="2" name="Стрелка вниз 1"/>
          <p:cNvSpPr/>
          <p:nvPr/>
        </p:nvSpPr>
        <p:spPr>
          <a:xfrm>
            <a:off x="1691680" y="0"/>
            <a:ext cx="7200800" cy="3861048"/>
          </a:xfrm>
          <a:prstGeom prst="downArrow">
            <a:avLst>
              <a:gd name="adj1" fmla="val 62945"/>
              <a:gd name="adj2" fmla="val 3433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dirty="0">
                <a:latin typeface="Times New Roman" pitchFamily="18" charset="0"/>
                <a:cs typeface="Times New Roman" pitchFamily="18" charset="0"/>
              </a:rPr>
              <a:t>Наступна група – це показники ділової активності, коефіцієнти оцінки оборотності капіталу характеризують наскільки швидко капітал в цілому та окремі його елементи, що використовуються підприємством, обертаються в процесі його господарської діяльності. Для оцінки оборотності капіталу підприємства використовуються наступні основні показники:</a:t>
            </a:r>
            <a:endParaRPr lang="ru-RU" dirty="0">
              <a:latin typeface="Times New Roman" pitchFamily="18" charset="0"/>
              <a:cs typeface="Times New Roman" pitchFamily="18" charset="0"/>
            </a:endParaRPr>
          </a:p>
          <a:p>
            <a:pPr algn="ctr"/>
            <a:endParaRPr lang="ru-RU" sz="3600" dirty="0"/>
          </a:p>
        </p:txBody>
      </p:sp>
      <p:sp>
        <p:nvSpPr>
          <p:cNvPr id="5" name="Овал 4"/>
          <p:cNvSpPr/>
          <p:nvPr/>
        </p:nvSpPr>
        <p:spPr>
          <a:xfrm>
            <a:off x="0" y="3789040"/>
            <a:ext cx="2952328" cy="170080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dirty="0">
                <a:latin typeface="Times New Roman" pitchFamily="18" charset="0"/>
                <a:cs typeface="Times New Roman" pitchFamily="18" charset="0"/>
              </a:rPr>
              <a:t>а) </a:t>
            </a:r>
            <a:r>
              <a:rPr lang="ru-RU" dirty="0" err="1">
                <a:latin typeface="Times New Roman" pitchFamily="18" charset="0"/>
                <a:cs typeface="Times New Roman" pitchFamily="18" charset="0"/>
              </a:rPr>
              <a:t>Період</a:t>
            </a:r>
            <a:r>
              <a:rPr lang="ru-RU" dirty="0">
                <a:latin typeface="Times New Roman" pitchFamily="18" charset="0"/>
                <a:cs typeface="Times New Roman" pitchFamily="18" charset="0"/>
              </a:rPr>
              <a:t> обороту </a:t>
            </a:r>
            <a:r>
              <a:rPr lang="ru-RU" dirty="0" err="1" smtClean="0">
                <a:latin typeface="Times New Roman" pitchFamily="18" charset="0"/>
                <a:cs typeface="Times New Roman" pitchFamily="18" charset="0"/>
              </a:rPr>
              <a:t>капіталу</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
        <p:nvSpPr>
          <p:cNvPr id="6" name="Овал 5"/>
          <p:cNvSpPr/>
          <p:nvPr/>
        </p:nvSpPr>
        <p:spPr>
          <a:xfrm>
            <a:off x="2987824" y="5201816"/>
            <a:ext cx="3024336" cy="1656184"/>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dirty="0">
                <a:latin typeface="Times New Roman" pitchFamily="18" charset="0"/>
                <a:cs typeface="Times New Roman" pitchFamily="18" charset="0"/>
              </a:rPr>
              <a:t>б) Коефіцієнт оборотності</a:t>
            </a:r>
            <a:endParaRPr lang="ru-RU" dirty="0">
              <a:latin typeface="Times New Roman" pitchFamily="18" charset="0"/>
              <a:cs typeface="Times New Roman" pitchFamily="18" charset="0"/>
            </a:endParaRPr>
          </a:p>
        </p:txBody>
      </p:sp>
      <p:sp>
        <p:nvSpPr>
          <p:cNvPr id="7" name="Овал 6"/>
          <p:cNvSpPr/>
          <p:nvPr/>
        </p:nvSpPr>
        <p:spPr>
          <a:xfrm>
            <a:off x="6516216" y="3789040"/>
            <a:ext cx="2771800" cy="1656184"/>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dirty="0">
                <a:latin typeface="Times New Roman" pitchFamily="18" charset="0"/>
                <a:cs typeface="Times New Roman" pitchFamily="18" charset="0"/>
              </a:rPr>
              <a:t>в) </a:t>
            </a:r>
            <a:r>
              <a:rPr lang="ru-RU" dirty="0" err="1">
                <a:latin typeface="Times New Roman" pitchFamily="18" charset="0"/>
                <a:cs typeface="Times New Roman" pitchFamily="18" charset="0"/>
              </a:rPr>
              <a:t>Тривалість</a:t>
            </a:r>
            <a:r>
              <a:rPr lang="ru-RU" dirty="0">
                <a:latin typeface="Times New Roman" pitchFamily="18" charset="0"/>
                <a:cs typeface="Times New Roman" pitchFamily="18" charset="0"/>
              </a:rPr>
              <a:t> одного обороту.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Вертикальный свиток 1"/>
          <p:cNvSpPr/>
          <p:nvPr/>
        </p:nvSpPr>
        <p:spPr>
          <a:xfrm rot="400969">
            <a:off x="59320" y="-22202"/>
            <a:ext cx="4932040" cy="6885095"/>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dirty="0" err="1">
                <a:solidFill>
                  <a:schemeClr val="tx1"/>
                </a:solidFill>
                <a:latin typeface="Times New Roman" pitchFamily="18" charset="0"/>
                <a:cs typeface="Times New Roman" pitchFamily="18" charset="0"/>
              </a:rPr>
              <a:t>Управління</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капіталом</a:t>
            </a:r>
            <a:r>
              <a:rPr lang="ru-RU" dirty="0">
                <a:solidFill>
                  <a:schemeClr val="tx1"/>
                </a:solidFill>
                <a:latin typeface="Times New Roman" pitchFamily="18" charset="0"/>
                <a:cs typeface="Times New Roman" pitchFamily="18" charset="0"/>
              </a:rPr>
              <a:t> – </a:t>
            </a:r>
            <a:r>
              <a:rPr lang="ru-RU" dirty="0" err="1">
                <a:solidFill>
                  <a:schemeClr val="tx1"/>
                </a:solidFill>
                <a:latin typeface="Times New Roman" pitchFamily="18" charset="0"/>
                <a:cs typeface="Times New Roman" pitchFamily="18" charset="0"/>
              </a:rPr>
              <a:t>важливий</a:t>
            </a:r>
            <a:r>
              <a:rPr lang="ru-RU" dirty="0">
                <a:solidFill>
                  <a:schemeClr val="tx1"/>
                </a:solidFill>
                <a:latin typeface="Times New Roman" pitchFamily="18" charset="0"/>
                <a:cs typeface="Times New Roman" pitchFamily="18" charset="0"/>
              </a:rPr>
              <a:t> та </a:t>
            </a:r>
            <a:r>
              <a:rPr lang="ru-RU" dirty="0" err="1">
                <a:solidFill>
                  <a:schemeClr val="tx1"/>
                </a:solidFill>
                <a:latin typeface="Times New Roman" pitchFamily="18" charset="0"/>
                <a:cs typeface="Times New Roman" pitchFamily="18" charset="0"/>
              </a:rPr>
              <a:t>безперервний</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процес</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який</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потребує</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постійної</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уваги</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зі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сторони</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керівництва</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підприємства</a:t>
            </a:r>
            <a:r>
              <a:rPr lang="uk-UA" dirty="0">
                <a:solidFill>
                  <a:schemeClr val="tx1"/>
                </a:solidFill>
                <a:latin typeface="Times New Roman" pitchFamily="18" charset="0"/>
                <a:cs typeface="Times New Roman" pitchFamily="18" charset="0"/>
              </a:rPr>
              <a:t>. Для оцінки ефективності управління капіталом підприємства необхідно завжди глобально оцінювати стан підприємства, фінансові показники є </a:t>
            </a:r>
            <a:r>
              <a:rPr lang="uk-UA" dirty="0" err="1">
                <a:solidFill>
                  <a:schemeClr val="tx1"/>
                </a:solidFill>
                <a:latin typeface="Times New Roman" pitchFamily="18" charset="0"/>
                <a:cs typeface="Times New Roman" pitchFamily="18" charset="0"/>
              </a:rPr>
              <a:t>вагоиою</a:t>
            </a:r>
            <a:r>
              <a:rPr lang="uk-UA" dirty="0">
                <a:solidFill>
                  <a:schemeClr val="tx1"/>
                </a:solidFill>
                <a:latin typeface="Times New Roman" pitchFamily="18" charset="0"/>
                <a:cs typeface="Times New Roman" pitchFamily="18" charset="0"/>
              </a:rPr>
              <a:t> частиною аналізу.</a:t>
            </a:r>
            <a:endParaRPr lang="ru-RU" dirty="0">
              <a:solidFill>
                <a:schemeClr val="tx1"/>
              </a:solidFill>
              <a:latin typeface="Times New Roman" pitchFamily="18" charset="0"/>
              <a:cs typeface="Times New Roman" pitchFamily="18" charset="0"/>
            </a:endParaRPr>
          </a:p>
          <a:p>
            <a:r>
              <a:rPr lang="uk-UA" dirty="0">
                <a:solidFill>
                  <a:schemeClr val="tx1"/>
                </a:solidFill>
                <a:latin typeface="Times New Roman" pitchFamily="18" charset="0"/>
                <a:cs typeface="Times New Roman" pitchFamily="18" charset="0"/>
              </a:rPr>
              <a:t>Таким чином, спроможність підприємства досягнути успіху на ринку в умовах жорсткої конкуренції, перш за все, залежить від ефективності управління його капіталом. Своєчасна та правильна оцінка ефективності використання капіталу дозволяє виявити не тільки стан, але й причини, що перешкоджають успішному розвитку підприємства. </a:t>
            </a:r>
            <a:endParaRPr lang="ru-RU" dirty="0">
              <a:solidFill>
                <a:schemeClr val="tx1"/>
              </a:solidFill>
              <a:latin typeface="Times New Roman" pitchFamily="18" charset="0"/>
              <a:cs typeface="Times New Roman" pitchFamily="18" charset="0"/>
            </a:endParaRPr>
          </a:p>
          <a:p>
            <a:r>
              <a:rPr lang="uk-UA" dirty="0"/>
              <a:t> </a:t>
            </a:r>
            <a:endParaRPr lang="ru-RU" dirty="0"/>
          </a:p>
          <a:p>
            <a:pPr algn="ctr"/>
            <a:endParaRPr lang="ru-RU" dirty="0"/>
          </a:p>
        </p:txBody>
      </p:sp>
      <p:pic>
        <p:nvPicPr>
          <p:cNvPr id="19458" name="Picture 2"/>
          <p:cNvPicPr>
            <a:picLocks noChangeAspect="1" noChangeArrowheads="1"/>
          </p:cNvPicPr>
          <p:nvPr/>
        </p:nvPicPr>
        <p:blipFill>
          <a:blip r:embed="rId2" cstate="print"/>
          <a:srcRect/>
          <a:stretch>
            <a:fillRect/>
          </a:stretch>
        </p:blipFill>
        <p:spPr bwMode="auto">
          <a:xfrm rot="20166932">
            <a:off x="4246474" y="1451095"/>
            <a:ext cx="4762500" cy="4749681"/>
          </a:xfrm>
          <a:prstGeom prst="rect">
            <a:avLst/>
          </a:prstGeom>
          <a:ln>
            <a:noFill/>
          </a:ln>
          <a:effectLst>
            <a:softEdge rad="635000"/>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78</TotalTime>
  <Words>625</Words>
  <Application>Microsoft Office PowerPoint</Application>
  <PresentationFormat>Экран (4:3)</PresentationFormat>
  <Paragraphs>36</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Изящная</vt:lpstr>
      <vt:lpstr>КЛЮЧОВІ ПОКАЗНИКИ ЕФЕКТИВНОСТІ УПРАВЛІННЯ КАПІТАЛОМ ПІДПРИЄМСТВА.</vt:lpstr>
      <vt:lpstr>Слайд 2</vt:lpstr>
      <vt:lpstr>Слайд 3</vt:lpstr>
      <vt:lpstr>Слайд 4</vt:lpstr>
      <vt:lpstr>Слайд 5</vt:lpstr>
      <vt:lpstr>Слайд 6</vt:lpstr>
      <vt:lpstr>Слайд 7</vt:lpstr>
      <vt:lpstr>Слайд 8</vt:lpstr>
      <vt:lpstr>Слайд 9</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КЛЮЧОВІ ПОКАЗНИКИ ЕФЕКТИВНОСТІ УПРАВЛІННЯ КАПІТАЛОМ ПІДПРИЄМСТВА.</dc:title>
  <dc:creator>admin</dc:creator>
  <cp:lastModifiedBy>inna</cp:lastModifiedBy>
  <cp:revision>11</cp:revision>
  <dcterms:created xsi:type="dcterms:W3CDTF">2015-03-21T09:36:37Z</dcterms:created>
  <dcterms:modified xsi:type="dcterms:W3CDTF">2015-03-31T09:03:04Z</dcterms:modified>
</cp:coreProperties>
</file>