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2" r:id="rId3"/>
    <p:sldId id="258" r:id="rId4"/>
    <p:sldId id="259" r:id="rId5"/>
    <p:sldId id="267" r:id="rId6"/>
    <p:sldId id="260" r:id="rId7"/>
    <p:sldId id="265" r:id="rId8"/>
    <p:sldId id="261" r:id="rId9"/>
    <p:sldId id="263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23.03.2015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sz="4000" dirty="0"/>
              <a:t>Вплив зовнішніх факторів на вартісну оцінку підприємства тютюнової галузі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Наук</a:t>
            </a:r>
            <a:r>
              <a:rPr lang="uk-UA" dirty="0"/>
              <a:t>. Керівник:О.В. </a:t>
            </a:r>
            <a:r>
              <a:rPr lang="uk-UA" dirty="0" err="1"/>
              <a:t>Криворучкіна</a:t>
            </a:r>
            <a:endParaRPr lang="uk-UA" dirty="0" smtClean="0"/>
          </a:p>
          <a:p>
            <a:r>
              <a:rPr lang="uk-UA" dirty="0" smtClean="0"/>
              <a:t>Студенти:І.В.Лисенко</a:t>
            </a:r>
            <a:r>
              <a:rPr lang="uk-UA" dirty="0"/>
              <a:t>, Н.Р. Маньківська</a:t>
            </a:r>
          </a:p>
        </p:txBody>
      </p:sp>
    </p:spTree>
    <p:extLst>
      <p:ext uri="{BB962C8B-B14F-4D97-AF65-F5344CB8AC3E}">
        <p14:creationId xmlns:p14="http://schemas.microsoft.com/office/powerpoint/2010/main" val="377606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7620000" cy="1143000"/>
          </a:xfrm>
        </p:spPr>
        <p:txBody>
          <a:bodyPr/>
          <a:lstStyle/>
          <a:p>
            <a:r>
              <a:rPr lang="uk-UA" dirty="0" smtClean="0"/>
              <a:t>               Дякуємо </a:t>
            </a:r>
            <a:r>
              <a:rPr lang="uk-UA" dirty="0"/>
              <a:t>за увагу!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492896"/>
            <a:ext cx="5217368" cy="3260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35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96752"/>
            <a:ext cx="4991100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Овал 3"/>
          <p:cNvSpPr/>
          <p:nvPr/>
        </p:nvSpPr>
        <p:spPr>
          <a:xfrm>
            <a:off x="5292080" y="758627"/>
            <a:ext cx="2880320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 останні роки почалася тенденція зменшення кількості курців в Україні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6372200" y="2621341"/>
            <a:ext cx="720080" cy="16622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63888" y="4283602"/>
            <a:ext cx="4608512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Насамперед це зумовлено модою на здоровий спосіб життя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0289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/>
              <a:t> Зараз </a:t>
            </a:r>
            <a:r>
              <a:rPr lang="ru-RU" sz="2800" dirty="0" err="1"/>
              <a:t>ринок</a:t>
            </a:r>
            <a:r>
              <a:rPr lang="ru-RU" sz="2800" dirty="0"/>
              <a:t> </a:t>
            </a:r>
            <a:r>
              <a:rPr lang="ru-RU" sz="2800" dirty="0" err="1"/>
              <a:t>розділений</a:t>
            </a:r>
            <a:r>
              <a:rPr lang="ru-RU" sz="2800" dirty="0"/>
              <a:t> </a:t>
            </a:r>
            <a:r>
              <a:rPr lang="ru-RU" sz="2800" dirty="0" err="1"/>
              <a:t>між</a:t>
            </a:r>
            <a:r>
              <a:rPr lang="ru-RU" sz="2800" dirty="0"/>
              <a:t> </a:t>
            </a:r>
            <a:r>
              <a:rPr lang="ru-RU" sz="2800" dirty="0" err="1"/>
              <a:t>чотирма</a:t>
            </a:r>
            <a:r>
              <a:rPr lang="ru-RU" sz="2800" dirty="0"/>
              <a:t> великими </a:t>
            </a:r>
            <a:r>
              <a:rPr lang="ru-RU" sz="2800" dirty="0" err="1"/>
              <a:t>гравцями</a:t>
            </a:r>
            <a:r>
              <a:rPr lang="ru-RU" sz="2800" dirty="0"/>
              <a:t>.</a:t>
            </a:r>
            <a:endParaRPr lang="uk-UA" sz="28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345" b="39920"/>
          <a:stretch/>
        </p:blipFill>
        <p:spPr>
          <a:xfrm>
            <a:off x="457200" y="1777232"/>
            <a:ext cx="7561253" cy="4100040"/>
          </a:xfrm>
        </p:spPr>
      </p:pic>
    </p:spTree>
    <p:extLst>
      <p:ext uri="{BB962C8B-B14F-4D97-AF65-F5344CB8AC3E}">
        <p14:creationId xmlns:p14="http://schemas.microsoft.com/office/powerpoint/2010/main" val="52760967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/>
              <a:t> </a:t>
            </a:r>
            <a:r>
              <a:rPr lang="ru-RU" sz="2800" dirty="0" err="1"/>
              <a:t>Тютюнова</a:t>
            </a:r>
            <a:r>
              <a:rPr lang="ru-RU" sz="2800" dirty="0"/>
              <a:t> </a:t>
            </a:r>
            <a:r>
              <a:rPr lang="ru-RU" sz="2800" dirty="0" err="1"/>
              <a:t>галузь</a:t>
            </a:r>
            <a:r>
              <a:rPr lang="ru-RU" sz="2800" dirty="0"/>
              <a:t> є </a:t>
            </a:r>
            <a:r>
              <a:rPr lang="ru-RU" sz="2800" dirty="0" err="1"/>
              <a:t>однією</a:t>
            </a:r>
            <a:r>
              <a:rPr lang="ru-RU" sz="2800" dirty="0"/>
              <a:t> з </a:t>
            </a:r>
            <a:r>
              <a:rPr lang="ru-RU" sz="2800" dirty="0" err="1"/>
              <a:t>провідних</a:t>
            </a:r>
            <a:r>
              <a:rPr lang="ru-RU" sz="2800" dirty="0"/>
              <a:t> за </a:t>
            </a:r>
            <a:r>
              <a:rPr lang="ru-RU" sz="2800" dirty="0" err="1"/>
              <a:t>кількістю</a:t>
            </a:r>
            <a:r>
              <a:rPr lang="ru-RU" sz="2800" dirty="0"/>
              <a:t> </a:t>
            </a:r>
            <a:r>
              <a:rPr lang="ru-RU" sz="2800" dirty="0" err="1"/>
              <a:t>податкових</a:t>
            </a:r>
            <a:r>
              <a:rPr lang="ru-RU" sz="2800" dirty="0"/>
              <a:t> </a:t>
            </a:r>
            <a:r>
              <a:rPr lang="ru-RU" sz="2800" dirty="0" err="1"/>
              <a:t>відрахувань</a:t>
            </a:r>
            <a:r>
              <a:rPr lang="ru-RU" sz="2800" dirty="0"/>
              <a:t> до </a:t>
            </a:r>
            <a:r>
              <a:rPr lang="ru-RU" sz="2800" dirty="0" err="1"/>
              <a:t>національного</a:t>
            </a:r>
            <a:r>
              <a:rPr lang="ru-RU" sz="2800" dirty="0"/>
              <a:t> бюджету. </a:t>
            </a:r>
            <a:endParaRPr lang="uk-UA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628800"/>
            <a:ext cx="7318857" cy="44772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12180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80728"/>
            <a:ext cx="7209977" cy="4961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6884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7971350" cy="59046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620892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pPr algn="ctr"/>
            <a:r>
              <a:rPr lang="uk-UA" sz="3600" dirty="0" smtClean="0"/>
              <a:t>Державне регулювання галузі</a:t>
            </a:r>
            <a:endParaRPr lang="ru-RU" sz="3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182994"/>
            <a:ext cx="6696744" cy="3907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1975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459778"/>
            <a:ext cx="3888432" cy="3421383"/>
          </a:xfr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404325"/>
              </p:ext>
            </p:extLst>
          </p:nvPr>
        </p:nvGraphicFramePr>
        <p:xfrm>
          <a:off x="755576" y="332656"/>
          <a:ext cx="6936432" cy="3096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1800200"/>
                <a:gridCol w="1728192"/>
                <a:gridCol w="1391816"/>
              </a:tblGrid>
              <a:tr h="765181">
                <a:tc>
                  <a:txBody>
                    <a:bodyPr/>
                    <a:lstStyle/>
                    <a:p>
                      <a:r>
                        <a:rPr lang="uk-UA" dirty="0" smtClean="0"/>
                        <a:t>Показник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2011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2012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2013</a:t>
                      </a:r>
                      <a:endParaRPr lang="uk-UA" dirty="0"/>
                    </a:p>
                  </a:txBody>
                  <a:tcPr/>
                </a:tc>
              </a:tr>
              <a:tr h="959890">
                <a:tc>
                  <a:txBody>
                    <a:bodyPr/>
                    <a:lstStyle/>
                    <a:p>
                      <a:r>
                        <a:rPr lang="uk-UA" dirty="0" smtClean="0"/>
                        <a:t>Прибуток, тис </a:t>
                      </a:r>
                      <a:r>
                        <a:rPr lang="uk-UA" dirty="0" err="1" smtClean="0"/>
                        <a:t>грн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1121271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1096370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1301500</a:t>
                      </a:r>
                      <a:endParaRPr lang="uk-UA" dirty="0"/>
                    </a:p>
                  </a:txBody>
                  <a:tcPr/>
                </a:tc>
              </a:tr>
              <a:tr h="1371272"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Чистий прибуток з акцій компанії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1120805062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1096363892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1301256682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7927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620000" cy="1143000"/>
          </a:xfrm>
        </p:spPr>
        <p:txBody>
          <a:bodyPr/>
          <a:lstStyle/>
          <a:p>
            <a:pPr algn="ctr"/>
            <a:r>
              <a:rPr lang="uk-UA" sz="2400" b="1" dirty="0" smtClean="0"/>
              <a:t>«</a:t>
            </a:r>
            <a:r>
              <a:rPr lang="ru-RU" sz="2400" b="1" dirty="0" err="1" smtClean="0"/>
              <a:t>Хто</a:t>
            </a:r>
            <a:r>
              <a:rPr lang="ru-RU" sz="2400" b="1" dirty="0" smtClean="0"/>
              <a:t> </a:t>
            </a:r>
            <a:r>
              <a:rPr lang="ru-RU" sz="2400" b="1" dirty="0" err="1"/>
              <a:t>продасть</a:t>
            </a:r>
            <a:r>
              <a:rPr lang="ru-RU" sz="2400" b="1" dirty="0"/>
              <a:t> тютюн, </a:t>
            </a:r>
            <a:r>
              <a:rPr lang="ru-RU" sz="2400" b="1" dirty="0" err="1"/>
              <a:t>здатен</a:t>
            </a:r>
            <a:r>
              <a:rPr lang="ru-RU" sz="2400" b="1" dirty="0"/>
              <a:t> </a:t>
            </a:r>
            <a:r>
              <a:rPr lang="ru-RU" sz="2400" b="1" dirty="0" err="1"/>
              <a:t>продати</a:t>
            </a:r>
            <a:r>
              <a:rPr lang="ru-RU" sz="2400" b="1" dirty="0"/>
              <a:t> </a:t>
            </a:r>
            <a:r>
              <a:rPr lang="ru-RU" sz="2400" b="1" dirty="0" smtClean="0"/>
              <a:t>будь–</a:t>
            </a:r>
            <a:r>
              <a:rPr lang="ru-RU" sz="2400" b="1" dirty="0" err="1" smtClean="0"/>
              <a:t>що</a:t>
            </a:r>
            <a:r>
              <a:rPr lang="ru-RU" sz="2400" b="1" dirty="0" smtClean="0"/>
              <a:t>!»</a:t>
            </a:r>
            <a:br>
              <a:rPr lang="ru-RU" sz="2400" b="1" dirty="0" smtClean="0"/>
            </a:br>
            <a:r>
              <a:rPr lang="ru-RU" sz="2400" b="1" dirty="0" smtClean="0"/>
              <a:t>(х</a:t>
            </a:r>
            <a:r>
              <a:rPr lang="en-US" sz="2400" b="1" dirty="0" smtClean="0"/>
              <a:t>/</a:t>
            </a:r>
            <a:r>
              <a:rPr lang="uk-UA" sz="2400" b="1" dirty="0" smtClean="0"/>
              <a:t>ф «</a:t>
            </a:r>
            <a:r>
              <a:rPr lang="uk-UA" sz="2400" b="1" dirty="0" err="1" smtClean="0"/>
              <a:t>Здесь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курят</a:t>
            </a:r>
            <a:r>
              <a:rPr lang="uk-UA" sz="2400" b="1" dirty="0" smtClean="0"/>
              <a:t>»)</a:t>
            </a:r>
            <a:endParaRPr lang="ru-RU" sz="2400" b="1" dirty="0"/>
          </a:p>
        </p:txBody>
      </p:sp>
      <p:sp>
        <p:nvSpPr>
          <p:cNvPr id="4" name="Овал 3"/>
          <p:cNvSpPr/>
          <p:nvPr/>
        </p:nvSpPr>
        <p:spPr>
          <a:xfrm>
            <a:off x="4355976" y="1628800"/>
            <a:ext cx="3960440" cy="2880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u="sng" dirty="0" smtClean="0"/>
              <a:t>Особливість галузі полягає в тому, що сам продукт діяльності несе шкоду для здоров</a:t>
            </a:r>
            <a:r>
              <a:rPr lang="en-US" b="1" i="1" u="sng" dirty="0" smtClean="0"/>
              <a:t>`</a:t>
            </a:r>
            <a:r>
              <a:rPr lang="uk-UA" b="1" i="1" u="sng" dirty="0" smtClean="0"/>
              <a:t>я, тому задача підприємців завоювати увагу споживача неординарним способом</a:t>
            </a:r>
            <a:endParaRPr lang="ru-RU" b="1" i="1" u="sng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01" y="1628800"/>
            <a:ext cx="3456384" cy="4916706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4355976" y="5995485"/>
            <a:ext cx="374441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Фільм «Я люблю тебе, Філіп </a:t>
            </a:r>
            <a:r>
              <a:rPr lang="uk-UA" dirty="0" err="1" smtClean="0"/>
              <a:t>Морріс</a:t>
            </a:r>
            <a:r>
              <a:rPr lang="uk-UA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86698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162</TotalTime>
  <Words>131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Соседство</vt:lpstr>
      <vt:lpstr>Вплив зовнішніх факторів на вартісну оцінку підприємства тютюнової галузі</vt:lpstr>
      <vt:lpstr>Презентация PowerPoint</vt:lpstr>
      <vt:lpstr> Зараз ринок розділений між чотирма великими гравцями.</vt:lpstr>
      <vt:lpstr> Тютюнова галузь є однією з провідних за кількістю податкових відрахувань до національного бюджету. </vt:lpstr>
      <vt:lpstr>Презентация PowerPoint</vt:lpstr>
      <vt:lpstr>Презентация PowerPoint</vt:lpstr>
      <vt:lpstr>Державне регулювання галузі</vt:lpstr>
      <vt:lpstr>Презентация PowerPoint</vt:lpstr>
      <vt:lpstr>«Хто продасть тютюн, здатен продати будь–що!» (х/ф «Здесь курят»)</vt:lpstr>
      <vt:lpstr>               Дякуємо за увагу!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Вплив зовнішніх факторів на вартісну оцінку підприємства тютюнової галузі</dc:title>
  <dc:creator>comp</dc:creator>
  <cp:lastModifiedBy>031</cp:lastModifiedBy>
  <cp:revision>16</cp:revision>
  <dcterms:created xsi:type="dcterms:W3CDTF">2015-03-23T00:16:29Z</dcterms:created>
  <dcterms:modified xsi:type="dcterms:W3CDTF">2015-03-23T03:39:30Z</dcterms:modified>
</cp:coreProperties>
</file>