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handoutMasterIdLst>
    <p:handoutMasterId r:id="rId13"/>
  </p:handoutMasterIdLst>
  <p:sldIdLst>
    <p:sldId id="266" r:id="rId3"/>
    <p:sldId id="257" r:id="rId4"/>
    <p:sldId id="258" r:id="rId5"/>
    <p:sldId id="259" r:id="rId6"/>
    <p:sldId id="265" r:id="rId7"/>
    <p:sldId id="260" r:id="rId8"/>
    <p:sldId id="261" r:id="rId9"/>
    <p:sldId id="263" r:id="rId10"/>
    <p:sldId id="267" r:id="rId11"/>
    <p:sldId id="268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00"/>
    <a:srgbClr val="F9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09330-9D50-4C73-977E-93CFF48E9E9C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917E04-330D-45EB-A6DB-4E6DDE90F427}">
      <dgm:prSet phldrT="[Текст]"/>
      <dgm:spPr/>
      <dgm:t>
        <a:bodyPr/>
        <a:lstStyle/>
        <a:p>
          <a:r>
            <a:rPr lang="uk-UA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економічного аналізу</a:t>
          </a:r>
          <a:endParaRPr lang="ru-RU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490F9D23-4DBF-403C-B1AF-3570FB98E6DD}" type="parTrans" cxnId="{4C34FD0F-9127-4E5F-96F1-4BA3D8BF84E1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98F3AAD4-C6BA-4F5C-9DD7-BDC920CDE961}" type="sibTrans" cxnId="{4C34FD0F-9127-4E5F-96F1-4BA3D8BF84E1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2A8FD79C-5B45-4730-BE72-50870F40B6CB}">
      <dgm:prSet phldrT="[Текст]"/>
      <dgm:spPr/>
      <dgm:t>
        <a:bodyPr/>
        <a:lstStyle/>
        <a:p>
          <a:r>
            <a:rPr lang="uk-UA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спостереження</a:t>
          </a:r>
          <a:endParaRPr lang="ru-RU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F46942F9-81CD-4EF5-BCFE-FBA989A944BD}" type="parTrans" cxnId="{A3E6E017-3609-4F95-8604-86E664BE31EF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3864B0C3-689B-4684-B5DA-A0280E57B695}" type="sibTrans" cxnId="{A3E6E017-3609-4F95-8604-86E664BE31EF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BB7C6C54-C9CB-4757-A75D-509ED3E154F4}">
      <dgm:prSet phldrT="[Текст]"/>
      <dgm:spPr/>
      <dgm:t>
        <a:bodyPr/>
        <a:lstStyle/>
        <a:p>
          <a:r>
            <a:rPr lang="uk-UA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порівняння</a:t>
          </a:r>
          <a:endParaRPr lang="ru-RU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2CB97342-58D6-4B5A-9D26-8DE9A47875D4}" type="parTrans" cxnId="{0FACC5D1-CD84-4433-B142-78E5437DBD5C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264A3C57-3479-45FD-A199-B268A680BBA4}" type="sibTrans" cxnId="{0FACC5D1-CD84-4433-B142-78E5437DBD5C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0A3A1E93-329A-4E44-8CE3-F91F20458012}">
      <dgm:prSet phldrT="[Текст]"/>
      <dgm:spPr/>
      <dgm:t>
        <a:bodyPr/>
        <a:lstStyle/>
        <a:p>
          <a:r>
            <a:rPr lang="uk-UA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монографічний</a:t>
          </a:r>
          <a:endParaRPr lang="ru-RU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C577A6E7-3142-426C-A27B-51BF41F4D07E}" type="parTrans" cxnId="{A24149D8-02EB-40FA-BD04-D0CC1B37CEC5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4920F855-9402-4965-B275-DAEF3556BB9F}" type="sibTrans" cxnId="{A24149D8-02EB-40FA-BD04-D0CC1B37CEC5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01C64338-0490-45DD-8846-F89FF0E129AB}">
      <dgm:prSet phldrT="[Текст]"/>
      <dgm:spPr/>
      <dgm:t>
        <a:bodyPr/>
        <a:lstStyle/>
        <a:p>
          <a:r>
            <a:rPr lang="uk-UA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графічний</a:t>
          </a:r>
          <a:endParaRPr lang="ru-RU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78187AA2-B713-4EBD-85EE-E73319898187}" type="parTrans" cxnId="{164696B2-BED7-4575-87B2-84080FDB05B9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EEAF3B1F-AD5C-4E31-8EC2-CF23EC5317C5}" type="sibTrans" cxnId="{164696B2-BED7-4575-87B2-84080FDB05B9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EEA1820A-BE38-42DD-A3D5-F3BA338B6913}">
      <dgm:prSet/>
      <dgm:spPr/>
      <dgm:t>
        <a:bodyPr/>
        <a:lstStyle/>
        <a:p>
          <a:r>
            <a:rPr lang="uk-UA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статистичних розрахунків</a:t>
          </a:r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DAE032DE-5C7B-4D57-BA5B-7E4487BB2252}" type="parTrans" cxnId="{21C42222-96E1-4111-ADBF-EDFC94485BD8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DC0768E8-14CE-4A90-8B3C-C782EEF6E848}" type="sibTrans" cxnId="{21C42222-96E1-4111-ADBF-EDFC94485BD8}">
      <dgm:prSet/>
      <dgm:spPr/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096E15BF-288C-4B41-8EBE-09B37621878D}" type="pres">
      <dgm:prSet presAssocID="{09F09330-9D50-4C73-977E-93CFF48E9E9C}" presName="cycle" presStyleCnt="0">
        <dgm:presLayoutVars>
          <dgm:dir/>
          <dgm:resizeHandles val="exact"/>
        </dgm:presLayoutVars>
      </dgm:prSet>
      <dgm:spPr/>
    </dgm:pt>
    <dgm:pt modelId="{1F02CD75-A869-457B-AD9F-9C10E000E7CF}" type="pres">
      <dgm:prSet presAssocID="{17917E04-330D-45EB-A6DB-4E6DDE90F42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7E940-1CE1-4AC6-83FA-7ED497622C6B}" type="pres">
      <dgm:prSet presAssocID="{17917E04-330D-45EB-A6DB-4E6DDE90F427}" presName="spNode" presStyleCnt="0"/>
      <dgm:spPr/>
    </dgm:pt>
    <dgm:pt modelId="{1E3F1922-15DC-48EB-A91A-C169D9F55236}" type="pres">
      <dgm:prSet presAssocID="{98F3AAD4-C6BA-4F5C-9DD7-BDC920CDE961}" presName="sibTrans" presStyleLbl="sibTrans1D1" presStyleIdx="0" presStyleCnt="6"/>
      <dgm:spPr/>
    </dgm:pt>
    <dgm:pt modelId="{91E9A786-66B4-4E5C-A40B-47244C5F8363}" type="pres">
      <dgm:prSet presAssocID="{2A8FD79C-5B45-4730-BE72-50870F40B6C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41C13-251B-495F-9527-4D1BF0EEF4B4}" type="pres">
      <dgm:prSet presAssocID="{2A8FD79C-5B45-4730-BE72-50870F40B6CB}" presName="spNode" presStyleCnt="0"/>
      <dgm:spPr/>
    </dgm:pt>
    <dgm:pt modelId="{AE267A2F-EDDF-4D1B-A3A5-C471D4291FC2}" type="pres">
      <dgm:prSet presAssocID="{3864B0C3-689B-4684-B5DA-A0280E57B695}" presName="sibTrans" presStyleLbl="sibTrans1D1" presStyleIdx="1" presStyleCnt="6"/>
      <dgm:spPr/>
    </dgm:pt>
    <dgm:pt modelId="{97C0E287-B447-45D5-9626-982491C20F22}" type="pres">
      <dgm:prSet presAssocID="{BB7C6C54-C9CB-4757-A75D-509ED3E154F4}" presName="node" presStyleLbl="node1" presStyleIdx="2" presStyleCnt="6">
        <dgm:presLayoutVars>
          <dgm:bulletEnabled val="1"/>
        </dgm:presLayoutVars>
      </dgm:prSet>
      <dgm:spPr/>
    </dgm:pt>
    <dgm:pt modelId="{0D61009C-3980-4D1B-9242-D81271BD92CC}" type="pres">
      <dgm:prSet presAssocID="{BB7C6C54-C9CB-4757-A75D-509ED3E154F4}" presName="spNode" presStyleCnt="0"/>
      <dgm:spPr/>
    </dgm:pt>
    <dgm:pt modelId="{B8823F91-B8AE-41A3-A0C5-4D18B4A56C16}" type="pres">
      <dgm:prSet presAssocID="{264A3C57-3479-45FD-A199-B268A680BBA4}" presName="sibTrans" presStyleLbl="sibTrans1D1" presStyleIdx="2" presStyleCnt="6"/>
      <dgm:spPr/>
    </dgm:pt>
    <dgm:pt modelId="{4A809F00-1758-47CD-B377-B4F3FFAE1097}" type="pres">
      <dgm:prSet presAssocID="{EEA1820A-BE38-42DD-A3D5-F3BA338B6913}" presName="node" presStyleLbl="node1" presStyleIdx="3" presStyleCnt="6">
        <dgm:presLayoutVars>
          <dgm:bulletEnabled val="1"/>
        </dgm:presLayoutVars>
      </dgm:prSet>
      <dgm:spPr/>
    </dgm:pt>
    <dgm:pt modelId="{54E3C44D-5197-4CA3-9C77-C53214850461}" type="pres">
      <dgm:prSet presAssocID="{EEA1820A-BE38-42DD-A3D5-F3BA338B6913}" presName="spNode" presStyleCnt="0"/>
      <dgm:spPr/>
    </dgm:pt>
    <dgm:pt modelId="{531A7321-8AC2-45DE-8371-78860E95C825}" type="pres">
      <dgm:prSet presAssocID="{DC0768E8-14CE-4A90-8B3C-C782EEF6E848}" presName="sibTrans" presStyleLbl="sibTrans1D1" presStyleIdx="3" presStyleCnt="6"/>
      <dgm:spPr/>
    </dgm:pt>
    <dgm:pt modelId="{831530D7-1C86-4BC9-96ED-33BC0521C4D2}" type="pres">
      <dgm:prSet presAssocID="{0A3A1E93-329A-4E44-8CE3-F91F204580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D5451-C499-4A95-A7EE-20A2502E160B}" type="pres">
      <dgm:prSet presAssocID="{0A3A1E93-329A-4E44-8CE3-F91F20458012}" presName="spNode" presStyleCnt="0"/>
      <dgm:spPr/>
    </dgm:pt>
    <dgm:pt modelId="{1D35C01D-4878-40DA-A1AB-119861C6C693}" type="pres">
      <dgm:prSet presAssocID="{4920F855-9402-4965-B275-DAEF3556BB9F}" presName="sibTrans" presStyleLbl="sibTrans1D1" presStyleIdx="4" presStyleCnt="6"/>
      <dgm:spPr/>
    </dgm:pt>
    <dgm:pt modelId="{4C2B6A72-1B12-4D1E-A8FC-5D42574F89D7}" type="pres">
      <dgm:prSet presAssocID="{01C64338-0490-45DD-8846-F89FF0E129AB}" presName="node" presStyleLbl="node1" presStyleIdx="5" presStyleCnt="6">
        <dgm:presLayoutVars>
          <dgm:bulletEnabled val="1"/>
        </dgm:presLayoutVars>
      </dgm:prSet>
      <dgm:spPr/>
    </dgm:pt>
    <dgm:pt modelId="{281F8BCE-DE20-4B55-B29C-A3530ABB3A9D}" type="pres">
      <dgm:prSet presAssocID="{01C64338-0490-45DD-8846-F89FF0E129AB}" presName="spNode" presStyleCnt="0"/>
      <dgm:spPr/>
    </dgm:pt>
    <dgm:pt modelId="{2CD34A75-3024-4A55-A87F-4B19973E2EED}" type="pres">
      <dgm:prSet presAssocID="{EEAF3B1F-AD5C-4E31-8EC2-CF23EC5317C5}" presName="sibTrans" presStyleLbl="sibTrans1D1" presStyleIdx="5" presStyleCnt="6"/>
      <dgm:spPr/>
    </dgm:pt>
  </dgm:ptLst>
  <dgm:cxnLst>
    <dgm:cxn modelId="{E4A40DD4-B8D8-453A-93E0-97A959699A27}" type="presOf" srcId="{4920F855-9402-4965-B275-DAEF3556BB9F}" destId="{1D35C01D-4878-40DA-A1AB-119861C6C693}" srcOrd="0" destOrd="0" presId="urn:microsoft.com/office/officeart/2005/8/layout/cycle6"/>
    <dgm:cxn modelId="{58CBE088-9AD3-45E9-80B7-C5013276A449}" type="presOf" srcId="{2A8FD79C-5B45-4730-BE72-50870F40B6CB}" destId="{91E9A786-66B4-4E5C-A40B-47244C5F8363}" srcOrd="0" destOrd="0" presId="urn:microsoft.com/office/officeart/2005/8/layout/cycle6"/>
    <dgm:cxn modelId="{A976459E-C39C-46BE-A5D2-F2E1E2F1F5D7}" type="presOf" srcId="{EEAF3B1F-AD5C-4E31-8EC2-CF23EC5317C5}" destId="{2CD34A75-3024-4A55-A87F-4B19973E2EED}" srcOrd="0" destOrd="0" presId="urn:microsoft.com/office/officeart/2005/8/layout/cycle6"/>
    <dgm:cxn modelId="{642352A5-D06F-4C13-8283-A270CFC09F14}" type="presOf" srcId="{01C64338-0490-45DD-8846-F89FF0E129AB}" destId="{4C2B6A72-1B12-4D1E-A8FC-5D42574F89D7}" srcOrd="0" destOrd="0" presId="urn:microsoft.com/office/officeart/2005/8/layout/cycle6"/>
    <dgm:cxn modelId="{539112EC-F473-45D5-AE5A-0AF3E1203C97}" type="presOf" srcId="{3864B0C3-689B-4684-B5DA-A0280E57B695}" destId="{AE267A2F-EDDF-4D1B-A3A5-C471D4291FC2}" srcOrd="0" destOrd="0" presId="urn:microsoft.com/office/officeart/2005/8/layout/cycle6"/>
    <dgm:cxn modelId="{164696B2-BED7-4575-87B2-84080FDB05B9}" srcId="{09F09330-9D50-4C73-977E-93CFF48E9E9C}" destId="{01C64338-0490-45DD-8846-F89FF0E129AB}" srcOrd="5" destOrd="0" parTransId="{78187AA2-B713-4EBD-85EE-E73319898187}" sibTransId="{EEAF3B1F-AD5C-4E31-8EC2-CF23EC5317C5}"/>
    <dgm:cxn modelId="{96778F97-8653-4611-9893-11C79A79FFA4}" type="presOf" srcId="{EEA1820A-BE38-42DD-A3D5-F3BA338B6913}" destId="{4A809F00-1758-47CD-B377-B4F3FFAE1097}" srcOrd="0" destOrd="0" presId="urn:microsoft.com/office/officeart/2005/8/layout/cycle6"/>
    <dgm:cxn modelId="{21C42222-96E1-4111-ADBF-EDFC94485BD8}" srcId="{09F09330-9D50-4C73-977E-93CFF48E9E9C}" destId="{EEA1820A-BE38-42DD-A3D5-F3BA338B6913}" srcOrd="3" destOrd="0" parTransId="{DAE032DE-5C7B-4D57-BA5B-7E4487BB2252}" sibTransId="{DC0768E8-14CE-4A90-8B3C-C782EEF6E848}"/>
    <dgm:cxn modelId="{A24149D8-02EB-40FA-BD04-D0CC1B37CEC5}" srcId="{09F09330-9D50-4C73-977E-93CFF48E9E9C}" destId="{0A3A1E93-329A-4E44-8CE3-F91F20458012}" srcOrd="4" destOrd="0" parTransId="{C577A6E7-3142-426C-A27B-51BF41F4D07E}" sibTransId="{4920F855-9402-4965-B275-DAEF3556BB9F}"/>
    <dgm:cxn modelId="{A4CC4284-BA7F-4B17-9C2D-68F2B0B80BE7}" type="presOf" srcId="{DC0768E8-14CE-4A90-8B3C-C782EEF6E848}" destId="{531A7321-8AC2-45DE-8371-78860E95C825}" srcOrd="0" destOrd="0" presId="urn:microsoft.com/office/officeart/2005/8/layout/cycle6"/>
    <dgm:cxn modelId="{EA1E1296-5C44-46CD-88CB-3D08B3C90CDB}" type="presOf" srcId="{17917E04-330D-45EB-A6DB-4E6DDE90F427}" destId="{1F02CD75-A869-457B-AD9F-9C10E000E7CF}" srcOrd="0" destOrd="0" presId="urn:microsoft.com/office/officeart/2005/8/layout/cycle6"/>
    <dgm:cxn modelId="{1B434231-4EEC-4DD4-B718-00E9D80B1827}" type="presOf" srcId="{09F09330-9D50-4C73-977E-93CFF48E9E9C}" destId="{096E15BF-288C-4B41-8EBE-09B37621878D}" srcOrd="0" destOrd="0" presId="urn:microsoft.com/office/officeart/2005/8/layout/cycle6"/>
    <dgm:cxn modelId="{2E1A518B-D050-4F5A-8D9A-6CA6E8C41DE2}" type="presOf" srcId="{264A3C57-3479-45FD-A199-B268A680BBA4}" destId="{B8823F91-B8AE-41A3-A0C5-4D18B4A56C16}" srcOrd="0" destOrd="0" presId="urn:microsoft.com/office/officeart/2005/8/layout/cycle6"/>
    <dgm:cxn modelId="{4C34FD0F-9127-4E5F-96F1-4BA3D8BF84E1}" srcId="{09F09330-9D50-4C73-977E-93CFF48E9E9C}" destId="{17917E04-330D-45EB-A6DB-4E6DDE90F427}" srcOrd="0" destOrd="0" parTransId="{490F9D23-4DBF-403C-B1AF-3570FB98E6DD}" sibTransId="{98F3AAD4-C6BA-4F5C-9DD7-BDC920CDE961}"/>
    <dgm:cxn modelId="{0FACC5D1-CD84-4433-B142-78E5437DBD5C}" srcId="{09F09330-9D50-4C73-977E-93CFF48E9E9C}" destId="{BB7C6C54-C9CB-4757-A75D-509ED3E154F4}" srcOrd="2" destOrd="0" parTransId="{2CB97342-58D6-4B5A-9D26-8DE9A47875D4}" sibTransId="{264A3C57-3479-45FD-A199-B268A680BBA4}"/>
    <dgm:cxn modelId="{A64D6727-4210-4C08-9FEE-19F293C043CC}" type="presOf" srcId="{98F3AAD4-C6BA-4F5C-9DD7-BDC920CDE961}" destId="{1E3F1922-15DC-48EB-A91A-C169D9F55236}" srcOrd="0" destOrd="0" presId="urn:microsoft.com/office/officeart/2005/8/layout/cycle6"/>
    <dgm:cxn modelId="{A3E6E017-3609-4F95-8604-86E664BE31EF}" srcId="{09F09330-9D50-4C73-977E-93CFF48E9E9C}" destId="{2A8FD79C-5B45-4730-BE72-50870F40B6CB}" srcOrd="1" destOrd="0" parTransId="{F46942F9-81CD-4EF5-BCFE-FBA989A944BD}" sibTransId="{3864B0C3-689B-4684-B5DA-A0280E57B695}"/>
    <dgm:cxn modelId="{C5339338-8182-46FA-9421-9475837D38F1}" type="presOf" srcId="{0A3A1E93-329A-4E44-8CE3-F91F20458012}" destId="{831530D7-1C86-4BC9-96ED-33BC0521C4D2}" srcOrd="0" destOrd="0" presId="urn:microsoft.com/office/officeart/2005/8/layout/cycle6"/>
    <dgm:cxn modelId="{37927F40-915E-4176-8017-C20CBC72558D}" type="presOf" srcId="{BB7C6C54-C9CB-4757-A75D-509ED3E154F4}" destId="{97C0E287-B447-45D5-9626-982491C20F22}" srcOrd="0" destOrd="0" presId="urn:microsoft.com/office/officeart/2005/8/layout/cycle6"/>
    <dgm:cxn modelId="{A4364E04-26DC-4D5F-9E37-65738A9293F1}" type="presParOf" srcId="{096E15BF-288C-4B41-8EBE-09B37621878D}" destId="{1F02CD75-A869-457B-AD9F-9C10E000E7CF}" srcOrd="0" destOrd="0" presId="urn:microsoft.com/office/officeart/2005/8/layout/cycle6"/>
    <dgm:cxn modelId="{C87341F6-5D8A-4BD2-9C3F-FE69A0E9D668}" type="presParOf" srcId="{096E15BF-288C-4B41-8EBE-09B37621878D}" destId="{A297E940-1CE1-4AC6-83FA-7ED497622C6B}" srcOrd="1" destOrd="0" presId="urn:microsoft.com/office/officeart/2005/8/layout/cycle6"/>
    <dgm:cxn modelId="{08AFA863-4EAF-4D6F-A223-803709C53A6D}" type="presParOf" srcId="{096E15BF-288C-4B41-8EBE-09B37621878D}" destId="{1E3F1922-15DC-48EB-A91A-C169D9F55236}" srcOrd="2" destOrd="0" presId="urn:microsoft.com/office/officeart/2005/8/layout/cycle6"/>
    <dgm:cxn modelId="{E31DB667-66E3-42F8-B256-5FBD94EC32AF}" type="presParOf" srcId="{096E15BF-288C-4B41-8EBE-09B37621878D}" destId="{91E9A786-66B4-4E5C-A40B-47244C5F8363}" srcOrd="3" destOrd="0" presId="urn:microsoft.com/office/officeart/2005/8/layout/cycle6"/>
    <dgm:cxn modelId="{4713D218-ECE3-4E44-8AA1-09881EFBE758}" type="presParOf" srcId="{096E15BF-288C-4B41-8EBE-09B37621878D}" destId="{66D41C13-251B-495F-9527-4D1BF0EEF4B4}" srcOrd="4" destOrd="0" presId="urn:microsoft.com/office/officeart/2005/8/layout/cycle6"/>
    <dgm:cxn modelId="{5CCF844B-60A4-4515-A635-64968DFC4D6D}" type="presParOf" srcId="{096E15BF-288C-4B41-8EBE-09B37621878D}" destId="{AE267A2F-EDDF-4D1B-A3A5-C471D4291FC2}" srcOrd="5" destOrd="0" presId="urn:microsoft.com/office/officeart/2005/8/layout/cycle6"/>
    <dgm:cxn modelId="{9A322D9F-6AC7-4463-A0AC-8866525451F8}" type="presParOf" srcId="{096E15BF-288C-4B41-8EBE-09B37621878D}" destId="{97C0E287-B447-45D5-9626-982491C20F22}" srcOrd="6" destOrd="0" presId="urn:microsoft.com/office/officeart/2005/8/layout/cycle6"/>
    <dgm:cxn modelId="{0EEA79B4-341C-4691-A78B-566B394B29CD}" type="presParOf" srcId="{096E15BF-288C-4B41-8EBE-09B37621878D}" destId="{0D61009C-3980-4D1B-9242-D81271BD92CC}" srcOrd="7" destOrd="0" presId="urn:microsoft.com/office/officeart/2005/8/layout/cycle6"/>
    <dgm:cxn modelId="{8C28B2B9-01B6-46A6-A8AB-4CEFA07589A9}" type="presParOf" srcId="{096E15BF-288C-4B41-8EBE-09B37621878D}" destId="{B8823F91-B8AE-41A3-A0C5-4D18B4A56C16}" srcOrd="8" destOrd="0" presId="urn:microsoft.com/office/officeart/2005/8/layout/cycle6"/>
    <dgm:cxn modelId="{6F5BC20E-1FF8-4CF4-A110-C7013537B2A9}" type="presParOf" srcId="{096E15BF-288C-4B41-8EBE-09B37621878D}" destId="{4A809F00-1758-47CD-B377-B4F3FFAE1097}" srcOrd="9" destOrd="0" presId="urn:microsoft.com/office/officeart/2005/8/layout/cycle6"/>
    <dgm:cxn modelId="{03127772-18A0-4B74-8D64-0C91B534BFE0}" type="presParOf" srcId="{096E15BF-288C-4B41-8EBE-09B37621878D}" destId="{54E3C44D-5197-4CA3-9C77-C53214850461}" srcOrd="10" destOrd="0" presId="urn:microsoft.com/office/officeart/2005/8/layout/cycle6"/>
    <dgm:cxn modelId="{9CDDBFA8-0DC8-406B-9CE3-0F463DC56F91}" type="presParOf" srcId="{096E15BF-288C-4B41-8EBE-09B37621878D}" destId="{531A7321-8AC2-45DE-8371-78860E95C825}" srcOrd="11" destOrd="0" presId="urn:microsoft.com/office/officeart/2005/8/layout/cycle6"/>
    <dgm:cxn modelId="{9C9EBF52-DA49-4FC8-A380-F8D03A75D452}" type="presParOf" srcId="{096E15BF-288C-4B41-8EBE-09B37621878D}" destId="{831530D7-1C86-4BC9-96ED-33BC0521C4D2}" srcOrd="12" destOrd="0" presId="urn:microsoft.com/office/officeart/2005/8/layout/cycle6"/>
    <dgm:cxn modelId="{81A53D26-D5A5-401F-9578-A483A0B80159}" type="presParOf" srcId="{096E15BF-288C-4B41-8EBE-09B37621878D}" destId="{E20D5451-C499-4A95-A7EE-20A2502E160B}" srcOrd="13" destOrd="0" presId="urn:microsoft.com/office/officeart/2005/8/layout/cycle6"/>
    <dgm:cxn modelId="{F0331334-8E1B-41F2-898A-B2C0DAB550FD}" type="presParOf" srcId="{096E15BF-288C-4B41-8EBE-09B37621878D}" destId="{1D35C01D-4878-40DA-A1AB-119861C6C693}" srcOrd="14" destOrd="0" presId="urn:microsoft.com/office/officeart/2005/8/layout/cycle6"/>
    <dgm:cxn modelId="{F2C5575A-C10E-4D24-B6E7-BE2D6C59F6B1}" type="presParOf" srcId="{096E15BF-288C-4B41-8EBE-09B37621878D}" destId="{4C2B6A72-1B12-4D1E-A8FC-5D42574F89D7}" srcOrd="15" destOrd="0" presId="urn:microsoft.com/office/officeart/2005/8/layout/cycle6"/>
    <dgm:cxn modelId="{7B032E36-54A9-4348-9E8E-36EBBB5D90A5}" type="presParOf" srcId="{096E15BF-288C-4B41-8EBE-09B37621878D}" destId="{281F8BCE-DE20-4B55-B29C-A3530ABB3A9D}" srcOrd="16" destOrd="0" presId="urn:microsoft.com/office/officeart/2005/8/layout/cycle6"/>
    <dgm:cxn modelId="{39441B83-ED8F-4AD5-BF39-8F46FB60AB81}" type="presParOf" srcId="{096E15BF-288C-4B41-8EBE-09B37621878D}" destId="{2CD34A75-3024-4A55-A87F-4B19973E2EE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2CD75-A869-457B-AD9F-9C10E000E7CF}">
      <dsp:nvSpPr>
        <dsp:cNvPr id="0" name=""/>
        <dsp:cNvSpPr/>
      </dsp:nvSpPr>
      <dsp:spPr>
        <a:xfrm>
          <a:off x="2501056" y="1965"/>
          <a:ext cx="1093886" cy="7110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економічного аналізу</a:t>
          </a:r>
          <a:endParaRPr lang="ru-RU" sz="1000" kern="1200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sp:txBody>
      <dsp:txXfrm>
        <a:off x="2535765" y="36674"/>
        <a:ext cx="1024468" cy="641608"/>
      </dsp:txXfrm>
    </dsp:sp>
    <dsp:sp modelId="{1E3F1922-15DC-48EB-A91A-C169D9F55236}">
      <dsp:nvSpPr>
        <dsp:cNvPr id="0" name=""/>
        <dsp:cNvSpPr/>
      </dsp:nvSpPr>
      <dsp:spPr>
        <a:xfrm>
          <a:off x="1373478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228448" y="94272"/>
              </a:moveTo>
              <a:arcTo wR="1674521" hR="1674521" stAng="17359031" swAng="15004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9A786-66B4-4E5C-A40B-47244C5F8363}">
      <dsp:nvSpPr>
        <dsp:cNvPr id="0" name=""/>
        <dsp:cNvSpPr/>
      </dsp:nvSpPr>
      <dsp:spPr>
        <a:xfrm>
          <a:off x="3951234" y="839226"/>
          <a:ext cx="1093886" cy="711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спостереження</a:t>
          </a:r>
          <a:endParaRPr lang="ru-RU" sz="1000" kern="1200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sp:txBody>
      <dsp:txXfrm>
        <a:off x="3985943" y="873935"/>
        <a:ext cx="1024468" cy="641608"/>
      </dsp:txXfrm>
    </dsp:sp>
    <dsp:sp modelId="{AE267A2F-EDDF-4D1B-A3A5-C471D4291FC2}">
      <dsp:nvSpPr>
        <dsp:cNvPr id="0" name=""/>
        <dsp:cNvSpPr/>
      </dsp:nvSpPr>
      <dsp:spPr>
        <a:xfrm>
          <a:off x="1373478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3280993" y="1202009"/>
              </a:moveTo>
              <a:arcTo wR="1674521" hR="1674521" stAng="20616588" swAng="196682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0E287-B447-45D5-9626-982491C20F22}">
      <dsp:nvSpPr>
        <dsp:cNvPr id="0" name=""/>
        <dsp:cNvSpPr/>
      </dsp:nvSpPr>
      <dsp:spPr>
        <a:xfrm>
          <a:off x="3951234" y="2513747"/>
          <a:ext cx="1093886" cy="7110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порівняння</a:t>
          </a:r>
          <a:endParaRPr lang="ru-RU" sz="1000" kern="1200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sp:txBody>
      <dsp:txXfrm>
        <a:off x="3985943" y="2548456"/>
        <a:ext cx="1024468" cy="641608"/>
      </dsp:txXfrm>
    </dsp:sp>
    <dsp:sp modelId="{B8823F91-B8AE-41A3-A0C5-4D18B4A56C16}">
      <dsp:nvSpPr>
        <dsp:cNvPr id="0" name=""/>
        <dsp:cNvSpPr/>
      </dsp:nvSpPr>
      <dsp:spPr>
        <a:xfrm>
          <a:off x="1373478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844534" y="2872473"/>
              </a:moveTo>
              <a:arcTo wR="1674521" hR="1674521" stAng="2740559" swAng="15004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09F00-1758-47CD-B377-B4F3FFAE1097}">
      <dsp:nvSpPr>
        <dsp:cNvPr id="0" name=""/>
        <dsp:cNvSpPr/>
      </dsp:nvSpPr>
      <dsp:spPr>
        <a:xfrm>
          <a:off x="2501056" y="3351008"/>
          <a:ext cx="1093886" cy="7110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статистичних розрахунків</a:t>
          </a:r>
          <a:endParaRPr lang="ru-RU" sz="1000" kern="120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sp:txBody>
      <dsp:txXfrm>
        <a:off x="2535765" y="3385717"/>
        <a:ext cx="1024468" cy="641608"/>
      </dsp:txXfrm>
    </dsp:sp>
    <dsp:sp modelId="{531A7321-8AC2-45DE-8371-78860E95C825}">
      <dsp:nvSpPr>
        <dsp:cNvPr id="0" name=""/>
        <dsp:cNvSpPr/>
      </dsp:nvSpPr>
      <dsp:spPr>
        <a:xfrm>
          <a:off x="1373478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120593" y="3254769"/>
              </a:moveTo>
              <a:arcTo wR="1674521" hR="1674521" stAng="6559031" swAng="15004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30D7-1C86-4BC9-96ED-33BC0521C4D2}">
      <dsp:nvSpPr>
        <dsp:cNvPr id="0" name=""/>
        <dsp:cNvSpPr/>
      </dsp:nvSpPr>
      <dsp:spPr>
        <a:xfrm>
          <a:off x="1050878" y="2513747"/>
          <a:ext cx="1093886" cy="7110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монографічний</a:t>
          </a:r>
          <a:endParaRPr lang="ru-RU" sz="1000" kern="1200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sp:txBody>
      <dsp:txXfrm>
        <a:off x="1085587" y="2548456"/>
        <a:ext cx="1024468" cy="641608"/>
      </dsp:txXfrm>
    </dsp:sp>
    <dsp:sp modelId="{1D35C01D-4878-40DA-A1AB-119861C6C693}">
      <dsp:nvSpPr>
        <dsp:cNvPr id="0" name=""/>
        <dsp:cNvSpPr/>
      </dsp:nvSpPr>
      <dsp:spPr>
        <a:xfrm>
          <a:off x="1373478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68048" y="2147033"/>
              </a:moveTo>
              <a:arcTo wR="1674521" hR="1674521" stAng="9816588" swAng="196682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B6A72-1B12-4D1E-A8FC-5D42574F89D7}">
      <dsp:nvSpPr>
        <dsp:cNvPr id="0" name=""/>
        <dsp:cNvSpPr/>
      </dsp:nvSpPr>
      <dsp:spPr>
        <a:xfrm>
          <a:off x="1050878" y="839226"/>
          <a:ext cx="1093886" cy="7110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rPr>
            <a:t>графічний</a:t>
          </a:r>
          <a:endParaRPr lang="ru-RU" sz="1000" kern="1200" dirty="0">
            <a:ln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sp:txBody>
      <dsp:txXfrm>
        <a:off x="1085587" y="873935"/>
        <a:ext cx="1024468" cy="641608"/>
      </dsp:txXfrm>
    </dsp:sp>
    <dsp:sp modelId="{2CD34A75-3024-4A55-A87F-4B19973E2EED}">
      <dsp:nvSpPr>
        <dsp:cNvPr id="0" name=""/>
        <dsp:cNvSpPr/>
      </dsp:nvSpPr>
      <dsp:spPr>
        <a:xfrm>
          <a:off x="1373478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504507" y="476568"/>
              </a:moveTo>
              <a:arcTo wR="1674521" hR="1674521" stAng="13540559" swAng="15004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2A958E5-C529-404F-92EF-8CC9D83EC9D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C5475A0-188C-4140-B36D-76C2E7988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5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0B77CC-EE57-4800-8479-93147CDBEAC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A09A2F-3042-480B-9CC0-43D3A6BDF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4876" y="3501008"/>
            <a:ext cx="4863974" cy="2952328"/>
          </a:xfrm>
        </p:spPr>
        <p:txBody>
          <a:bodyPr>
            <a:normAutofit lnSpcReduction="10000"/>
          </a:bodyPr>
          <a:lstStyle/>
          <a:p>
            <a:pPr algn="r"/>
            <a:r>
              <a:rPr lang="uk-UA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Підготували:</a:t>
            </a:r>
          </a:p>
          <a:p>
            <a:pPr algn="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Вітер Марина</a:t>
            </a:r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Шуляк Аліна</a:t>
            </a:r>
          </a:p>
          <a:p>
            <a:pPr algn="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курс,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ФетаУ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ЕЕП-403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uk-UA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науковий </a:t>
            </a:r>
            <a:r>
              <a:rPr lang="uk-UA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керівник: </a:t>
            </a:r>
            <a:endParaRPr lang="uk-UA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Смирнов Є. В., 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к.е.н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ст. в.</a:t>
            </a:r>
          </a:p>
          <a:p>
            <a:pPr algn="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Кафедра економіки підприємств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24935" cy="2016223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ПЛАНУВАННЯ ДІЯЛЬНОСТІ ПІДПРИЄМСТВ АПК В УМОВАХ ІНТЕГРАЦІЇ УКРАЇНИ В ЄС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http://www.kneu.kiev.ua/data/img/ua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5429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kneu.kiev.ua/data/img/t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038350" cy="1171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upersadovnik.net/wp-content/uploads/2013/12/ap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725364" cy="3050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or.ill.in.ua/m/610x385/1334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4" y="1517754"/>
            <a:ext cx="8328611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545632" y="144016"/>
            <a:ext cx="8052737" cy="1340768"/>
          </a:xfrm>
          <a:prstGeom prst="ribbon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Дякуємо за увагу!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7577"/>
            <a:ext cx="8229600" cy="997167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Актуальність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640960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/>
              <a:t>З метою подолання системної кризи, консолідації країни, протистояння зовнішній агресії та подолання її наслідків, як ніколи важливо забезпечити максимальний позитивний ефект євроінтеграції для розвитку українського суспільства.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949824"/>
            <a:ext cx="2880320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Зона вільної торгівлі з ЄС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2708920"/>
            <a:ext cx="288032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Завоювання місця на європейському ринку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5229200"/>
            <a:ext cx="288032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Просування якісного українського продукту </a:t>
            </a:r>
            <a:r>
              <a:rPr lang="uk-UA" sz="1400" dirty="0"/>
              <a:t>за достойною ціною на ринки європейських країн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3949824"/>
            <a:ext cx="288032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Знайти свою торгову нішу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635896" y="420185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489866">
            <a:off x="3502627" y="5218930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180897">
            <a:off x="3502627" y="335699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Постановка завдання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496944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/>
              <a:t>Дослідження проблеми підвищення ефективності виробництва і переробки сільськогосподарської продукції в світлі перспектив використання можливостей від підписання Угоди про асоціацію між Україною та ЄС як  засобу підвищення конкурентоздатності української продукції на європейському ринку</a:t>
            </a:r>
            <a:endParaRPr lang="ru-RU" dirty="0"/>
          </a:p>
        </p:txBody>
      </p:sp>
      <p:pic>
        <p:nvPicPr>
          <p:cNvPr id="2050" name="Picture 2" descr="http://www.slovoidilo.ua/uploads/news/3a3dfc84cbd00210fe5be30e4b466e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09" y="3419920"/>
            <a:ext cx="4457700" cy="295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Об'єкт дослідження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820820" y="980728"/>
            <a:ext cx="1512168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1700808"/>
            <a:ext cx="6552728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ПРОЦЕС ПЛАНУВАННЯ ТА ОРГАНІЗАЦІЇ ДІЯЛЬНОСТІ НА ПІДПРИЄМСТВАХ АГРОПРОМИСЛОВОГО КОМПЛЕКСУ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06815348"/>
              </p:ext>
            </p:extLst>
          </p:nvPr>
        </p:nvGraphicFramePr>
        <p:xfrm>
          <a:off x="1528904" y="25151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9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>
                <a:effectLst/>
              </a:rPr>
              <a:t>Аграрний комплекс – локомотив вітчизняної економіки </a:t>
            </a:r>
            <a:endParaRPr lang="ru-RU" sz="3600" dirty="0"/>
          </a:p>
        </p:txBody>
      </p:sp>
      <p:pic>
        <p:nvPicPr>
          <p:cNvPr id="7" name="Рисунок 6" descr="C:\Users\By116\Desktop\7-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29474" r="2368" b="3232"/>
          <a:stretch/>
        </p:blipFill>
        <p:spPr bwMode="auto">
          <a:xfrm>
            <a:off x="107505" y="1340768"/>
            <a:ext cx="52565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By116\Desktop\7-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14216" r="3884" b="3287"/>
          <a:stretch/>
        </p:blipFill>
        <p:spPr bwMode="auto">
          <a:xfrm>
            <a:off x="3851920" y="3861048"/>
            <a:ext cx="5187315" cy="290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86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" y="203032"/>
            <a:ext cx="8229600" cy="12527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36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Єдина комплексна стратегія розвитку сільського господарства</a:t>
            </a:r>
            <a:endParaRPr lang="ru-RU" sz="3600" b="1" spc="50" dirty="0">
              <a:ln w="11430"/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530985" y="1384889"/>
            <a:ext cx="6082030" cy="5077954"/>
            <a:chOff x="180108" y="-480554"/>
            <a:chExt cx="6082147" cy="507795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85800" y="-480554"/>
              <a:ext cx="5111919" cy="5077954"/>
              <a:chOff x="0" y="-480554"/>
              <a:chExt cx="5111919" cy="5077954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12700" y="-480554"/>
                <a:ext cx="5099219" cy="2372854"/>
                <a:chOff x="0" y="-480554"/>
                <a:chExt cx="5099219" cy="2372854"/>
              </a:xfrm>
            </p:grpSpPr>
            <p:sp>
              <p:nvSpPr>
                <p:cNvPr id="37" name="Прямоугольник 36"/>
                <p:cNvSpPr/>
                <p:nvPr/>
              </p:nvSpPr>
              <p:spPr>
                <a:xfrm>
                  <a:off x="6519" y="-480554"/>
                  <a:ext cx="5092700" cy="775854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1400">
                      <a:effectLst/>
                      <a:latin typeface="Times New Roman"/>
                      <a:ea typeface="Calibri"/>
                      <a:cs typeface="Times New Roman"/>
                    </a:rPr>
                    <a:t>Загальна мета: Підвищення конкурентоспроможності сільського господарства і сприяння розвитку села на сталій основі відповідно до стандартів ЄС і міжнародних стандартів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0" y="411430"/>
                  <a:ext cx="5092700" cy="113797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uk-UA" sz="1200" dirty="0">
                      <a:effectLst/>
                      <a:latin typeface="Times New Roman"/>
                      <a:ea typeface="Calibri"/>
                      <a:cs typeface="Times New Roman"/>
                    </a:rPr>
                    <a:t>Рада з питань розробки проекту Єдиної комплексної стратегії розвитку сільського господарства і сільських територій в Україні на 2015-2020 роки</a:t>
                  </a:r>
                  <a:endParaRPr lang="ru-RU" sz="1200" dirty="0">
                    <a:effectLst/>
                    <a:ea typeface="Calibri"/>
                    <a:cs typeface="Times New Roman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200" dirty="0">
                      <a:effectLst/>
                      <a:latin typeface="Times New Roman"/>
                      <a:ea typeface="Calibri"/>
                      <a:cs typeface="Times New Roman"/>
                    </a:rPr>
                    <a:t>Моніторинг діяльності робочих груп, узагальнення пропозицій, імплементація стратегій</a:t>
                  </a:r>
                  <a:endParaRPr lang="ru-RU" sz="1200" dirty="0">
                    <a:effectLst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2552700" y="1549400"/>
                  <a:ext cx="0" cy="3429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0" y="1892300"/>
                <a:ext cx="5003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0" y="1892300"/>
                <a:ext cx="0" cy="139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800100" y="1905000"/>
                <a:ext cx="0" cy="139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498600" y="1892300"/>
                <a:ext cx="0" cy="139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2159000" y="1905000"/>
                <a:ext cx="0" cy="139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003800" y="1905000"/>
                <a:ext cx="0" cy="139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2895600" y="1905000"/>
                <a:ext cx="0" cy="139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3594100" y="1892300"/>
                <a:ext cx="0" cy="139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267200" y="1905000"/>
                <a:ext cx="0" cy="139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491837" y="2044700"/>
                <a:ext cx="706580" cy="25527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400">
                    <a:effectLst/>
                    <a:latin typeface="Times New Roman"/>
                    <a:ea typeface="Calibri"/>
                    <a:cs typeface="Times New Roman"/>
                  </a:rPr>
                  <a:t>Дерегуляція в агропромисловому комплексі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1884218" y="2044700"/>
              <a:ext cx="775854" cy="2552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>
                  <a:effectLst/>
                  <a:latin typeface="Times New Roman"/>
                  <a:ea typeface="Calibri"/>
                  <a:cs typeface="Times New Roman"/>
                </a:rPr>
                <a:t>Фактори виробництва в агропромисловому комплексі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660072" y="2044700"/>
              <a:ext cx="831273" cy="25527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>
                  <a:effectLst/>
                  <a:latin typeface="Times New Roman"/>
                  <a:ea typeface="Calibri"/>
                  <a:cs typeface="Times New Roman"/>
                </a:rPr>
                <a:t>Розвиток аграрної політики у сфері науки, освіти та інновацій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91346" y="2044700"/>
              <a:ext cx="692726" cy="2552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>
                  <a:effectLst/>
                  <a:latin typeface="Times New Roman"/>
                  <a:ea typeface="Calibri"/>
                  <a:cs typeface="Times New Roman"/>
                </a:rPr>
                <a:t>Управління виробництвом і ринком в АПК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184072" y="2044700"/>
              <a:ext cx="886691" cy="25527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>
                  <a:effectLst/>
                  <a:latin typeface="Times New Roman"/>
                  <a:ea typeface="Calibri"/>
                  <a:cs typeface="Times New Roman"/>
                </a:rPr>
                <a:t>Державна підтримка та оподаткування у сфері сільського господарства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70718" y="2044700"/>
              <a:ext cx="512663" cy="25527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>
                  <a:effectLst/>
                  <a:latin typeface="Times New Roman"/>
                  <a:ea typeface="Calibri"/>
                  <a:cs typeface="Times New Roman"/>
                </a:rPr>
                <a:t>Розвиток сільських територій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83331" y="2044700"/>
              <a:ext cx="678924" cy="25527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>
                  <a:effectLst/>
                  <a:latin typeface="Times New Roman"/>
                  <a:ea typeface="Calibri"/>
                  <a:cs typeface="Times New Roman"/>
                </a:rPr>
                <a:t>Управління ресурсами в сільському господарстві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80108" y="2044700"/>
              <a:ext cx="997528" cy="25527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dirty="0">
                  <a:effectLst/>
                  <a:latin typeface="Times New Roman"/>
                  <a:ea typeface="Calibri"/>
                  <a:cs typeface="Times New Roman"/>
                </a:rPr>
                <a:t>Наближення законодавства України в агропромисловому комплексі до законодавства ЄС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>
                <a:effectLst/>
              </a:rPr>
              <a:t>Капіталізація українських аграрних </a:t>
            </a:r>
            <a:r>
              <a:rPr lang="uk-UA" sz="3200" dirty="0" smtClean="0">
                <a:effectLst/>
              </a:rPr>
              <a:t>компаній на 5.03.2015р. 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11682"/>
              </p:ext>
            </p:extLst>
          </p:nvPr>
        </p:nvGraphicFramePr>
        <p:xfrm>
          <a:off x="683569" y="1340765"/>
          <a:ext cx="7704855" cy="4896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400"/>
                <a:gridCol w="673501"/>
                <a:gridCol w="903285"/>
                <a:gridCol w="674293"/>
                <a:gridCol w="786015"/>
                <a:gridCol w="903285"/>
                <a:gridCol w="673501"/>
                <a:gridCol w="1123560"/>
                <a:gridCol w="786015"/>
              </a:tblGrid>
              <a:tr h="721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Компанія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Біржа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Код ЦП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Валюта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Ціна купівлі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Ціна продажу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Остання ціна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Ринкова капітал-ія, млн $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Зміна за тижд, 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72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Миронівськй хлібопродукт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Лондон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MHPC LI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USD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9,05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9,10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9,05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956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-4,7%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36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Кернел Холдинг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Варшава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KER PW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PLN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31,95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32,00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31,95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679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7,8%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36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err="1">
                          <a:effectLst/>
                        </a:rPr>
                        <a:t>Avangardco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Лондон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AVGR LI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USD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2,70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2,78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2,80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179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-2,8%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36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Астарта Холдинг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Варшава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AST PW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PLN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24,69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24,70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24,70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165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-0,4%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36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err="1">
                          <a:effectLst/>
                        </a:rPr>
                        <a:t>Ovostar</a:t>
                      </a:r>
                      <a:r>
                        <a:rPr lang="uk-UA" sz="1050" dirty="0">
                          <a:effectLst/>
                        </a:rPr>
                        <a:t> </a:t>
                      </a:r>
                      <a:r>
                        <a:rPr lang="uk-UA" sz="1050" dirty="0" err="1">
                          <a:effectLst/>
                        </a:rPr>
                        <a:t>Union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Варшава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OVO PW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PLN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69,00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112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2,1%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541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Індустріальна молочна компанія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Варшава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IMC PW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PLN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5,76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5,80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5,80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48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-3,3%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36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Мрія Агро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Франкфурт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MAYA GR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EUR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0,38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0,42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0,38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45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4,4%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36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Мілкіленд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Варшава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MLK PW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PLN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3,38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3,40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3,40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7,3%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389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Мілкіленд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Варшава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MLK PW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PLN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3,38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3,40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3,40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7,3%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  <a:tr h="36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Агротон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Варшава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AGT PW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PLN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1,32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1,34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1,33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-0,7%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8" marR="491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2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ВИСНОВКИ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424936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умовах теперішніх підвищених економічних ризиків </a:t>
            </a:r>
            <a:r>
              <a:rPr lang="uk-UA" sz="2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вітчизняних аграріїв постає велика необхідність адаптації та пошуку нових ринків збуту продукції</a:t>
            </a:r>
            <a:r>
              <a:rPr lang="uk-UA" sz="2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 України до ЄС прискорить розробку та реалізацію нової аграрної політики, активізує контроль за її виконанням у системі управління розвитком агросфери, сприятиме залученню внутрішніх і зовнішніх </a:t>
            </a:r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інвестицій.</a:t>
            </a:r>
          </a:p>
          <a:p>
            <a:pPr algn="just"/>
            <a:r>
              <a:rPr lang="uk-UA" sz="2600" dirty="0">
                <a:solidFill>
                  <a:srgbClr val="F9F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2600" dirty="0" smtClean="0">
                <a:solidFill>
                  <a:srgbClr val="F9F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</a:t>
            </a:r>
            <a:r>
              <a:rPr lang="uk-UA" sz="2600" dirty="0">
                <a:solidFill>
                  <a:srgbClr val="F9F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розширеного відтворення основного капіталу на новій технологічній основі, необхідно подумати про створення сприятливих умов для залучення як внутрішніх, так і іноземних </a:t>
            </a:r>
            <a:r>
              <a:rPr lang="uk-UA" sz="2600" dirty="0" smtClean="0">
                <a:solidFill>
                  <a:srgbClr val="F9F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інвестицій.</a:t>
            </a:r>
          </a:p>
          <a:p>
            <a:pPr marL="45720" indent="0">
              <a:buNone/>
            </a:pP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3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2492896"/>
            <a:ext cx="3168352" cy="18722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підвищення ефективності виробництва і переробки сільськогосподарської продукції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необхідно: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07280" y="1124744"/>
            <a:ext cx="2664296" cy="2016224"/>
          </a:xfrm>
          <a:prstGeom prst="ellipse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оновити матеріально-технічну базу, модернізувати виробництво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07280" y="4005064"/>
            <a:ext cx="2664296" cy="20162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збільшити обсяги випуску конкурентоспроможної продукції й розширити її асортимент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1135913"/>
            <a:ext cx="2664296" cy="20162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здійснення державної фінансово-кредитної підтримки підприємств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9852" y="353584"/>
            <a:ext cx="2664296" cy="20162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забезпечити пріоритетність розвитку галузей АПК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9852" y="4581128"/>
            <a:ext cx="2664296" cy="20162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продовжувати протекціоністську політику щодо вітчизняного товаровиробника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9512" y="4005064"/>
            <a:ext cx="2664296" cy="20162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активізувати роботу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інтегрованих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6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</TotalTime>
  <Words>529</Words>
  <Application>Microsoft Office PowerPoint</Application>
  <PresentationFormat>Экран (4:3)</PresentationFormat>
  <Paragraphs>149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Воздушный поток</vt:lpstr>
      <vt:lpstr>1_Воздушный поток</vt:lpstr>
      <vt:lpstr>ПЛАНУВАННЯ ДІЯЛЬНОСТІ ПІДПРИЄМСТВ АПК В УМОВАХ ІНТЕГРАЦІЇ УКРАЇНИ В ЄС</vt:lpstr>
      <vt:lpstr>Актуальність</vt:lpstr>
      <vt:lpstr>Постановка завдання</vt:lpstr>
      <vt:lpstr>Об'єкт дослідження </vt:lpstr>
      <vt:lpstr>Аграрний комплекс – локомотив вітчизняної економіки </vt:lpstr>
      <vt:lpstr>Єдина комплексна стратегія розвитку сільського господарства</vt:lpstr>
      <vt:lpstr>Капіталізація українських аграрних компаній на 5.03.2015р. </vt:lpstr>
      <vt:lpstr>ВИСНОВКИ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 УЯВЛЕННЯ ПРО ПОТЕНЦІАЛ ПІДПРИЄМСТВА З УРАХУВАННЯМ СТІЙКОГО РОЗВИТКУ</dc:title>
  <dc:creator>DNA7 X86</dc:creator>
  <cp:lastModifiedBy>User</cp:lastModifiedBy>
  <cp:revision>21</cp:revision>
  <cp:lastPrinted>2014-11-27T08:29:21Z</cp:lastPrinted>
  <dcterms:created xsi:type="dcterms:W3CDTF">2014-11-23T14:08:11Z</dcterms:created>
  <dcterms:modified xsi:type="dcterms:W3CDTF">2015-03-22T15:13:13Z</dcterms:modified>
</cp:coreProperties>
</file>