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857232"/>
            <a:ext cx="8529638" cy="257176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Конкурентоспроможність підприємств харчової промисловості України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57818" y="3929066"/>
            <a:ext cx="3429024" cy="2571768"/>
          </a:xfrm>
          <a:prstGeom prst="rect">
            <a:avLst/>
          </a:prstGeom>
        </p:spPr>
        <p:txBody>
          <a:bodyPr vert="horz" anchor="t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uk-UA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uk-UA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8" y="4549676"/>
            <a:ext cx="321471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u="sng" dirty="0" smtClean="0"/>
              <a:t>Підготувала:  </a:t>
            </a:r>
            <a:r>
              <a:rPr lang="uk-UA" b="1" dirty="0" smtClean="0"/>
              <a:t>С.О. Пивовар</a:t>
            </a:r>
            <a:endParaRPr lang="uk-UA" dirty="0" smtClean="0"/>
          </a:p>
          <a:p>
            <a:r>
              <a:rPr lang="uk-UA" dirty="0" smtClean="0"/>
              <a:t>магістрант кафедри</a:t>
            </a:r>
          </a:p>
          <a:p>
            <a:r>
              <a:rPr lang="uk-UA" dirty="0" smtClean="0"/>
              <a:t>економіки підприємств</a:t>
            </a:r>
          </a:p>
          <a:p>
            <a:r>
              <a:rPr lang="uk-UA" b="1" u="sng" dirty="0" smtClean="0"/>
              <a:t>Науковий керівник</a:t>
            </a:r>
            <a:r>
              <a:rPr lang="uk-UA" dirty="0" smtClean="0"/>
              <a:t>: </a:t>
            </a:r>
          </a:p>
          <a:p>
            <a:r>
              <a:rPr lang="uk-UA" b="1" dirty="0" smtClean="0"/>
              <a:t>С.М. Клименко</a:t>
            </a:r>
            <a:endParaRPr lang="uk-UA" dirty="0" smtClean="0"/>
          </a:p>
          <a:p>
            <a:r>
              <a:rPr lang="uk-UA" dirty="0" smtClean="0"/>
              <a:t>доцент, </a:t>
            </a:r>
            <a:r>
              <a:rPr lang="uk-UA" dirty="0" err="1" smtClean="0"/>
              <a:t>кан.екн</a:t>
            </a:r>
            <a:r>
              <a:rPr lang="uk-UA" dirty="0" smtClean="0"/>
              <a:t>. наук</a:t>
            </a:r>
          </a:p>
          <a:p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285992"/>
            <a:ext cx="8124852" cy="19462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8000" dirty="0" smtClean="0"/>
              <a:t>Дякую за увагу!</a:t>
            </a:r>
            <a:endParaRPr lang="uk-UA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protraffik.ru/wp-content/uploads/2012/08/Konkur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714356"/>
            <a:ext cx="4286250" cy="271464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786058"/>
            <a:ext cx="8472518" cy="3788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	Конкурентоспроможність є специфічною ознакою суб’єкта ринкових відносин, що виявляється в процесі конкуренції та що дозволяє зайняти свою нішу в ринковому господарстві для забезпечення розширеного відтворювання, яке передбачає покриття всіх витрат виробництва й отримання прибутку від господарської діяльності.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mp.org.ua/wp-content/uploads/2012/08/tren-300x2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1785926"/>
            <a:ext cx="3286116" cy="230028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5572164" cy="58601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000" dirty="0" smtClean="0"/>
              <a:t>		Для ефективного управління конкурентоспроможністю діяльності підприємств економічне зростання має ґрунтуватися на дотриманні певних  принципів, а саме: </a:t>
            </a:r>
          </a:p>
          <a:p>
            <a:pPr lvl="0"/>
            <a:r>
              <a:rPr lang="uk-UA" sz="2000" dirty="0" smtClean="0"/>
              <a:t>сприяти використанню сучасних методів і стилю управління; запроваджувати інноваційні процеси і безвідходні технології; дотримуватись законності і виконання взятих зобов’язань;</a:t>
            </a:r>
          </a:p>
          <a:p>
            <a:pPr lvl="0"/>
            <a:r>
              <a:rPr lang="uk-UA" sz="2000" dirty="0" smtClean="0"/>
              <a:t> формувати інтелектуальний потенціал;</a:t>
            </a:r>
          </a:p>
          <a:p>
            <a:pPr lvl="0"/>
            <a:r>
              <a:rPr lang="uk-UA" sz="2000" dirty="0" smtClean="0"/>
              <a:t> поліпшувати якість і конкурентоспроможність продукції, яка користується попитом в Україні і за кордоном;</a:t>
            </a:r>
          </a:p>
          <a:p>
            <a:r>
              <a:rPr lang="uk-UA" sz="2000" dirty="0" smtClean="0"/>
              <a:t> здійснювати  контроль за використанням всіх видів ресурсів.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58204" cy="1679642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	Харчова промисловість в період становлення ринкової економіки є однією з найбільш динамічних галузей у темпах свого розвитку.</a:t>
            </a:r>
            <a:endParaRPr lang="uk-UA" dirty="0"/>
          </a:p>
        </p:txBody>
      </p:sp>
      <p:pic>
        <p:nvPicPr>
          <p:cNvPr id="19458" name="Picture 2" descr="http://lexltd.com.ua/wp-content/uploads/2015/01/1500_8.6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643182"/>
            <a:ext cx="6096000" cy="3876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501122" cy="26432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dirty="0" smtClean="0"/>
              <a:t>	 Україна має всі необхідні складові (людський, природній, геополітичний і ресурсний потенціал) для розвитку харчової промисловості, при раціональному використанні яких може приносити значних дохід в бюджет держави та розвиток країни в цілому.</a:t>
            </a:r>
            <a:endParaRPr lang="uk-UA" sz="2400" dirty="0"/>
          </a:p>
        </p:txBody>
      </p:sp>
      <p:pic>
        <p:nvPicPr>
          <p:cNvPr id="18434" name="Picture 2" descr="http://school.xvatit.com/images/thumb/b/bb/Market.jpeg/431px-Market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781299"/>
            <a:ext cx="4105275" cy="4076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329642" cy="2679774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     Сільське господарство і харчова промисловість під значним тиском споживачів намагались знову здобути втрачену довіру клієнтів до високоякісних та безпечних для здоров’я продуктів харчування.</a:t>
            </a:r>
            <a:endParaRPr lang="uk-UA" dirty="0"/>
          </a:p>
        </p:txBody>
      </p:sp>
      <p:pic>
        <p:nvPicPr>
          <p:cNvPr id="17410" name="Picture 2" descr="http://geniusmarketing.me/wp-content/uploads/2014/02/Trust-600x3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214686"/>
            <a:ext cx="5715000" cy="3181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artmediconsult.ru/wp-content/uploads/doverie-cliento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428604"/>
            <a:ext cx="3810000" cy="28575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143248"/>
            <a:ext cx="8043890" cy="343128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dirty="0" smtClean="0"/>
              <a:t>       Процес передачі інформації в ланцюгу виробництва харчових продуктів дуже важливий для забезпечення ідентифікації всіх факторів, які впливають на безпечність продукції, і управління ними на кожному етапі цього ланцюга. Це передбачає зв'язок всіх організацій в ланцюгу виробництва, як у висхідному, так і в низхідному напрямках.</a:t>
            </a:r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Значущість ризику визначається за формулою: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50272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uk-UA" b="1" dirty="0" err="1" smtClean="0"/>
              <a:t>Зн</a:t>
            </a:r>
            <a:r>
              <a:rPr lang="uk-UA" b="1" dirty="0" smtClean="0"/>
              <a:t> = В х С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де, </a:t>
            </a:r>
            <a:r>
              <a:rPr lang="uk-UA" dirty="0" err="1" smtClean="0"/>
              <a:t>Зн</a:t>
            </a:r>
            <a:r>
              <a:rPr lang="uk-UA" dirty="0" smtClean="0"/>
              <a:t> - значущість ризику;</a:t>
            </a:r>
          </a:p>
          <a:p>
            <a:pPr>
              <a:buNone/>
            </a:pPr>
            <a:r>
              <a:rPr lang="uk-UA" dirty="0" smtClean="0"/>
              <a:t>В – імовірність виникнення;С – серйозність впливу;</a:t>
            </a:r>
          </a:p>
          <a:p>
            <a:pPr>
              <a:buNone/>
            </a:pPr>
            <a:endParaRPr lang="uk-UA" dirty="0" smtClean="0"/>
          </a:p>
          <a:p>
            <a:r>
              <a:rPr lang="uk-UA" dirty="0" smtClean="0"/>
              <a:t>Якщо, значущість ризику ( 3н &lt; 4 ) ризик незначний</a:t>
            </a:r>
          </a:p>
          <a:p>
            <a:r>
              <a:rPr lang="uk-UA" dirty="0" smtClean="0"/>
              <a:t>Якщо, значущість ризику ( </a:t>
            </a:r>
            <a:r>
              <a:rPr lang="uk-UA" dirty="0" err="1" smtClean="0"/>
              <a:t>Зн</a:t>
            </a:r>
            <a:r>
              <a:rPr lang="uk-UA" dirty="0" smtClean="0"/>
              <a:t> ≥ 4 ) ризик вважається значним.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2861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Висновки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431420"/>
          </a:xfrm>
        </p:spPr>
        <p:txBody>
          <a:bodyPr>
            <a:normAutofit/>
          </a:bodyPr>
          <a:lstStyle/>
          <a:p>
            <a:r>
              <a:rPr lang="uk-UA" sz="2000" dirty="0" smtClean="0"/>
              <a:t>намагатись відповідати стандартам ISO 22000:2007 та виготовляти якісну продукцію підприємства харчової промисловості, це допоможе підвищують свої конкурентні якості як на вітчизняному так і на закордонному ринках;</a:t>
            </a:r>
          </a:p>
          <a:p>
            <a:r>
              <a:rPr lang="uk-UA" sz="2000" dirty="0" smtClean="0"/>
              <a:t>слід звернути увагу на експорт саме товарів, а не сировини;</a:t>
            </a:r>
          </a:p>
          <a:p>
            <a:r>
              <a:rPr lang="uk-UA" sz="2000" dirty="0" smtClean="0"/>
              <a:t>не ігнорувати проблеми в фінансовому, матеріальному та техніко-технологічному забезпеченні підприємств;</a:t>
            </a:r>
          </a:p>
          <a:p>
            <a:r>
              <a:rPr lang="uk-UA" sz="2000" dirty="0" smtClean="0"/>
              <a:t>ґрунтовніше сформулювати цілі державного регулювання розвитку харчової промисловості, а також виправити недоліки в нормативно-законодавчій базі;</a:t>
            </a:r>
          </a:p>
          <a:p>
            <a:r>
              <a:rPr lang="uk-UA" sz="2000" dirty="0" smtClean="0"/>
              <a:t>знаходження джерел залучення інвестицій з урахуванням галузевих особливостей,прийняття ефективних управлінських рішень щодо розробки й реалізації інвестиційних проектів</a:t>
            </a:r>
          </a:p>
        </p:txBody>
      </p:sp>
      <p:pic>
        <p:nvPicPr>
          <p:cNvPr id="14338" name="Picture 2" descr="http://slobodinov.com/wp-content/uploads/2014/06/1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571480"/>
            <a:ext cx="1669108" cy="1643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51</TotalTime>
  <Words>217</Words>
  <PresentationFormat>Экран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Конкурентоспроможність підприємств харчової промисловості України </vt:lpstr>
      <vt:lpstr>Слайд 2</vt:lpstr>
      <vt:lpstr>Слайд 3</vt:lpstr>
      <vt:lpstr>Слайд 4</vt:lpstr>
      <vt:lpstr>Слайд 5</vt:lpstr>
      <vt:lpstr>Слайд 6</vt:lpstr>
      <vt:lpstr>Слайд 7</vt:lpstr>
      <vt:lpstr>Значущість ризику визначається за формулою: </vt:lpstr>
      <vt:lpstr>Висновки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Конкурентоспроможність підприємств харчової промисловості України</dc:title>
  <dc:creator>ECOENT236</dc:creator>
  <cp:lastModifiedBy>Ліда</cp:lastModifiedBy>
  <cp:revision>7</cp:revision>
  <dcterms:created xsi:type="dcterms:W3CDTF">2015-03-23T06:58:06Z</dcterms:created>
  <dcterms:modified xsi:type="dcterms:W3CDTF">2015-04-08T17:14:59Z</dcterms:modified>
</cp:coreProperties>
</file>