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64" r:id="rId3"/>
    <p:sldId id="257" r:id="rId4"/>
    <p:sldId id="268" r:id="rId5"/>
    <p:sldId id="260" r:id="rId6"/>
    <p:sldId id="261" r:id="rId7"/>
    <p:sldId id="262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86320" autoAdjust="0"/>
  </p:normalViewPr>
  <p:slideViewPr>
    <p:cSldViewPr>
      <p:cViewPr>
        <p:scale>
          <a:sx n="57" d="100"/>
          <a:sy n="57" d="100"/>
        </p:scale>
        <p:origin x="-112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0B52C-5F43-4E87-94ED-A7FF9A9ED17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AA2ECC6-6360-4DFB-95BD-8DB179729DBC}">
      <dgm:prSet phldrT="[Текст]"/>
      <dgm:spPr/>
      <dgm:t>
        <a:bodyPr/>
        <a:lstStyle/>
        <a:p>
          <a:r>
            <a:rPr lang="uk-UA" dirty="0" smtClean="0"/>
            <a:t>Унікальна ідея</a:t>
          </a:r>
          <a:endParaRPr lang="ru-RU" dirty="0"/>
        </a:p>
      </dgm:t>
    </dgm:pt>
    <dgm:pt modelId="{76FF0D3C-B2D7-424E-9F34-15E20175DEE9}" type="parTrans" cxnId="{C569F869-D171-4D24-A530-408E844496F0}">
      <dgm:prSet/>
      <dgm:spPr/>
      <dgm:t>
        <a:bodyPr/>
        <a:lstStyle/>
        <a:p>
          <a:endParaRPr lang="ru-RU"/>
        </a:p>
      </dgm:t>
    </dgm:pt>
    <dgm:pt modelId="{89E141B6-FDA6-465B-9997-C204E442DB09}" type="sibTrans" cxnId="{C569F869-D171-4D24-A530-408E844496F0}">
      <dgm:prSet/>
      <dgm:spPr/>
      <dgm:t>
        <a:bodyPr/>
        <a:lstStyle/>
        <a:p>
          <a:endParaRPr lang="ru-RU"/>
        </a:p>
      </dgm:t>
    </dgm:pt>
    <dgm:pt modelId="{3F5A7C51-2B67-4B3A-9F3F-579A328BD6B6}">
      <dgm:prSet phldrT="[Текст]"/>
      <dgm:spPr/>
      <dgm:t>
        <a:bodyPr/>
        <a:lstStyle/>
        <a:p>
          <a:r>
            <a:rPr lang="uk-UA" dirty="0" smtClean="0"/>
            <a:t>Низький рівень конкуренції</a:t>
          </a:r>
          <a:endParaRPr lang="ru-RU" dirty="0"/>
        </a:p>
      </dgm:t>
    </dgm:pt>
    <dgm:pt modelId="{E6BB440C-2B28-4AFB-9B9F-37EBFC1E6F42}" type="parTrans" cxnId="{2B9B5C85-EEC6-40A0-B595-02ADE4C98018}">
      <dgm:prSet/>
      <dgm:spPr/>
      <dgm:t>
        <a:bodyPr/>
        <a:lstStyle/>
        <a:p>
          <a:endParaRPr lang="ru-RU"/>
        </a:p>
      </dgm:t>
    </dgm:pt>
    <dgm:pt modelId="{CC0236D4-7880-4DBC-AA4C-62CF9C94950D}" type="sibTrans" cxnId="{2B9B5C85-EEC6-40A0-B595-02ADE4C98018}">
      <dgm:prSet/>
      <dgm:spPr/>
      <dgm:t>
        <a:bodyPr/>
        <a:lstStyle/>
        <a:p>
          <a:endParaRPr lang="ru-RU"/>
        </a:p>
      </dgm:t>
    </dgm:pt>
    <dgm:pt modelId="{EAC3C537-5038-458C-9597-096BB540A215}">
      <dgm:prSet phldrT="[Текст]"/>
      <dgm:spPr/>
      <dgm:t>
        <a:bodyPr/>
        <a:lstStyle/>
        <a:p>
          <a:r>
            <a:rPr lang="uk-UA" dirty="0" smtClean="0"/>
            <a:t>Низькі витрати</a:t>
          </a:r>
          <a:endParaRPr lang="ru-RU" dirty="0"/>
        </a:p>
      </dgm:t>
    </dgm:pt>
    <dgm:pt modelId="{0B043A18-61C6-47B5-9D1F-BB0EA5517C12}" type="parTrans" cxnId="{5131E9F0-4A30-47CD-9071-0F22B9CF08F2}">
      <dgm:prSet/>
      <dgm:spPr/>
      <dgm:t>
        <a:bodyPr/>
        <a:lstStyle/>
        <a:p>
          <a:endParaRPr lang="ru-RU"/>
        </a:p>
      </dgm:t>
    </dgm:pt>
    <dgm:pt modelId="{ACB847A0-8307-4392-B1FE-F4466CA3B6FD}" type="sibTrans" cxnId="{5131E9F0-4A30-47CD-9071-0F22B9CF08F2}">
      <dgm:prSet/>
      <dgm:spPr/>
      <dgm:t>
        <a:bodyPr/>
        <a:lstStyle/>
        <a:p>
          <a:endParaRPr lang="ru-RU"/>
        </a:p>
      </dgm:t>
    </dgm:pt>
    <dgm:pt modelId="{9A4209AA-E6BC-4976-9B02-1A77308E9756}">
      <dgm:prSet/>
      <dgm:spPr/>
      <dgm:t>
        <a:bodyPr/>
        <a:lstStyle/>
        <a:p>
          <a:r>
            <a:rPr lang="uk-UA" dirty="0" smtClean="0"/>
            <a:t>Кваліфікований персонал</a:t>
          </a:r>
          <a:endParaRPr lang="ru-RU" dirty="0"/>
        </a:p>
      </dgm:t>
    </dgm:pt>
    <dgm:pt modelId="{3F9F418F-685E-46E9-A77E-CA6B4B2A6DA4}" type="parTrans" cxnId="{E2E9AEAD-6CD5-49C1-899F-B328DB7CC173}">
      <dgm:prSet/>
      <dgm:spPr/>
      <dgm:t>
        <a:bodyPr/>
        <a:lstStyle/>
        <a:p>
          <a:endParaRPr lang="ru-RU"/>
        </a:p>
      </dgm:t>
    </dgm:pt>
    <dgm:pt modelId="{4347580A-85AB-4DDA-9F64-4E6459783313}" type="sibTrans" cxnId="{E2E9AEAD-6CD5-49C1-899F-B328DB7CC173}">
      <dgm:prSet/>
      <dgm:spPr/>
      <dgm:t>
        <a:bodyPr/>
        <a:lstStyle/>
        <a:p>
          <a:endParaRPr lang="ru-RU"/>
        </a:p>
      </dgm:t>
    </dgm:pt>
    <dgm:pt modelId="{D2E0CCCC-A3D7-4A1A-87EE-4B44AF08945D}" type="pres">
      <dgm:prSet presAssocID="{E8B0B52C-5F43-4E87-94ED-A7FF9A9ED174}" presName="Name0" presStyleCnt="0">
        <dgm:presLayoutVars>
          <dgm:dir/>
          <dgm:animLvl val="lvl"/>
          <dgm:resizeHandles val="exact"/>
        </dgm:presLayoutVars>
      </dgm:prSet>
      <dgm:spPr/>
    </dgm:pt>
    <dgm:pt modelId="{81BD1543-7FEA-4574-9417-DAB07F7651F3}" type="pres">
      <dgm:prSet presAssocID="{BAA2ECC6-6360-4DFB-95BD-8DB179729DBC}" presName="Name8" presStyleCnt="0"/>
      <dgm:spPr/>
    </dgm:pt>
    <dgm:pt modelId="{D11210B6-0171-4F3C-BEA3-804AE9A3D323}" type="pres">
      <dgm:prSet presAssocID="{BAA2ECC6-6360-4DFB-95BD-8DB179729DB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F287A-8B5F-45D6-8C52-31664EEDCA48}" type="pres">
      <dgm:prSet presAssocID="{BAA2ECC6-6360-4DFB-95BD-8DB179729D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80F08-251B-4050-A9E1-CC506F32EF69}" type="pres">
      <dgm:prSet presAssocID="{9A4209AA-E6BC-4976-9B02-1A77308E9756}" presName="Name8" presStyleCnt="0"/>
      <dgm:spPr/>
    </dgm:pt>
    <dgm:pt modelId="{B652C726-2B5A-4303-A12B-A9710F07240D}" type="pres">
      <dgm:prSet presAssocID="{9A4209AA-E6BC-4976-9B02-1A77308E9756}" presName="level" presStyleLbl="node1" presStyleIdx="1" presStyleCnt="4">
        <dgm:presLayoutVars>
          <dgm:chMax val="1"/>
          <dgm:bulletEnabled val="1"/>
        </dgm:presLayoutVars>
      </dgm:prSet>
      <dgm:spPr/>
    </dgm:pt>
    <dgm:pt modelId="{A6DDE0FC-B330-4A9B-9598-30B051405C9F}" type="pres">
      <dgm:prSet presAssocID="{9A4209AA-E6BC-4976-9B02-1A77308E97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682646-1A01-4226-BED0-D126064EFD4B}" type="pres">
      <dgm:prSet presAssocID="{3F5A7C51-2B67-4B3A-9F3F-579A328BD6B6}" presName="Name8" presStyleCnt="0"/>
      <dgm:spPr/>
    </dgm:pt>
    <dgm:pt modelId="{349E59A1-2EE8-4DED-A211-6711C04E9855}" type="pres">
      <dgm:prSet presAssocID="{3F5A7C51-2B67-4B3A-9F3F-579A328BD6B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5CE97-592B-4E34-8F42-A91626BB2EC9}" type="pres">
      <dgm:prSet presAssocID="{3F5A7C51-2B67-4B3A-9F3F-579A328BD6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B7572-3A7C-4677-B216-7042B823EABF}" type="pres">
      <dgm:prSet presAssocID="{EAC3C537-5038-458C-9597-096BB540A215}" presName="Name8" presStyleCnt="0"/>
      <dgm:spPr/>
    </dgm:pt>
    <dgm:pt modelId="{57943891-7F16-4B75-B951-FF6EAD6F916E}" type="pres">
      <dgm:prSet presAssocID="{EAC3C537-5038-458C-9597-096BB540A215}" presName="level" presStyleLbl="node1" presStyleIdx="3" presStyleCnt="4">
        <dgm:presLayoutVars>
          <dgm:chMax val="1"/>
          <dgm:bulletEnabled val="1"/>
        </dgm:presLayoutVars>
      </dgm:prSet>
      <dgm:spPr/>
    </dgm:pt>
    <dgm:pt modelId="{D2FA23D7-9A7D-4372-9017-BB72B03A2183}" type="pres">
      <dgm:prSet presAssocID="{EAC3C537-5038-458C-9597-096BB540A21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569F869-D171-4D24-A530-408E844496F0}" srcId="{E8B0B52C-5F43-4E87-94ED-A7FF9A9ED174}" destId="{BAA2ECC6-6360-4DFB-95BD-8DB179729DBC}" srcOrd="0" destOrd="0" parTransId="{76FF0D3C-B2D7-424E-9F34-15E20175DEE9}" sibTransId="{89E141B6-FDA6-465B-9997-C204E442DB09}"/>
    <dgm:cxn modelId="{67F9C50A-ADB1-47BC-BF52-A4D1857C032F}" type="presOf" srcId="{3F5A7C51-2B67-4B3A-9F3F-579A328BD6B6}" destId="{349E59A1-2EE8-4DED-A211-6711C04E9855}" srcOrd="0" destOrd="0" presId="urn:microsoft.com/office/officeart/2005/8/layout/pyramid1"/>
    <dgm:cxn modelId="{515A07B5-AF03-4052-9BA4-E114C9A590B8}" type="presOf" srcId="{3F5A7C51-2B67-4B3A-9F3F-579A328BD6B6}" destId="{6135CE97-592B-4E34-8F42-A91626BB2EC9}" srcOrd="1" destOrd="0" presId="urn:microsoft.com/office/officeart/2005/8/layout/pyramid1"/>
    <dgm:cxn modelId="{473A15D6-DC38-4B92-877D-D287A366AF4A}" type="presOf" srcId="{E8B0B52C-5F43-4E87-94ED-A7FF9A9ED174}" destId="{D2E0CCCC-A3D7-4A1A-87EE-4B44AF08945D}" srcOrd="0" destOrd="0" presId="urn:microsoft.com/office/officeart/2005/8/layout/pyramid1"/>
    <dgm:cxn modelId="{36FAE8CE-EE1E-4C7C-B6C3-A8FB8D33F387}" type="presOf" srcId="{EAC3C537-5038-458C-9597-096BB540A215}" destId="{D2FA23D7-9A7D-4372-9017-BB72B03A2183}" srcOrd="1" destOrd="0" presId="urn:microsoft.com/office/officeart/2005/8/layout/pyramid1"/>
    <dgm:cxn modelId="{5131E9F0-4A30-47CD-9071-0F22B9CF08F2}" srcId="{E8B0B52C-5F43-4E87-94ED-A7FF9A9ED174}" destId="{EAC3C537-5038-458C-9597-096BB540A215}" srcOrd="3" destOrd="0" parTransId="{0B043A18-61C6-47B5-9D1F-BB0EA5517C12}" sibTransId="{ACB847A0-8307-4392-B1FE-F4466CA3B6FD}"/>
    <dgm:cxn modelId="{2B9B5C85-EEC6-40A0-B595-02ADE4C98018}" srcId="{E8B0B52C-5F43-4E87-94ED-A7FF9A9ED174}" destId="{3F5A7C51-2B67-4B3A-9F3F-579A328BD6B6}" srcOrd="2" destOrd="0" parTransId="{E6BB440C-2B28-4AFB-9B9F-37EBFC1E6F42}" sibTransId="{CC0236D4-7880-4DBC-AA4C-62CF9C94950D}"/>
    <dgm:cxn modelId="{692D342F-772B-46D0-AF06-ED6F517C711C}" type="presOf" srcId="{BAA2ECC6-6360-4DFB-95BD-8DB179729DBC}" destId="{D11210B6-0171-4F3C-BEA3-804AE9A3D323}" srcOrd="0" destOrd="0" presId="urn:microsoft.com/office/officeart/2005/8/layout/pyramid1"/>
    <dgm:cxn modelId="{1FEF08B7-864A-466F-95AA-CB1F88282D16}" type="presOf" srcId="{BAA2ECC6-6360-4DFB-95BD-8DB179729DBC}" destId="{9C5F287A-8B5F-45D6-8C52-31664EEDCA48}" srcOrd="1" destOrd="0" presId="urn:microsoft.com/office/officeart/2005/8/layout/pyramid1"/>
    <dgm:cxn modelId="{EB3D3EC0-1320-438C-A7E4-3DEA14A7F299}" type="presOf" srcId="{EAC3C537-5038-458C-9597-096BB540A215}" destId="{57943891-7F16-4B75-B951-FF6EAD6F916E}" srcOrd="0" destOrd="0" presId="urn:microsoft.com/office/officeart/2005/8/layout/pyramid1"/>
    <dgm:cxn modelId="{E2E9AEAD-6CD5-49C1-899F-B328DB7CC173}" srcId="{E8B0B52C-5F43-4E87-94ED-A7FF9A9ED174}" destId="{9A4209AA-E6BC-4976-9B02-1A77308E9756}" srcOrd="1" destOrd="0" parTransId="{3F9F418F-685E-46E9-A77E-CA6B4B2A6DA4}" sibTransId="{4347580A-85AB-4DDA-9F64-4E6459783313}"/>
    <dgm:cxn modelId="{20409414-9CB7-4E08-9C20-7FB12A57EFE7}" type="presOf" srcId="{9A4209AA-E6BC-4976-9B02-1A77308E9756}" destId="{B652C726-2B5A-4303-A12B-A9710F07240D}" srcOrd="0" destOrd="0" presId="urn:microsoft.com/office/officeart/2005/8/layout/pyramid1"/>
    <dgm:cxn modelId="{9ADCD9A9-7DF8-46AE-B5CC-B94A42214634}" type="presOf" srcId="{9A4209AA-E6BC-4976-9B02-1A77308E9756}" destId="{A6DDE0FC-B330-4A9B-9598-30B051405C9F}" srcOrd="1" destOrd="0" presId="urn:microsoft.com/office/officeart/2005/8/layout/pyramid1"/>
    <dgm:cxn modelId="{B5C5508C-B862-49BB-A4FF-7517FFAAC761}" type="presParOf" srcId="{D2E0CCCC-A3D7-4A1A-87EE-4B44AF08945D}" destId="{81BD1543-7FEA-4574-9417-DAB07F7651F3}" srcOrd="0" destOrd="0" presId="urn:microsoft.com/office/officeart/2005/8/layout/pyramid1"/>
    <dgm:cxn modelId="{F5A8A83F-4E25-4E5D-9B6D-F42382EF3680}" type="presParOf" srcId="{81BD1543-7FEA-4574-9417-DAB07F7651F3}" destId="{D11210B6-0171-4F3C-BEA3-804AE9A3D323}" srcOrd="0" destOrd="0" presId="urn:microsoft.com/office/officeart/2005/8/layout/pyramid1"/>
    <dgm:cxn modelId="{F0836831-517D-4C0E-A45A-9281E6DCE4CE}" type="presParOf" srcId="{81BD1543-7FEA-4574-9417-DAB07F7651F3}" destId="{9C5F287A-8B5F-45D6-8C52-31664EEDCA48}" srcOrd="1" destOrd="0" presId="urn:microsoft.com/office/officeart/2005/8/layout/pyramid1"/>
    <dgm:cxn modelId="{7F79A1BD-753B-4D3C-AC7A-7DC7BCAED1FA}" type="presParOf" srcId="{D2E0CCCC-A3D7-4A1A-87EE-4B44AF08945D}" destId="{AC580F08-251B-4050-A9E1-CC506F32EF69}" srcOrd="1" destOrd="0" presId="urn:microsoft.com/office/officeart/2005/8/layout/pyramid1"/>
    <dgm:cxn modelId="{12456D6E-8106-4BF3-9B10-C319BBDF2397}" type="presParOf" srcId="{AC580F08-251B-4050-A9E1-CC506F32EF69}" destId="{B652C726-2B5A-4303-A12B-A9710F07240D}" srcOrd="0" destOrd="0" presId="urn:microsoft.com/office/officeart/2005/8/layout/pyramid1"/>
    <dgm:cxn modelId="{69424530-029D-4655-950D-3388F7801D2C}" type="presParOf" srcId="{AC580F08-251B-4050-A9E1-CC506F32EF69}" destId="{A6DDE0FC-B330-4A9B-9598-30B051405C9F}" srcOrd="1" destOrd="0" presId="urn:microsoft.com/office/officeart/2005/8/layout/pyramid1"/>
    <dgm:cxn modelId="{BB4DD760-EAD9-4C1B-9B87-1D9DC3A676EF}" type="presParOf" srcId="{D2E0CCCC-A3D7-4A1A-87EE-4B44AF08945D}" destId="{92682646-1A01-4226-BED0-D126064EFD4B}" srcOrd="2" destOrd="0" presId="urn:microsoft.com/office/officeart/2005/8/layout/pyramid1"/>
    <dgm:cxn modelId="{12579546-0F9B-4CB3-9FEE-E15EDFBAD9C6}" type="presParOf" srcId="{92682646-1A01-4226-BED0-D126064EFD4B}" destId="{349E59A1-2EE8-4DED-A211-6711C04E9855}" srcOrd="0" destOrd="0" presId="urn:microsoft.com/office/officeart/2005/8/layout/pyramid1"/>
    <dgm:cxn modelId="{5F7441C6-B40C-4C7B-9678-4F3A44F8E745}" type="presParOf" srcId="{92682646-1A01-4226-BED0-D126064EFD4B}" destId="{6135CE97-592B-4E34-8F42-A91626BB2EC9}" srcOrd="1" destOrd="0" presId="urn:microsoft.com/office/officeart/2005/8/layout/pyramid1"/>
    <dgm:cxn modelId="{B6D031BB-51F5-45FF-ADED-CA76D7A85769}" type="presParOf" srcId="{D2E0CCCC-A3D7-4A1A-87EE-4B44AF08945D}" destId="{938B7572-3A7C-4677-B216-7042B823EABF}" srcOrd="3" destOrd="0" presId="urn:microsoft.com/office/officeart/2005/8/layout/pyramid1"/>
    <dgm:cxn modelId="{AED4C4E3-436C-4D7A-BA96-4E1F428F1842}" type="presParOf" srcId="{938B7572-3A7C-4677-B216-7042B823EABF}" destId="{57943891-7F16-4B75-B951-FF6EAD6F916E}" srcOrd="0" destOrd="0" presId="urn:microsoft.com/office/officeart/2005/8/layout/pyramid1"/>
    <dgm:cxn modelId="{63804277-E46D-4E02-96B0-E0B60815A13E}" type="presParOf" srcId="{938B7572-3A7C-4677-B216-7042B823EABF}" destId="{D2FA23D7-9A7D-4372-9017-BB72B03A218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210B6-0171-4F3C-BEA3-804AE9A3D323}">
      <dsp:nvSpPr>
        <dsp:cNvPr id="0" name=""/>
        <dsp:cNvSpPr/>
      </dsp:nvSpPr>
      <dsp:spPr>
        <a:xfrm>
          <a:off x="2286000" y="0"/>
          <a:ext cx="1524000" cy="904044"/>
        </a:xfrm>
        <a:prstGeom prst="trapezoid">
          <a:avLst>
            <a:gd name="adj" fmla="val 842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Унікальна ідея</a:t>
          </a:r>
          <a:endParaRPr lang="ru-RU" sz="2200" kern="1200" dirty="0"/>
        </a:p>
      </dsp:txBody>
      <dsp:txXfrm>
        <a:off x="2286000" y="0"/>
        <a:ext cx="1524000" cy="904044"/>
      </dsp:txXfrm>
    </dsp:sp>
    <dsp:sp modelId="{B652C726-2B5A-4303-A12B-A9710F07240D}">
      <dsp:nvSpPr>
        <dsp:cNvPr id="0" name=""/>
        <dsp:cNvSpPr/>
      </dsp:nvSpPr>
      <dsp:spPr>
        <a:xfrm>
          <a:off x="1524000" y="904043"/>
          <a:ext cx="3048000" cy="904044"/>
        </a:xfrm>
        <a:prstGeom prst="trapezoid">
          <a:avLst>
            <a:gd name="adj" fmla="val 842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Кваліфікований персонал</a:t>
          </a:r>
          <a:endParaRPr lang="ru-RU" sz="2200" kern="1200" dirty="0"/>
        </a:p>
      </dsp:txBody>
      <dsp:txXfrm>
        <a:off x="2057400" y="904043"/>
        <a:ext cx="1981200" cy="904044"/>
      </dsp:txXfrm>
    </dsp:sp>
    <dsp:sp modelId="{349E59A1-2EE8-4DED-A211-6711C04E9855}">
      <dsp:nvSpPr>
        <dsp:cNvPr id="0" name=""/>
        <dsp:cNvSpPr/>
      </dsp:nvSpPr>
      <dsp:spPr>
        <a:xfrm>
          <a:off x="762000" y="1808087"/>
          <a:ext cx="4571999" cy="904044"/>
        </a:xfrm>
        <a:prstGeom prst="trapezoid">
          <a:avLst>
            <a:gd name="adj" fmla="val 842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Низький рівень конкуренції</a:t>
          </a:r>
          <a:endParaRPr lang="ru-RU" sz="2200" kern="1200" dirty="0"/>
        </a:p>
      </dsp:txBody>
      <dsp:txXfrm>
        <a:off x="1562100" y="1808087"/>
        <a:ext cx="2971800" cy="904044"/>
      </dsp:txXfrm>
    </dsp:sp>
    <dsp:sp modelId="{57943891-7F16-4B75-B951-FF6EAD6F916E}">
      <dsp:nvSpPr>
        <dsp:cNvPr id="0" name=""/>
        <dsp:cNvSpPr/>
      </dsp:nvSpPr>
      <dsp:spPr>
        <a:xfrm>
          <a:off x="0" y="2712131"/>
          <a:ext cx="6096000" cy="904044"/>
        </a:xfrm>
        <a:prstGeom prst="trapezoid">
          <a:avLst>
            <a:gd name="adj" fmla="val 842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Низькі витрати</a:t>
          </a:r>
          <a:endParaRPr lang="ru-RU" sz="2200" kern="1200" dirty="0"/>
        </a:p>
      </dsp:txBody>
      <dsp:txXfrm>
        <a:off x="1066799" y="2712131"/>
        <a:ext cx="3962400" cy="904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42768-5F07-4904-98F6-47D2BD7A58B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2B34B-11F4-494A-B853-E6B6773F4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2B34B-11F4-494A-B853-E6B6773F4D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0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2B34B-11F4-494A-B853-E6B6773F4D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0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2B34B-11F4-494A-B853-E6B6773F4D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2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3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2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6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1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5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30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04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32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4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5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74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0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5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3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4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5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180" y="404664"/>
            <a:ext cx="80929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Конкурентні переваги сьогодення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8935" y="3356992"/>
            <a:ext cx="276299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Виконали: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студентки 4 курсу, ЕЕП-404</a:t>
            </a:r>
          </a:p>
          <a:p>
            <a:pPr algn="ctr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Шкрібляк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Віталія</a:t>
            </a:r>
          </a:p>
          <a:p>
            <a:pPr algn="ctr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Гнилянська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Тетяна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23289" b="4854"/>
          <a:stretch/>
        </p:blipFill>
        <p:spPr>
          <a:xfrm>
            <a:off x="728890" y="2572745"/>
            <a:ext cx="2232248" cy="3664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2" t="23739" r="21880" b="10394"/>
          <a:stretch/>
        </p:blipFill>
        <p:spPr>
          <a:xfrm>
            <a:off x="6153798" y="2528322"/>
            <a:ext cx="2263410" cy="36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657" y="620688"/>
            <a:ext cx="6798734" cy="1303867"/>
          </a:xfrm>
        </p:spPr>
        <p:txBody>
          <a:bodyPr/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Мета статті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492896"/>
            <a:ext cx="4105473" cy="3384376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Дослідити і проаналізувати використання стратегії «блакитного океану»,визначити шляхи вдосконалення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ієї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стратегії,рекомендації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щодо доцільності і успішності  використання гри на емоціях у сучасному бізнесі.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  <p:pic>
        <p:nvPicPr>
          <p:cNvPr id="1026" name="Picture 2" descr="http://economica.org.ua/wp-content/uploads/2011/02/compet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75633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836712"/>
            <a:ext cx="6798734" cy="1303867"/>
          </a:xfrm>
        </p:spPr>
        <p:txBody>
          <a:bodyPr/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Голубий океан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7" y="2492896"/>
            <a:ext cx="5256584" cy="410445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ndalus" pitchFamily="18" charset="-78"/>
              </a:rPr>
              <a:t>Це </a:t>
            </a:r>
            <a:r>
              <a:rPr lang="uk-UA" i="1" dirty="0">
                <a:cs typeface="Andalus" pitchFamily="18" charset="-78"/>
              </a:rPr>
              <a:t>теорія створення нового товару шляхом використання унікальної ідеї, у середовищі підприємств, що сильно конкурують нагадує своєрідну “втечу” від конкуренції. </a:t>
            </a:r>
            <a:r>
              <a:rPr lang="uk-UA" i="1" dirty="0" smtClean="0">
                <a:latin typeface="Arial" panose="020B0604020202020204" pitchFamily="34" charset="0"/>
                <a:cs typeface="Andalus" pitchFamily="18" charset="-78"/>
              </a:rPr>
              <a:t> </a:t>
            </a:r>
            <a:endParaRPr lang="ru-RU" i="1" dirty="0">
              <a:cs typeface="Andalus" pitchFamily="18" charset="-78"/>
            </a:endParaRPr>
          </a:p>
        </p:txBody>
      </p:sp>
      <p:pic>
        <p:nvPicPr>
          <p:cNvPr id="1028" name="Picture 4" descr="https://encrypted-tbn1.gstatic.com/images?q=tbn:ANd9GcQ4AsmMmta3EHc_Qa6Low4-YllxiM7HFmbR8LN94C9aBrtFgz_n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34918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Компоненти для створення голубого океану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77591158"/>
              </p:ext>
            </p:extLst>
          </p:nvPr>
        </p:nvGraphicFramePr>
        <p:xfrm>
          <a:off x="1403648" y="2276872"/>
          <a:ext cx="609600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4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664121" y="3264518"/>
            <a:ext cx="1427981" cy="7429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0800000">
            <a:off x="4168515" y="3948463"/>
            <a:ext cx="1331701" cy="80327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979712" y="3081636"/>
            <a:ext cx="3104515" cy="169799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2366" y="50851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14434" y="201796"/>
            <a:ext cx="21993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883" y="2329716"/>
            <a:ext cx="32179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Тренд минулого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9713" y="4946771"/>
            <a:ext cx="54293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Створення нового продукту і його вихід на ринок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750" y="807013"/>
            <a:ext cx="85153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 створення нового креативного,унікального продукту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32919"/>
              </p:ext>
            </p:extLst>
          </p:nvPr>
        </p:nvGraphicFramePr>
        <p:xfrm>
          <a:off x="0" y="870600"/>
          <a:ext cx="9144000" cy="598740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94701"/>
                <a:gridCol w="2643930"/>
                <a:gridCol w="6205369"/>
              </a:tblGrid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 закладу за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черговістю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появи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їх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ринку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Антиідея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закладу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</a:tr>
              <a:tr h="759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Криївка (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4Ps реклама відсутня, інформація про розташування прихована, вхід в “Криївку” охороняється солдатом УПА від відвідувачів.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104" marR="37104" marT="0" marB="0"/>
                </a:tc>
              </a:tr>
              <a:tr h="759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Мазох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(кафе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 кафе присвячена вченням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Л.Мазоха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інтер’єр та меню насичені тематикою мазохізму та інших розробок вченого.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104" marR="37104" marT="0" marB="0"/>
                </a:tc>
              </a:tr>
              <a:tr h="598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Вар’яти (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Кафе, що торгує найбільшими в Україні канапками (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30см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орієнтоване на молодь.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104" marR="37104" marT="0" marB="0"/>
                </a:tc>
              </a:tr>
              <a:tr h="897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Гасова </a:t>
                      </a:r>
                      <a:r>
                        <a:rPr lang="uk-UA" sz="20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лямпа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Кафе-музей, де знаходиться найбільша в Європі колекція гасових лам. Нестандартне меню та випивка власного приготування на фруктах.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104" marR="37104" marT="0" marB="0"/>
                </a:tc>
              </a:tr>
              <a:tr h="897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Львівська майстерня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Шоколаду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104" marR="371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Супермаркет художніх виробів шоколаду, що створюються на очах,. Солодощі можна скуштувати у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кав’ярні при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Майстерні шоколаду.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104" marR="37104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9331"/>
            <a:ext cx="9252520" cy="827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Стратегія «блакитного океану» - використання </a:t>
            </a:r>
            <a:r>
              <a:rPr lang="uk-U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антиїдей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досягнення конкурентних переваг ресторанною мережею «</a:t>
            </a:r>
            <a:r>
              <a:rPr lang="uk-U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1043608" y="3789040"/>
            <a:ext cx="1440160" cy="57606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483768" y="2996952"/>
            <a:ext cx="936104" cy="7920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419872" y="2708920"/>
            <a:ext cx="1440160" cy="2880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860032" y="2492896"/>
            <a:ext cx="1152128" cy="21602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12160" y="2492896"/>
            <a:ext cx="864096" cy="10801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876256" y="2204864"/>
            <a:ext cx="1224136" cy="39604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верх 15"/>
          <p:cNvSpPr/>
          <p:nvPr/>
        </p:nvSpPr>
        <p:spPr>
          <a:xfrm>
            <a:off x="7841201" y="2398694"/>
            <a:ext cx="288032" cy="241226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7011309" y="2673556"/>
            <a:ext cx="288032" cy="241226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292080" y="4487796"/>
            <a:ext cx="186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Історична цінність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9131" y="5318793"/>
            <a:ext cx="195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Туристична цінність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439" y="666382"/>
            <a:ext cx="85153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Життєвий цикл товару чи послуги блакитного океану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3677394" cy="19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http://v-garmonii-s-soboi.ru/wp-content/uploads/2013/03/emoc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0" y="3873518"/>
            <a:ext cx="705678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420888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Життя товару на полиці − все коротше, а важливим складником ціннісної пропозиції стає не тільки продукт або послуга, а й емоція. Створення товару  шляхом використання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антиідеї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та гри на емоціях споживача формує стійкі конкурентні переваги на ринку.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7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88640"/>
            <a:ext cx="5642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5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</TotalTime>
  <Words>306</Words>
  <Application>Microsoft Office PowerPoint</Application>
  <PresentationFormat>Экран (4:3)</PresentationFormat>
  <Paragraphs>50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Презентация PowerPoint</vt:lpstr>
      <vt:lpstr>Мета статті</vt:lpstr>
      <vt:lpstr>Голубий океан</vt:lpstr>
      <vt:lpstr>Компоненти для створення голубого океану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</dc:creator>
  <cp:lastModifiedBy>Вита</cp:lastModifiedBy>
  <cp:revision>23</cp:revision>
  <dcterms:created xsi:type="dcterms:W3CDTF">2014-11-23T21:17:06Z</dcterms:created>
  <dcterms:modified xsi:type="dcterms:W3CDTF">2015-03-22T17:25:28Z</dcterms:modified>
</cp:coreProperties>
</file>