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901238" cy="7129463"/>
  <p:notesSz cx="6858000" cy="9144000"/>
  <p:defaultTextStyle>
    <a:defPPr>
      <a:defRPr lang="ru-RU"/>
    </a:defPPr>
    <a:lvl1pPr marL="0" algn="l" defTabSz="9628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1432" algn="l" defTabSz="9628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2863" algn="l" defTabSz="9628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4295" algn="l" defTabSz="9628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5726" algn="l" defTabSz="9628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07158" algn="l" defTabSz="9628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88590" algn="l" defTabSz="9628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70021" algn="l" defTabSz="9628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51453" algn="l" defTabSz="9628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50" y="-108"/>
      </p:cViewPr>
      <p:guideLst>
        <p:guide orient="horz" pos="2246"/>
        <p:guide pos="31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551194" y="374144"/>
            <a:ext cx="8020003" cy="153045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2" name="Підзаголовок 21"/>
          <p:cNvSpPr>
            <a:spLocks noGrp="1"/>
          </p:cNvSpPr>
          <p:nvPr>
            <p:ph type="subTitle" idx="1"/>
          </p:nvPr>
        </p:nvSpPr>
        <p:spPr>
          <a:xfrm>
            <a:off x="1551194" y="1923296"/>
            <a:ext cx="8020003" cy="1821974"/>
          </a:xfrm>
        </p:spPr>
        <p:txBody>
          <a:bodyPr tIns="0"/>
          <a:lstStyle>
            <a:lvl1pPr marL="29193" indent="0" algn="l">
              <a:buNone/>
              <a:defRPr sz="28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86552" indent="0" algn="ctr">
              <a:buNone/>
            </a:lvl2pPr>
            <a:lvl3pPr marL="973104" indent="0" algn="ctr">
              <a:buNone/>
            </a:lvl3pPr>
            <a:lvl4pPr marL="1459657" indent="0" algn="ctr">
              <a:buNone/>
            </a:lvl4pPr>
            <a:lvl5pPr marL="1946209" indent="0" algn="ctr">
              <a:buNone/>
            </a:lvl5pPr>
            <a:lvl6pPr marL="2432761" indent="0" algn="ctr">
              <a:buNone/>
            </a:lvl6pPr>
            <a:lvl7pPr marL="2919313" indent="0" algn="ctr">
              <a:buNone/>
            </a:lvl7pPr>
            <a:lvl8pPr marL="3405866" indent="0" algn="ctr">
              <a:buNone/>
            </a:lvl8pPr>
            <a:lvl9pPr marL="3892418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EC53F-AE76-4036-8CED-A2A622070843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20" name="Місце для нижнього колонтитула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Місце для номер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9B6025-0066-40FA-8623-4A4C591A5DB7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97739" y="1469765"/>
            <a:ext cx="227728" cy="218637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7310" tIns="48655" rIns="97310" bIns="4865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253005" y="1398256"/>
            <a:ext cx="69309" cy="66542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7310" tIns="48655" rIns="97310" bIns="4865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EC53F-AE76-4036-8CED-A2A622070843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9B6025-0066-40FA-8623-4A4C591A5DB7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7425928" y="285511"/>
            <a:ext cx="1980248" cy="6083148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1237655" y="285512"/>
            <a:ext cx="6023253" cy="6083148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EC53F-AE76-4036-8CED-A2A622070843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9B6025-0066-40FA-8623-4A4C591A5DB7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EC53F-AE76-4036-8CED-A2A622070843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9B6025-0066-40FA-8623-4A4C591A5DB7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2471942" y="-56"/>
            <a:ext cx="7425929" cy="7129519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7310" tIns="48655" rIns="97310" bIns="4865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91915" y="2703255"/>
            <a:ext cx="6930867" cy="2376488"/>
          </a:xfrm>
        </p:spPr>
        <p:txBody>
          <a:bodyPr anchor="t"/>
          <a:lstStyle>
            <a:lvl1pPr algn="l">
              <a:lnSpc>
                <a:spcPts val="4789"/>
              </a:lnSpc>
              <a:buNone/>
              <a:defRPr sz="4300" b="1" cap="all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791915" y="1109027"/>
            <a:ext cx="6930867" cy="1569472"/>
          </a:xfrm>
        </p:spPr>
        <p:txBody>
          <a:bodyPr anchor="b"/>
          <a:lstStyle>
            <a:lvl1pPr marL="19462" indent="0">
              <a:lnSpc>
                <a:spcPts val="2448"/>
              </a:lnSpc>
              <a:spcBef>
                <a:spcPts val="0"/>
              </a:spcBef>
              <a:buNone/>
              <a:defRPr sz="21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EC53F-AE76-4036-8CED-A2A622070843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9B6025-0066-40FA-8623-4A4C591A5DB7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Прямокутник 9"/>
          <p:cNvSpPr/>
          <p:nvPr/>
        </p:nvSpPr>
        <p:spPr bwMode="invGray">
          <a:xfrm>
            <a:off x="2475310" y="0"/>
            <a:ext cx="82510" cy="7129519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7310" tIns="48655" rIns="97310" bIns="4865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352217" y="2926070"/>
            <a:ext cx="227728" cy="218637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7310" tIns="48655" rIns="97310" bIns="4865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607482" y="2854561"/>
            <a:ext cx="69309" cy="66542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7310" tIns="48655" rIns="97310" bIns="4865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4494" y="285178"/>
            <a:ext cx="8119015" cy="1188244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554494" y="1584325"/>
            <a:ext cx="3960495" cy="484803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5713014" y="1584325"/>
            <a:ext cx="3960495" cy="484803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EC53F-AE76-4036-8CED-A2A622070843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9B6025-0066-40FA-8623-4A4C591A5DB7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062" y="5364600"/>
            <a:ext cx="8911114" cy="1188244"/>
          </a:xfrm>
        </p:spPr>
        <p:txBody>
          <a:bodyPr anchor="ctr"/>
          <a:lstStyle>
            <a:lvl1pPr algn="ctr">
              <a:defRPr sz="4800" b="1" cap="none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95062" y="341272"/>
            <a:ext cx="4356545" cy="665417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8117" indent="0" algn="l">
              <a:lnSpc>
                <a:spcPct val="100000"/>
              </a:lnSpc>
              <a:spcBef>
                <a:spcPts val="106"/>
              </a:spcBef>
              <a:buNone/>
              <a:defRPr sz="2000" b="0">
                <a:solidFill>
                  <a:schemeClr val="tx1"/>
                </a:solidFill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5049631" y="341272"/>
            <a:ext cx="4356545" cy="665417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8117" indent="0" algn="l">
              <a:lnSpc>
                <a:spcPct val="100000"/>
              </a:lnSpc>
              <a:spcBef>
                <a:spcPts val="106"/>
              </a:spcBef>
              <a:buNone/>
              <a:defRPr sz="2000" b="0">
                <a:solidFill>
                  <a:schemeClr val="tx1"/>
                </a:solidFill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95062" y="1007706"/>
            <a:ext cx="4356545" cy="4277678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18435" indent="-291931">
              <a:lnSpc>
                <a:spcPct val="100000"/>
              </a:lnSpc>
              <a:spcBef>
                <a:spcPts val="745"/>
              </a:spcBef>
              <a:defRPr sz="2600"/>
            </a:lvl1pPr>
            <a:lvl2pPr>
              <a:lnSpc>
                <a:spcPct val="100000"/>
              </a:lnSpc>
              <a:spcBef>
                <a:spcPts val="745"/>
              </a:spcBef>
              <a:defRPr sz="2100"/>
            </a:lvl2pPr>
            <a:lvl3pPr>
              <a:lnSpc>
                <a:spcPct val="100000"/>
              </a:lnSpc>
              <a:spcBef>
                <a:spcPts val="745"/>
              </a:spcBef>
              <a:defRPr sz="1900"/>
            </a:lvl3pPr>
            <a:lvl4pPr>
              <a:lnSpc>
                <a:spcPct val="100000"/>
              </a:lnSpc>
              <a:spcBef>
                <a:spcPts val="745"/>
              </a:spcBef>
              <a:defRPr sz="1700"/>
            </a:lvl4pPr>
            <a:lvl5pPr>
              <a:lnSpc>
                <a:spcPct val="100000"/>
              </a:lnSpc>
              <a:spcBef>
                <a:spcPts val="745"/>
              </a:spcBef>
              <a:defRPr sz="17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5049631" y="1007706"/>
            <a:ext cx="4356545" cy="4277678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18435" indent="-291931">
              <a:lnSpc>
                <a:spcPct val="100000"/>
              </a:lnSpc>
              <a:spcBef>
                <a:spcPts val="745"/>
              </a:spcBef>
              <a:defRPr sz="2600"/>
            </a:lvl1pPr>
            <a:lvl2pPr>
              <a:lnSpc>
                <a:spcPct val="100000"/>
              </a:lnSpc>
              <a:spcBef>
                <a:spcPts val="745"/>
              </a:spcBef>
              <a:defRPr sz="2100"/>
            </a:lvl2pPr>
            <a:lvl3pPr>
              <a:lnSpc>
                <a:spcPct val="100000"/>
              </a:lnSpc>
              <a:spcBef>
                <a:spcPts val="745"/>
              </a:spcBef>
              <a:defRPr sz="1900"/>
            </a:lvl3pPr>
            <a:lvl4pPr>
              <a:lnSpc>
                <a:spcPct val="100000"/>
              </a:lnSpc>
              <a:spcBef>
                <a:spcPts val="745"/>
              </a:spcBef>
              <a:defRPr sz="1700"/>
            </a:lvl4pPr>
            <a:lvl5pPr>
              <a:lnSpc>
                <a:spcPct val="100000"/>
              </a:lnSpc>
              <a:spcBef>
                <a:spcPts val="745"/>
              </a:spcBef>
              <a:defRPr sz="17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EC53F-AE76-4036-8CED-A2A622070843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9B6025-0066-40FA-8623-4A4C591A5DB7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4494" y="285178"/>
            <a:ext cx="8119015" cy="1188244"/>
          </a:xfrm>
        </p:spPr>
        <p:txBody>
          <a:bodyPr anchor="ctr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EC53F-AE76-4036-8CED-A2A622070843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9B6025-0066-40FA-8623-4A4C591A5DB7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1099037" y="0"/>
            <a:ext cx="8802201" cy="7129463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7310" tIns="48655" rIns="97310" bIns="4865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EC53F-AE76-4036-8CED-A2A622070843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9B6025-0066-40FA-8623-4A4C591A5DB7}" type="slidenum">
              <a:rPr lang="ru-RU" smtClean="0"/>
              <a:t>‹№›</a:t>
            </a:fld>
            <a:endParaRPr lang="ru-RU"/>
          </a:p>
        </p:txBody>
      </p:sp>
      <p:sp>
        <p:nvSpPr>
          <p:cNvPr id="6" name="Прямокутник 5"/>
          <p:cNvSpPr/>
          <p:nvPr/>
        </p:nvSpPr>
        <p:spPr bwMode="invGray">
          <a:xfrm>
            <a:off x="1099037" y="-56"/>
            <a:ext cx="79210" cy="7129519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7310" tIns="48655" rIns="97310" bIns="4865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062" y="225359"/>
            <a:ext cx="4125516" cy="1208048"/>
          </a:xfrm>
          <a:ln>
            <a:noFill/>
          </a:ln>
        </p:spPr>
        <p:txBody>
          <a:bodyPr anchor="b"/>
          <a:lstStyle>
            <a:lvl1pPr algn="l">
              <a:lnSpc>
                <a:spcPts val="2128"/>
              </a:lnSpc>
              <a:buNone/>
              <a:defRPr sz="2300" b="1" cap="all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95062" y="1462656"/>
            <a:ext cx="4125516" cy="726149"/>
          </a:xfrm>
        </p:spPr>
        <p:txBody>
          <a:bodyPr/>
          <a:lstStyle>
            <a:lvl1pPr marL="48655" indent="0">
              <a:lnSpc>
                <a:spcPct val="100000"/>
              </a:lnSpc>
              <a:spcBef>
                <a:spcPts val="0"/>
              </a:spcBef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95062" y="2218056"/>
            <a:ext cx="8828604" cy="4150602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EC53F-AE76-4036-8CED-A2A622070843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9B6025-0066-40FA-8623-4A4C591A5DB7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4405" y="1109027"/>
            <a:ext cx="2970371" cy="2059623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EC53F-AE76-4036-8CED-A2A622070843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9B6025-0066-40FA-8623-4A4C591A5DB7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Прямокутник 7"/>
          <p:cNvSpPr/>
          <p:nvPr/>
        </p:nvSpPr>
        <p:spPr>
          <a:xfrm>
            <a:off x="825103" y="1109028"/>
            <a:ext cx="4950619" cy="4752975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7310" tIns="291931" rIns="97310" bIns="48655" rtlCol="0" anchor="t">
            <a:normAutofit/>
          </a:bodyPr>
          <a:lstStyle>
            <a:extLst/>
          </a:lstStyle>
          <a:p>
            <a:pPr marL="0" indent="-301662" algn="l" rtl="0" eaLnBrk="1" latinLnBrk="0" hangingPunct="1">
              <a:lnSpc>
                <a:spcPts val="3193"/>
              </a:lnSpc>
              <a:spcBef>
                <a:spcPts val="639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907614" y="1188248"/>
            <a:ext cx="4785598" cy="365364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7310" tIns="291931" anchor="t"/>
          <a:lstStyle>
            <a:lvl1pPr marL="0" indent="0" algn="l" eaLnBrk="1" latinLnBrk="0" hangingPunct="1">
              <a:buNone/>
              <a:defRPr sz="3400"/>
            </a:lvl1pPr>
            <a:extLst/>
          </a:lstStyle>
          <a:p>
            <a:pPr marL="0" algn="l" eaLnBrk="1" latinLnBrk="0" hangingPunct="1"/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9" name="Блок-схема: процес 8"/>
          <p:cNvSpPr/>
          <p:nvPr/>
        </p:nvSpPr>
        <p:spPr>
          <a:xfrm rot="19468671">
            <a:off x="429579" y="992117"/>
            <a:ext cx="742593" cy="21239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7310" tIns="48655" rIns="97310" bIns="4865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 9"/>
          <p:cNvSpPr/>
          <p:nvPr/>
        </p:nvSpPr>
        <p:spPr>
          <a:xfrm rot="2103354" flipH="1">
            <a:off x="5418033" y="973867"/>
            <a:ext cx="702988" cy="21239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7310" tIns="48655" rIns="97310" bIns="48655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907614" y="4990624"/>
            <a:ext cx="4785598" cy="792163"/>
          </a:xfrm>
        </p:spPr>
        <p:txBody>
          <a:bodyPr anchor="ctr"/>
          <a:lstStyle>
            <a:lvl1pPr marL="0" indent="0" algn="l">
              <a:lnSpc>
                <a:spcPts val="1703"/>
              </a:lnSpc>
              <a:spcBef>
                <a:spcPts val="0"/>
              </a:spcBef>
              <a:buNone/>
              <a:defRPr sz="1500">
                <a:solidFill>
                  <a:srgbClr val="777777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екторна 6"/>
          <p:cNvSpPr/>
          <p:nvPr/>
        </p:nvSpPr>
        <p:spPr>
          <a:xfrm>
            <a:off x="-883495" y="-848219"/>
            <a:ext cx="1774607" cy="170376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7310" tIns="48655" rIns="97310" bIns="4865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82797" y="21938"/>
            <a:ext cx="1843154" cy="1769570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7310" tIns="48655" rIns="97310" bIns="4865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ільце 10"/>
          <p:cNvSpPr/>
          <p:nvPr/>
        </p:nvSpPr>
        <p:spPr>
          <a:xfrm rot="2315675">
            <a:off x="198026" y="1096840"/>
            <a:ext cx="1218941" cy="1146270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7310" tIns="48655" rIns="97310" bIns="4865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>
          <a:xfrm>
            <a:off x="1096752" y="-56"/>
            <a:ext cx="8804486" cy="7129519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7310" tIns="48655" rIns="97310" bIns="4865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Місце для заголовка 4"/>
          <p:cNvSpPr>
            <a:spLocks noGrp="1"/>
          </p:cNvSpPr>
          <p:nvPr>
            <p:ph type="title"/>
          </p:nvPr>
        </p:nvSpPr>
        <p:spPr>
          <a:xfrm>
            <a:off x="1554494" y="285509"/>
            <a:ext cx="8119015" cy="1188244"/>
          </a:xfrm>
          <a:prstGeom prst="rect">
            <a:avLst/>
          </a:prstGeom>
        </p:spPr>
        <p:txBody>
          <a:bodyPr lIns="97310" tIns="48655" rIns="97310" bIns="48655" anchor="ctr">
            <a:normAutofit/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idx="1"/>
          </p:nvPr>
        </p:nvSpPr>
        <p:spPr>
          <a:xfrm>
            <a:off x="1554494" y="1505109"/>
            <a:ext cx="8119015" cy="4990624"/>
          </a:xfrm>
          <a:prstGeom prst="rect">
            <a:avLst/>
          </a:prstGeom>
        </p:spPr>
        <p:txBody>
          <a:bodyPr lIns="97310" tIns="48655" rIns="97310" bIns="48655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24" name="Місце для дати 23"/>
          <p:cNvSpPr>
            <a:spLocks noGrp="1"/>
          </p:cNvSpPr>
          <p:nvPr>
            <p:ph type="dt" sz="half" idx="2"/>
          </p:nvPr>
        </p:nvSpPr>
        <p:spPr>
          <a:xfrm>
            <a:off x="3877985" y="6555145"/>
            <a:ext cx="2310289" cy="495102"/>
          </a:xfrm>
          <a:prstGeom prst="rect">
            <a:avLst/>
          </a:prstGeom>
        </p:spPr>
        <p:txBody>
          <a:bodyPr lIns="97310" tIns="48655" rIns="97310" bIns="48655" anchor="b"/>
          <a:lstStyle>
            <a:lvl1pPr algn="r"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65EC53F-AE76-4036-8CED-A2A622070843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3"/>
          </p:nvPr>
        </p:nvSpPr>
        <p:spPr>
          <a:xfrm>
            <a:off x="6188274" y="6555145"/>
            <a:ext cx="3135392" cy="495102"/>
          </a:xfrm>
          <a:prstGeom prst="rect">
            <a:avLst/>
          </a:prstGeom>
        </p:spPr>
        <p:txBody>
          <a:bodyPr lIns="97310" tIns="48655" rIns="97310" bIns="48655" anchor="b"/>
          <a:lstStyle>
            <a:lvl1pPr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Місце для номера слайда 21"/>
          <p:cNvSpPr>
            <a:spLocks noGrp="1"/>
          </p:cNvSpPr>
          <p:nvPr>
            <p:ph type="sldNum" sz="quarter" idx="4"/>
          </p:nvPr>
        </p:nvSpPr>
        <p:spPr>
          <a:xfrm>
            <a:off x="9326966" y="6555145"/>
            <a:ext cx="495062" cy="495102"/>
          </a:xfrm>
          <a:prstGeom prst="rect">
            <a:avLst/>
          </a:prstGeom>
        </p:spPr>
        <p:txBody>
          <a:bodyPr lIns="97310" tIns="48655" rIns="97310" bIns="48655" anchor="b"/>
          <a:lstStyle>
            <a:lvl1pPr algn="ctr"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49B6025-0066-40FA-8623-4A4C591A5DB7}" type="slidenum">
              <a:rPr lang="ru-RU" smtClean="0"/>
              <a:t>‹№›</a:t>
            </a:fld>
            <a:endParaRPr lang="ru-RU"/>
          </a:p>
        </p:txBody>
      </p:sp>
      <p:sp>
        <p:nvSpPr>
          <p:cNvPr id="15" name="Прямокутник 14"/>
          <p:cNvSpPr/>
          <p:nvPr/>
        </p:nvSpPr>
        <p:spPr bwMode="invGray">
          <a:xfrm>
            <a:off x="1099037" y="-56"/>
            <a:ext cx="79210" cy="7129519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7310" tIns="48655" rIns="97310" bIns="4865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89242" indent="-301662" algn="l" rtl="0" eaLnBrk="1" latinLnBrk="0" hangingPunct="1">
        <a:lnSpc>
          <a:spcPct val="100000"/>
        </a:lnSpc>
        <a:spcBef>
          <a:spcPts val="639"/>
        </a:spcBef>
        <a:buClr>
          <a:schemeClr val="accent1"/>
        </a:buClr>
        <a:buSzPct val="80000"/>
        <a:buFont typeface="Wingdings 2"/>
        <a:buChar char=""/>
        <a:defRPr kumimoji="0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681173" indent="-253007" algn="l" rtl="0" eaLnBrk="1" latinLnBrk="0" hangingPunct="1">
        <a:lnSpc>
          <a:spcPct val="100000"/>
        </a:lnSpc>
        <a:spcBef>
          <a:spcPts val="585"/>
        </a:spcBef>
        <a:buClr>
          <a:schemeClr val="accent1"/>
        </a:buClr>
        <a:buFont typeface="Verdana"/>
        <a:buChar char="◦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943911" indent="-243276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7725" indent="-184890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381808" indent="-194621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5622" indent="-194621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1829436" indent="-194621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2043519" indent="-194621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2267333" indent="-194621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865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731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596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9462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4327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9193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4058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8924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90124" y="396379"/>
            <a:ext cx="8911114" cy="118824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uk-UA" sz="2800" b="1" dirty="0" smtClean="0">
                <a:effectLst/>
                <a:latin typeface="Times New Roman"/>
                <a:ea typeface="Calibri"/>
                <a:cs typeface="Times New Roman"/>
              </a:rPr>
              <a:t>ПРОБЛЕМИ ЕНЕРГОЗБЕРЕЖЕННЯ В УКРАЇНІ</a:t>
            </a:r>
            <a:r>
              <a:rPr lang="ru-RU" sz="2000" dirty="0">
                <a:ea typeface="Calibri"/>
                <a:cs typeface="Times New Roman"/>
              </a:rPr>
              <a:t/>
            </a:r>
            <a:br>
              <a:rPr lang="ru-RU" sz="2000" dirty="0">
                <a:ea typeface="Calibri"/>
                <a:cs typeface="Times New Roman"/>
              </a:rPr>
            </a:br>
            <a:endParaRPr lang="ru-RU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86" y="2887141"/>
            <a:ext cx="9545928" cy="2300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482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431" y="257394"/>
            <a:ext cx="8928992" cy="6508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649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206203" y="612403"/>
            <a:ext cx="8136904" cy="63367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Вступ.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енергозбереження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потребують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менших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затрат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напрямом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подальшого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коло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найактуальнішим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одними з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першочергових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політиці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 справ в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електроенергетиці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нестабільний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 з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можливістю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диверсифікувати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закупівлю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енергоносіїв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кордоном,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обмеженість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потужностей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зношеність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фондів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провідних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теплових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атомних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електростанцій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розвинених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нової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енергетичної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установки на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термосинтезу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сонячної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енергетики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підносить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палива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пріоритетний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17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4194" y="252363"/>
            <a:ext cx="8772663" cy="65195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Метою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енергетичного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сектору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окреслюються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українців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користуватися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енергоносіями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запропонувати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підприємствам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рецепти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економного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електроенергії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заощадження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використані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трендів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для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тенденцій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енергозбереження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виокремленнями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напрямків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зарубіжного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енергоефективності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прогностичні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для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очікуваних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Предметом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теоретичних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методичних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прикладних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засад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енергозбереження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енергоефективності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вітчизняних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побутового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18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8211" y="252363"/>
            <a:ext cx="8479066" cy="6519582"/>
          </a:xfrm>
        </p:spPr>
        <p:txBody>
          <a:bodyPr>
            <a:noAutofit/>
          </a:bodyPr>
          <a:lstStyle/>
          <a:p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сьогоднішній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день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енергетична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 є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глобальних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людства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теперішніх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хоче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членом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євроспільноти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пильно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віднестися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впливом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надзвичайно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динамічного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світової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масштабного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особливо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гостро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постає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обмеженості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факту почала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виявлятися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відносної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рідкісності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усталені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суттєві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зростаючими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випереджальними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відносною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обмеженістю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Саме поступова </a:t>
            </a:r>
            <a:r>
              <a:rPr lang="uk-UA" sz="2400" dirty="0" err="1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вичерпуваність</a:t>
            </a:r>
            <a:r>
              <a:rPr lang="uk-UA" sz="240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 ресурсів стримуватиме подальший розвиток економічної сфери, оскільки вони є основними речовими факторами виробництва матеріальних благ. </a:t>
            </a:r>
            <a:endParaRPr lang="ru-RU" sz="24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79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8211" y="285509"/>
            <a:ext cx="8127966" cy="623155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uk-UA" sz="240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Розуміння сутності даного економічного закону дозволяє урядам і власникам корпорацій розробляти нові стратегії економічного розвитку і сфери споживання, котрі стимулюють економію природних </a:t>
            </a:r>
            <a:r>
              <a:rPr lang="uk-UA" sz="2400" dirty="0" err="1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невідновлюваних</a:t>
            </a:r>
            <a:r>
              <a:rPr lang="uk-UA" sz="240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 ресурсів, перехід до альтернативних джерел енергії, нових видів технологій – біотехнологій, нанотехнологій, інформаційних технології, а також формування нової культури споживання в рамках концепції розумної достатності [5]. </a:t>
            </a: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78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2187" y="324371"/>
            <a:ext cx="8415998" cy="6303558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uk-UA" sz="240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Безумовно нам в спадок дісталися пережитки радянської енергоємної енергетики. А той час всі ресурси були «нашими» і тому заощаджувати не звикли. Пройшло більше року з моменту, коли Україна зробила остаточний вибір на користь реформ, які наблизять її до Європейського Союзу. В червні 2014 року була підписана економічна частина угоди про асоціацію, яка передбачає перенесення європейських правил гри на українські реалії і на український енергетичний ринок в тому числі. При цьому хоч Україна і є членом Європейського енергетичного співтовариства, даний сектор до цих пір залишається одним з найбільш уразливих питань реформування національної економіки. Введення нових правил на енергетичному ринку України знаходиться на підготовчій стадії. Уже розроблений ряд законопроектів, котрі відповідають європейському законодавству.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7488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6203" y="252363"/>
            <a:ext cx="8479066" cy="6375566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характеристика проблематики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енергозбереження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енергоефективності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визначила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 шляхи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стратегій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побутовий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коли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свідомий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енергозбереження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йде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корпоративний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інноваційних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енергозбереження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енергоефективності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-моделей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альтернативних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енергетиці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вітроенергія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сонячна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термоядерного синтезу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державою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сприятливих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умов до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енергозберігаючих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 на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побутовому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так і на корпоративному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податкові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пільги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зелені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тарифи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впроваджують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енергозаощаджувальні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енергозберігаючі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20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нцестояння">
  <a:themeElements>
    <a:clrScheme name="Сонцестояння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нцестояння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нцестояння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85</TotalTime>
  <Words>532</Words>
  <Application>Microsoft Office PowerPoint</Application>
  <PresentationFormat>Довільний</PresentationFormat>
  <Paragraphs>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9" baseType="lpstr">
      <vt:lpstr>Сонцестояння</vt:lpstr>
      <vt:lpstr>ПРОБЛЕМИ ЕНЕРГОЗБЕРЕЖЕННЯ В УКРАЇНІ </vt:lpstr>
      <vt:lpstr>Презентація PowerPoint</vt:lpstr>
      <vt:lpstr>Презентація PowerPoint</vt:lpstr>
      <vt:lpstr>Постановка завдання. Метою даної роботи є виявлення основних проблем енергетичного сектору України. Завдання окреслюються як бажання навчити українців ефективно користуватися енергоносіями та запропонувати підприємствам рецепти щодо економного використання електроенергії з метою збереження і заощадження власних коштів. Для проведення дослідження були використані такі методи: порівняння та аналізу трендів – для дослідження тенденцій розвитку енергозбереження в Україні та світі з виокремленнями можливих напрямків застосування зарубіжного досвіду щодо вдосконалення процесів енергоефективності; прогностичні методи – для обґрунтування очікуваних результатів дослідження. Предметом дослідження є сукупність теоретичних, методичних і прикладних засад щодо розвитку енергозбереження в Україні і підвищення енергоефективності роботи вітчизняних підприємств і побутового споживання.</vt:lpstr>
      <vt:lpstr>Результати. На сьогоднішній день енергетична проблема є однією з глобальних проблем людства. В теперішніх умовах Україна, яка хоче бути членом євроспільноти має досить пильно віднестися до цього питання. Під впливом надзвичайно динамічного розвитку світової економіки на основі масштабного виробництва товарів і послуг особливо гостро постає питання обмеженості ресурсів. Стосовно цього факту почала виявлятися дія закону відносної рідкісності ресурсів, який визначає усталені і суттєві зв’язки між зростаючими, випереджальними потребами людини і відносною обмеженістю ресурсів для їх задоволення. Саме поступова вичерпуваність ресурсів стримуватиме подальший розвиток економічної сфери, оскільки вони є основними речовими факторами виробництва матеріальних благ. </vt:lpstr>
      <vt:lpstr>Розуміння сутності даного економічного закону дозволяє урядам і власникам корпорацій розробляти нові стратегії економічного розвитку і сфери споживання, котрі стимулюють економію природних невідновлюваних ресурсів, перехід до альтернативних джерел енергії, нових видів технологій – біотехнологій, нанотехнологій, інформаційних технології, а також формування нової культури споживання в рамках концепції розумної достатності [5].  </vt:lpstr>
      <vt:lpstr>Безумовно нам в спадок дісталися пережитки радянської енергоємної енергетики. А той час всі ресурси були «нашими» і тому заощаджувати не звикли. Пройшло більше року з моменту, коли Україна зробила остаточний вибір на користь реформ, які наблизять її до Європейського Союзу. В червні 2014 року була підписана економічна частина угоди про асоціацію, яка передбачає перенесення європейських правил гри на українські реалії і на український енергетичний ринок в тому числі. При цьому хоч Україна і є членом Європейського енергетичного співтовариства, даний сектор до цих пір залишається одним з найбільш уразливих питань реформування національної економіки. Введення нових правил на енергетичному ринку України знаходиться на підготовчій стадії. Уже розроблений ряд законопроектів, котрі відповідають європейському законодавству.</vt:lpstr>
      <vt:lpstr>Висновки. Загальна характеристика проблематики енергозбереження та енергоефективності в Україні визначила 3 шляхи або рівня реалізації цих стратегій: • побутовий рівень – коли свідомий підхід до енергозбереження йде від людини, від її особистості; • корпоративний рівень – бажання до впровадження інноваційних проектів в сфері енергозбереження та енергоефективності, розробка бізнес-моделей використання альтернативних джерел в енергетиці: вітроенергія, сонячна енергія, енергія термоядерного синтезу тощо; • державний рівень – створення державою сприятливих умов до поширення енергозберігаючих технологій, як на побутовому, так і на корпоративному рівні, податкові пільги та особливі «зелені» тарифи для суб’єктів господарювання, які впроваджують енергозаощаджувальні та енергозберігаючі проекти.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Евгений</dc:creator>
  <cp:lastModifiedBy>Евгений</cp:lastModifiedBy>
  <cp:revision>5</cp:revision>
  <dcterms:created xsi:type="dcterms:W3CDTF">2015-03-22T22:00:15Z</dcterms:created>
  <dcterms:modified xsi:type="dcterms:W3CDTF">2015-03-22T23:25:34Z</dcterms:modified>
</cp:coreProperties>
</file>