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64" r:id="rId5"/>
    <p:sldId id="265" r:id="rId6"/>
    <p:sldId id="267" r:id="rId7"/>
    <p:sldId id="269" r:id="rId8"/>
    <p:sldId id="270" r:id="rId9"/>
    <p:sldId id="271" r:id="rId10"/>
    <p:sldId id="278" r:id="rId11"/>
    <p:sldId id="279" r:id="rId12"/>
    <p:sldId id="280" r:id="rId13"/>
    <p:sldId id="281" r:id="rId14"/>
    <p:sldId id="282" r:id="rId15"/>
    <p:sldId id="258" r:id="rId16"/>
    <p:sldId id="260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DD0C-EED5-4F07-8759-8C8DA8C3CFF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7B881C1-C231-43E2-A941-ED58BA966B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DD0C-EED5-4F07-8759-8C8DA8C3CFF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81C1-C231-43E2-A941-ED58BA966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DD0C-EED5-4F07-8759-8C8DA8C3CFF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81C1-C231-43E2-A941-ED58BA966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DD0C-EED5-4F07-8759-8C8DA8C3CFF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81C1-C231-43E2-A941-ED58BA966B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DD0C-EED5-4F07-8759-8C8DA8C3CFF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7B881C1-C231-43E2-A941-ED58BA966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DD0C-EED5-4F07-8759-8C8DA8C3CFF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81C1-C231-43E2-A941-ED58BA966B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DD0C-EED5-4F07-8759-8C8DA8C3CFF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81C1-C231-43E2-A941-ED58BA966B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DD0C-EED5-4F07-8759-8C8DA8C3CFF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81C1-C231-43E2-A941-ED58BA966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DD0C-EED5-4F07-8759-8C8DA8C3CFF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81C1-C231-43E2-A941-ED58BA966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DD0C-EED5-4F07-8759-8C8DA8C3CFF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81C1-C231-43E2-A941-ED58BA966B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DD0C-EED5-4F07-8759-8C8DA8C3CFF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7B881C1-C231-43E2-A941-ED58BA966B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D48DD0C-EED5-4F07-8759-8C8DA8C3CFF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7B881C1-C231-43E2-A941-ED58BA966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714752"/>
            <a:ext cx="4429156" cy="2143140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>Кирило Рєпін</a:t>
            </a:r>
            <a:endParaRPr lang="ru-RU" sz="2400" dirty="0" smtClean="0"/>
          </a:p>
          <a:p>
            <a:r>
              <a:rPr lang="uk-UA" sz="2400" dirty="0" err="1" smtClean="0"/>
              <a:t>ФЕтаУ</a:t>
            </a:r>
            <a:r>
              <a:rPr lang="uk-UA" sz="2400" dirty="0" smtClean="0"/>
              <a:t>, 3 курс, ЕЕП-301</a:t>
            </a:r>
          </a:p>
          <a:p>
            <a:r>
              <a:rPr lang="uk-UA" sz="2400" dirty="0" smtClean="0"/>
              <a:t>науковий керівник: </a:t>
            </a:r>
            <a:r>
              <a:rPr lang="uk-UA" sz="2400" dirty="0" err="1" smtClean="0"/>
              <a:t>к.е.н</a:t>
            </a:r>
            <a:r>
              <a:rPr lang="uk-UA" sz="2400" dirty="0" smtClean="0"/>
              <a:t>., доцент кафедри економіки підприємств </a:t>
            </a:r>
            <a:r>
              <a:rPr lang="uk-UA" sz="2400" b="1" dirty="0" err="1" smtClean="0"/>
              <a:t>Шергіна</a:t>
            </a:r>
            <a:r>
              <a:rPr lang="uk-UA" sz="2400" b="1" dirty="0" smtClean="0"/>
              <a:t> Л.А.</a:t>
            </a:r>
            <a:endParaRPr lang="ru-RU" sz="2400" b="1" dirty="0" smtClean="0"/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/>
              <a:t>РОЗВИТОК ПІДПРИЄМНИЦТВА В УКРАЇНІ ЗА ІНДИКАТОРАМИ РЕЙТИНГУ СВІТОВОГО БАНКУ “</a:t>
            </a:r>
            <a:r>
              <a:rPr sz="2800" b="1" smtClean="0"/>
              <a:t>DOING BUSINESS</a:t>
            </a:r>
            <a:r>
              <a:rPr lang="uk-UA" sz="2800" b="1" dirty="0" smtClean="0"/>
              <a:t>”</a:t>
            </a:r>
            <a:endParaRPr lang="ru-RU" sz="2800" dirty="0"/>
          </a:p>
        </p:txBody>
      </p:sp>
      <p:pic>
        <p:nvPicPr>
          <p:cNvPr id="35844" name="Picture 4" descr="http://vkurse.ua/i/2012-11/meshaet-ukraine-podnyatsya-v-reytinge-doing-busin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4902" y="3571876"/>
            <a:ext cx="3886228" cy="2428892"/>
          </a:xfrm>
          <a:prstGeom prst="rect">
            <a:avLst/>
          </a:prstGeom>
          <a:noFill/>
        </p:spPr>
      </p:pic>
      <p:pic>
        <p:nvPicPr>
          <p:cNvPr id="35842" name="Picture 2" descr="http://data.kontrakty.ua/cache/www/450,0/images/stories/fotos/dan/Doing_Business_2703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1500198" cy="1123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>
            <a:noAutofit/>
          </a:bodyPr>
          <a:lstStyle/>
          <a:p>
            <a:pPr algn="ctr"/>
            <a:r>
              <a:rPr lang="uk-UA" sz="3400" b="1" dirty="0" smtClean="0"/>
              <a:t>Індикатор 6 – Захист </a:t>
            </a:r>
            <a:r>
              <a:rPr lang="uk-UA" sz="3400" b="1" dirty="0" err="1" smtClean="0"/>
              <a:t>міноритарних</a:t>
            </a:r>
            <a:r>
              <a:rPr lang="uk-UA" sz="3400" b="1" dirty="0" smtClean="0"/>
              <a:t> інвесторів</a:t>
            </a:r>
            <a:endParaRPr lang="ru-RU" sz="3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447800"/>
            <a:ext cx="7972452" cy="326708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dirty="0" smtClean="0"/>
              <a:t>Несприятливі події в Україні в 2014 році знизили її рейтинг за даним індикатором на 2 пункти і нині наша держава посідає 109 позицію.</a:t>
            </a:r>
          </a:p>
          <a:p>
            <a:pPr algn="ctr">
              <a:buNone/>
            </a:pPr>
            <a:r>
              <a:rPr lang="uk-UA" dirty="0" smtClean="0"/>
              <a:t>Проте індекси прав акціонерів та корпоративної прозорості порівняно з іншими країнами світу є досить високими  (7 з 10,5 та 7 з 9 балів відповідно). Але індекс відповідальності вітчизняного директора майже в 2,5 рази нижчий ніж в Європейських країнах.</a:t>
            </a: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929058" y="6143644"/>
            <a:ext cx="3971924" cy="285752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Динаміка України в рейтингу за індикатором 6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7" name="Рисунок 6" descr="Инфографика: Лучшие среди худших: Из-за чего Украина поднялась в Doing Business2015"/>
          <p:cNvPicPr/>
          <p:nvPr/>
        </p:nvPicPr>
        <p:blipFill>
          <a:blip r:embed="rId2"/>
          <a:srcRect l="49760" t="63132" b="28666"/>
          <a:stretch>
            <a:fillRect/>
          </a:stretch>
        </p:blipFill>
        <p:spPr bwMode="auto">
          <a:xfrm>
            <a:off x="3714744" y="5143512"/>
            <a:ext cx="442915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Picture 2" descr="http://vkurse.ua/i/2013-04/negativno-otrazitsya-na-investiciyakh-i-ukrainskom-reytinge-doing-busine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000636"/>
            <a:ext cx="2171715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>
            <a:noAutofit/>
          </a:bodyPr>
          <a:lstStyle/>
          <a:p>
            <a:pPr algn="ctr"/>
            <a:r>
              <a:rPr lang="uk-UA" sz="3400" b="1" dirty="0" smtClean="0"/>
              <a:t>Індикатор 7 – Оподаткування</a:t>
            </a:r>
            <a:endParaRPr lang="ru-RU" sz="3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447800"/>
            <a:ext cx="7972452" cy="29813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/>
              <a:t>За минулий рік Україна піднялася за цим критерієм на 49 позицій і посіла 108-е місце.</a:t>
            </a:r>
          </a:p>
          <a:p>
            <a:pPr algn="ctr">
              <a:buNone/>
            </a:pPr>
            <a:r>
              <a:rPr lang="uk-UA" dirty="0" smtClean="0"/>
              <a:t>Відбулося спрощення процесу сплати податків для компаній, завдяки введенню електронної системи подання декларацій та сплати єдиного соціального податку.</a:t>
            </a: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929058" y="6143644"/>
            <a:ext cx="3971924" cy="285752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Динаміка України в рейтингу за індикатором 7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7" name="Рисунок 6" descr="Инфографика: Лучшие среди худших: Из-за чего Украина поднялась в Doing Business2015"/>
          <p:cNvPicPr/>
          <p:nvPr/>
        </p:nvPicPr>
        <p:blipFill>
          <a:blip r:embed="rId2"/>
          <a:srcRect t="75808" r="50026" b="16156"/>
          <a:stretch>
            <a:fillRect/>
          </a:stretch>
        </p:blipFill>
        <p:spPr bwMode="auto">
          <a:xfrm>
            <a:off x="3500430" y="5143512"/>
            <a:ext cx="45720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mln.kz/sites/default/files/1hjk_17.jpg?14145548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786322"/>
            <a:ext cx="2605607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>
            <a:noAutofit/>
          </a:bodyPr>
          <a:lstStyle/>
          <a:p>
            <a:pPr algn="ctr"/>
            <a:r>
              <a:rPr lang="uk-UA" sz="3400" b="1" dirty="0" smtClean="0"/>
              <a:t>Індикатор 8 – Міжнародна торгівля</a:t>
            </a:r>
            <a:endParaRPr lang="ru-RU" sz="3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447800"/>
            <a:ext cx="7972452" cy="29813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/>
              <a:t>На одну позицію за минулий рік погіршився рейтинг України і за даним індикатором  (з 153 до154 місця) набравши 53,96 балів зі 100 можливих. </a:t>
            </a:r>
            <a:endParaRPr lang="ru-RU" dirty="0" smtClean="0"/>
          </a:p>
          <a:p>
            <a:pPr algn="ctr">
              <a:buNone/>
            </a:pPr>
            <a:r>
              <a:rPr lang="uk-UA" dirty="0" smtClean="0"/>
              <a:t>Кількість документів для експорту або імпорту складає 8-9 одиниць, на оформлення яких необхідно витратити 29-28 днів.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929058" y="6143644"/>
            <a:ext cx="3971924" cy="285752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Динаміка України в рейтингу за індикатором 8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7" name="Рисунок 6" descr="Инфографика: Лучшие среди худших: Из-за чего Украина поднялась в Doing Business2015"/>
          <p:cNvPicPr/>
          <p:nvPr/>
        </p:nvPicPr>
        <p:blipFill>
          <a:blip r:embed="rId2"/>
          <a:srcRect l="50270" t="75808" b="16156"/>
          <a:stretch>
            <a:fillRect/>
          </a:stretch>
        </p:blipFill>
        <p:spPr bwMode="auto">
          <a:xfrm>
            <a:off x="3286116" y="5000636"/>
            <a:ext cx="4714908" cy="106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pantikapei.ru/wp-content/uploads/2012/05/tyriz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857760"/>
            <a:ext cx="2207354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>
            <a:noAutofit/>
          </a:bodyPr>
          <a:lstStyle/>
          <a:p>
            <a:pPr algn="ctr"/>
            <a:r>
              <a:rPr lang="uk-UA" sz="3400" b="1" dirty="0" smtClean="0"/>
              <a:t>Індикатор 9 – Забезпечення виконання контрактів</a:t>
            </a:r>
            <a:endParaRPr lang="ru-RU" sz="3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447800"/>
            <a:ext cx="7972452" cy="319564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dirty="0" smtClean="0"/>
              <a:t>Відносно стабільною є позиція України в рейтингу за даним індикатором. </a:t>
            </a:r>
          </a:p>
          <a:p>
            <a:pPr algn="ctr">
              <a:buNone/>
            </a:pPr>
            <a:r>
              <a:rPr lang="uk-UA" dirty="0" smtClean="0"/>
              <a:t>Майже  не відрізняються  терміни виконання контрактів  в Україні (378 днів) від інших країн Європи (448 днів). І за кількістю процедур (30) українські підприємці у більш вигідному положення (в Європі їх 37). Але якщо подивитися на вартість судових витрат (в Україні вони складають 46,3 % від вартості позову), то за цим показником ми вдвічі поступаємося країнам Європи та Центральної Азії (у яких це 25,2 та 24,1 % відповідно).</a:t>
            </a: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929058" y="6143644"/>
            <a:ext cx="3971924" cy="285752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Динаміка України в рейтингу за індикатором 9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7" name="Picture 2" descr="http://fingazeta.ru/upload/__details/c98/85bdb2227d4bbb235f24aad2948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857760"/>
            <a:ext cx="2666988" cy="1501630"/>
          </a:xfrm>
          <a:prstGeom prst="rect">
            <a:avLst/>
          </a:prstGeom>
          <a:noFill/>
        </p:spPr>
      </p:pic>
      <p:pic>
        <p:nvPicPr>
          <p:cNvPr id="8" name="Рисунок 7" descr="Инфографика: Лучшие среди худших: Из-за чего Украина поднялась в Doing Business2015"/>
          <p:cNvPicPr/>
          <p:nvPr/>
        </p:nvPicPr>
        <p:blipFill>
          <a:blip r:embed="rId3"/>
          <a:srcRect t="88401" r="50240" b="3563"/>
          <a:stretch>
            <a:fillRect/>
          </a:stretch>
        </p:blipFill>
        <p:spPr bwMode="auto">
          <a:xfrm>
            <a:off x="3500430" y="5143512"/>
            <a:ext cx="4500594" cy="9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>
            <a:noAutofit/>
          </a:bodyPr>
          <a:lstStyle/>
          <a:p>
            <a:pPr algn="ctr"/>
            <a:r>
              <a:rPr lang="uk-UA" sz="3400" b="1" dirty="0" smtClean="0"/>
              <a:t>Індикатор 10 – </a:t>
            </a:r>
            <a:r>
              <a:rPr lang="uk-UA" sz="3600" b="1" dirty="0" smtClean="0"/>
              <a:t>Вирішення питань по неплатоспроможності </a:t>
            </a:r>
            <a:endParaRPr lang="ru-RU" sz="3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447800"/>
            <a:ext cx="7972452" cy="298133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dirty="0" smtClean="0"/>
              <a:t>Україна у поточному періоді понизила свою позицію на один пункт і посіла 142 місце у рейтингу.  </a:t>
            </a:r>
          </a:p>
          <a:p>
            <a:pPr algn="ctr">
              <a:buNone/>
            </a:pPr>
            <a:r>
              <a:rPr lang="uk-UA" dirty="0" smtClean="0"/>
              <a:t>На погіршення позиції вплинуло низьке значення  індексу процедури реорганізації (всього 0,5 з 3 потенційних) та коефіцієнту повернення коштів (в Україні з кожного долару вкладених у бізнес коштів повертається лише 8,6 центів, в Європі і Центральній Азії, наприклад, 37,7 центів, а в країнах ОЕСР – 71,9 центів)</a:t>
            </a: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929058" y="6143644"/>
            <a:ext cx="3971924" cy="285752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Динаміка України в рейтингу за індикатором 10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72706" name="Picture 2" descr="http://www.infinitecrm.com/images/three-as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572008"/>
            <a:ext cx="2464611" cy="1643074"/>
          </a:xfrm>
          <a:prstGeom prst="rect">
            <a:avLst/>
          </a:prstGeom>
          <a:noFill/>
        </p:spPr>
      </p:pic>
      <p:pic>
        <p:nvPicPr>
          <p:cNvPr id="7" name="Рисунок 6" descr="Инфографика: Лучшие среди худших: Из-за чего Украина поднялась в Doing Business2015"/>
          <p:cNvPicPr/>
          <p:nvPr/>
        </p:nvPicPr>
        <p:blipFill>
          <a:blip r:embed="rId3"/>
          <a:srcRect l="49974" t="88401" b="3563"/>
          <a:stretch>
            <a:fillRect/>
          </a:stretch>
        </p:blipFill>
        <p:spPr bwMode="auto">
          <a:xfrm>
            <a:off x="3286116" y="5072074"/>
            <a:ext cx="464347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72466" cy="1428752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Проте, Україна в травні може піднятися в рейтингу </a:t>
            </a:r>
            <a:r>
              <a:rPr lang="uk-UA" sz="3200" b="1" dirty="0" err="1" smtClean="0"/>
              <a:t>Doing</a:t>
            </a:r>
            <a:r>
              <a:rPr lang="uk-UA" sz="3200" b="1" dirty="0" smtClean="0"/>
              <a:t> </a:t>
            </a:r>
            <a:r>
              <a:rPr lang="uk-UA" sz="3200" b="1" dirty="0" err="1" smtClean="0"/>
              <a:t>Business</a:t>
            </a:r>
            <a:r>
              <a:rPr lang="uk-UA" sz="3200" b="1" dirty="0" smtClean="0"/>
              <a:t> з 96-го на 79-е місце.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143116"/>
            <a:ext cx="7329510" cy="335758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dirty="0" smtClean="0"/>
              <a:t>"На сьогодні проведено аудит наших ініціатив в </a:t>
            </a:r>
            <a:r>
              <a:rPr lang="uk-UA" dirty="0" err="1" smtClean="0"/>
              <a:t>Doing</a:t>
            </a:r>
            <a:r>
              <a:rPr lang="uk-UA" dirty="0" smtClean="0"/>
              <a:t> </a:t>
            </a:r>
            <a:r>
              <a:rPr lang="uk-UA" dirty="0" err="1" smtClean="0"/>
              <a:t>Business</a:t>
            </a:r>
            <a:r>
              <a:rPr lang="uk-UA" dirty="0" smtClean="0"/>
              <a:t>, і ми маємо величезні перспективи до травня отримати новий рейтинг для України по 4 позиціям, які веде Мін'юст, а саме: реєстрація бізнесу (з 76-го місця ми маємо шанси піднятися до 12-го ), реєстрація власності - з 59-го до 35-го, вирішення питань по неплатоспроможності - з 142-го на 108-е, забезпечення виконання контрактів - з 43-го на 27-е ", - повідомив глава Мін'юсту.</a:t>
            </a:r>
            <a:endParaRPr lang="ru-RU" dirty="0"/>
          </a:p>
        </p:txBody>
      </p:sp>
      <p:pic>
        <p:nvPicPr>
          <p:cNvPr id="55298" name="Picture 2" descr="http://www.ria-bashkiria.com/uploads/images/news/Obl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286388"/>
            <a:ext cx="1793054" cy="1195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Прогноз для України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8472518" cy="176688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/>
              <a:t>Якщо в 2020 ці показники будуть зберігатися, це зможе дати можливість створити додаткові 50-70 тис. Робочих місць і залучити близько 30 </a:t>
            </a:r>
            <a:r>
              <a:rPr lang="uk-UA" dirty="0" err="1" smtClean="0"/>
              <a:t>млрд</a:t>
            </a:r>
            <a:r>
              <a:rPr lang="uk-UA" dirty="0" smtClean="0"/>
              <a:t> </a:t>
            </a:r>
            <a:r>
              <a:rPr lang="uk-UA" dirty="0" err="1" smtClean="0"/>
              <a:t>грн</a:t>
            </a:r>
            <a:r>
              <a:rPr lang="uk-UA" dirty="0" smtClean="0"/>
              <a:t> інвестицій в українську економіку</a:t>
            </a:r>
            <a:endParaRPr lang="ru-RU" dirty="0"/>
          </a:p>
        </p:txBody>
      </p:sp>
      <p:pic>
        <p:nvPicPr>
          <p:cNvPr id="53250" name="Picture 2" descr="http://forbes.kz/img/articles/7c5bcaf255dbfa616af45e66c19111c4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571876"/>
            <a:ext cx="5500684" cy="3099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expert.ru/data/public/396366/396368/russ450-267_jpg_300x200_crop_q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15349" cy="57150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5715040" cy="114300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Дякую за увагу!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«</a:t>
            </a:r>
            <a:r>
              <a:rPr lang="en-US" dirty="0" smtClean="0"/>
              <a:t>DOING BUSINESS</a:t>
            </a:r>
            <a:r>
              <a:rPr lang="uk-UA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47800"/>
            <a:ext cx="4286280" cy="505303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dirty="0" smtClean="0"/>
              <a:t>           </a:t>
            </a:r>
            <a:r>
              <a:rPr lang="uk-UA" sz="2400" dirty="0" smtClean="0"/>
              <a:t>У щорічній доповіді Групи Світового банку «</a:t>
            </a:r>
            <a:r>
              <a:rPr lang="en-US" sz="2400" dirty="0" smtClean="0"/>
              <a:t>DOING BUSINESS</a:t>
            </a:r>
            <a:r>
              <a:rPr lang="uk-UA" sz="2400" dirty="0" smtClean="0"/>
              <a:t>» («Ведення бізнесу») проводиться аналіз нормативно-правових умов, які застосовуються до підприємств в країні протягом усього циклу їх життєдіяльності, включаючи створення підприємства і ведення бізнесу, здійснення зовнішньоторговельної діяльності, оподаткування, а також ліквідації.</a:t>
            </a:r>
            <a:endParaRPr lang="ru-RU" sz="2400" dirty="0"/>
          </a:p>
        </p:txBody>
      </p:sp>
      <p:pic>
        <p:nvPicPr>
          <p:cNvPr id="38914" name="Picture 2" descr="http://goldmaximum.ru/uploads/posts/2013-10/rossiya-podnyalas-srazu-na-20-stupeney-v-reytinge-biznes-klimata-doing-business_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357430"/>
            <a:ext cx="3833806" cy="2553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715436" cy="1000124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Сукупні рейтинги сприятливості умов ведення бізнесу засновані на </a:t>
            </a:r>
            <a:r>
              <a:rPr lang="uk-UA" sz="2800" b="1" dirty="0" smtClean="0"/>
              <a:t>10 </a:t>
            </a:r>
            <a:r>
              <a:rPr lang="uk-UA" sz="2800" dirty="0" smtClean="0"/>
              <a:t>індикаторах і охоплюють </a:t>
            </a:r>
            <a:r>
              <a:rPr lang="uk-UA" sz="2800" b="1" dirty="0" smtClean="0"/>
              <a:t>189</a:t>
            </a:r>
            <a:r>
              <a:rPr lang="uk-UA" sz="2800" dirty="0" smtClean="0"/>
              <a:t> країн: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571612"/>
            <a:ext cx="8001056" cy="3286148"/>
          </a:xfrm>
        </p:spPr>
        <p:txBody>
          <a:bodyPr>
            <a:normAutofit fontScale="77500" lnSpcReduction="20000"/>
          </a:bodyPr>
          <a:lstStyle/>
          <a:p>
            <a:r>
              <a:rPr lang="uk-UA" i="1" dirty="0" smtClean="0"/>
              <a:t>Індикатор 1</a:t>
            </a:r>
            <a:r>
              <a:rPr lang="uk-UA" dirty="0" smtClean="0"/>
              <a:t> – «Реєстрація підприємств»</a:t>
            </a:r>
            <a:endParaRPr lang="ru-RU" dirty="0" smtClean="0"/>
          </a:p>
          <a:p>
            <a:r>
              <a:rPr lang="uk-UA" i="1" dirty="0" smtClean="0"/>
              <a:t>Індикатор 2</a:t>
            </a:r>
            <a:r>
              <a:rPr lang="uk-UA" dirty="0" smtClean="0"/>
              <a:t> – «Отримання дозволу на будівництво»</a:t>
            </a:r>
            <a:endParaRPr lang="ru-RU" dirty="0" smtClean="0"/>
          </a:p>
          <a:p>
            <a:r>
              <a:rPr lang="uk-UA" i="1" dirty="0" smtClean="0"/>
              <a:t>Індикатор 3</a:t>
            </a:r>
            <a:r>
              <a:rPr lang="uk-UA" dirty="0" smtClean="0"/>
              <a:t> – «Підключення до електромереж»</a:t>
            </a:r>
            <a:endParaRPr lang="ru-RU" dirty="0" smtClean="0"/>
          </a:p>
          <a:p>
            <a:r>
              <a:rPr lang="uk-UA" i="1" dirty="0" smtClean="0"/>
              <a:t>Індикатор 4</a:t>
            </a:r>
            <a:r>
              <a:rPr lang="uk-UA" dirty="0" smtClean="0"/>
              <a:t> – «Реєстрація власності»</a:t>
            </a:r>
            <a:endParaRPr lang="ru-RU" dirty="0" smtClean="0"/>
          </a:p>
          <a:p>
            <a:r>
              <a:rPr lang="uk-UA" i="1" dirty="0" smtClean="0"/>
              <a:t>Індикатор 5 </a:t>
            </a:r>
            <a:r>
              <a:rPr lang="uk-UA" dirty="0" smtClean="0"/>
              <a:t>– «Кредитування»</a:t>
            </a:r>
            <a:endParaRPr lang="ru-RU" dirty="0" smtClean="0"/>
          </a:p>
          <a:p>
            <a:r>
              <a:rPr lang="uk-UA" i="1" dirty="0" smtClean="0"/>
              <a:t>Індикатор 6</a:t>
            </a:r>
            <a:r>
              <a:rPr lang="uk-UA" dirty="0" smtClean="0"/>
              <a:t> – «Захист </a:t>
            </a:r>
            <a:r>
              <a:rPr lang="uk-UA" dirty="0" err="1" smtClean="0"/>
              <a:t>міноритарних</a:t>
            </a:r>
            <a:r>
              <a:rPr lang="uk-UA" dirty="0" smtClean="0"/>
              <a:t> інвесторів»</a:t>
            </a:r>
            <a:endParaRPr lang="ru-RU" dirty="0" smtClean="0"/>
          </a:p>
          <a:p>
            <a:r>
              <a:rPr lang="uk-UA" i="1" dirty="0" smtClean="0"/>
              <a:t>Індикатор 7</a:t>
            </a:r>
            <a:r>
              <a:rPr lang="uk-UA" dirty="0" smtClean="0"/>
              <a:t> – «Оподаткування»</a:t>
            </a:r>
            <a:endParaRPr lang="ru-RU" dirty="0" smtClean="0"/>
          </a:p>
          <a:p>
            <a:r>
              <a:rPr lang="uk-UA" i="1" dirty="0" smtClean="0"/>
              <a:t>Індикатор 8</a:t>
            </a:r>
            <a:r>
              <a:rPr lang="uk-UA" dirty="0" smtClean="0"/>
              <a:t> – «Міжнародна торгівля»</a:t>
            </a:r>
            <a:endParaRPr lang="ru-RU" dirty="0" smtClean="0"/>
          </a:p>
          <a:p>
            <a:r>
              <a:rPr lang="uk-UA" i="1" dirty="0" smtClean="0"/>
              <a:t>Індикатор 9</a:t>
            </a:r>
            <a:r>
              <a:rPr lang="uk-UA" dirty="0" smtClean="0"/>
              <a:t> – «Забезпечення виконання контрактів»</a:t>
            </a:r>
            <a:endParaRPr lang="ru-RU" dirty="0" smtClean="0"/>
          </a:p>
          <a:p>
            <a:r>
              <a:rPr lang="uk-UA" i="1" dirty="0" smtClean="0"/>
              <a:t>Індикатор 10</a:t>
            </a:r>
            <a:r>
              <a:rPr lang="uk-UA" dirty="0" smtClean="0"/>
              <a:t> – «Вирішення питань по неплатоспроможності»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6326" name="Picture 6" descr="http://ortcom.kz/media/upload/112/2013/09/03/8d08d6f0e2eaaf56976c4023c6d931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636"/>
            <a:ext cx="7358114" cy="1557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Україна в рейтингу </a:t>
            </a:r>
            <a:r>
              <a:rPr lang="en-US" sz="3600" dirty="0" smtClean="0"/>
              <a:t>“DOING BUSINESS”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714488"/>
            <a:ext cx="8186766" cy="32147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Україна увійшла до топ-100 рейтингу легкості ведення бізнесу </a:t>
            </a:r>
            <a:r>
              <a:rPr lang="uk-UA" sz="2800" dirty="0" err="1" smtClean="0"/>
              <a:t>Doing</a:t>
            </a:r>
            <a:r>
              <a:rPr lang="uk-UA" sz="2800" dirty="0" smtClean="0"/>
              <a:t> Business-2015, піднявшись на 16 позицій і зайнявши 96 місце.</a:t>
            </a:r>
            <a:endParaRPr lang="ru-RU" sz="2800" dirty="0" smtClean="0"/>
          </a:p>
          <a:p>
            <a:pPr algn="ctr">
              <a:buNone/>
            </a:pPr>
            <a:endParaRPr lang="uk-UA" sz="2000" dirty="0" smtClean="0"/>
          </a:p>
          <a:p>
            <a:pPr algn="ctr">
              <a:buNone/>
            </a:pPr>
            <a:r>
              <a:rPr lang="uk-UA" sz="2000" dirty="0" smtClean="0"/>
              <a:t>Згідно з результатами свіжого звіту, найближчі сусіди випереджають Україну: Польща зайняла в рейтингу 32-е місце, Болгарія - 38-е, Румунія - 48-е, Білорусь - 57-е, РФ - 62-е, Молдова - 63-е.</a:t>
            </a:r>
            <a:endParaRPr lang="ru-RU" sz="2000" dirty="0"/>
          </a:p>
        </p:txBody>
      </p:sp>
      <p:pic>
        <p:nvPicPr>
          <p:cNvPr id="5" name="Picture 4" descr="http://nalog.ru/cdn/image/250294/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214950"/>
            <a:ext cx="1715584" cy="1143008"/>
          </a:xfrm>
          <a:prstGeom prst="rect">
            <a:avLst/>
          </a:prstGeom>
          <a:noFill/>
        </p:spPr>
      </p:pic>
      <p:pic>
        <p:nvPicPr>
          <p:cNvPr id="6" name="Рисунок 5" descr="Инфографика: Лучшие среди худших: Из-за чего Украина поднялась в Doing Business2015"/>
          <p:cNvPicPr/>
          <p:nvPr/>
        </p:nvPicPr>
        <p:blipFill>
          <a:blip r:embed="rId3"/>
          <a:srcRect t="15589" b="68242"/>
          <a:stretch>
            <a:fillRect/>
          </a:stretch>
        </p:blipFill>
        <p:spPr bwMode="auto">
          <a:xfrm>
            <a:off x="2857488" y="5143512"/>
            <a:ext cx="5489295" cy="1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Індикатор 1 – Реєстрація підприємств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447800"/>
            <a:ext cx="7972452" cy="29813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/>
              <a:t>Україна посіла 76 позицію, набравши 87,3 бала зі 100 можливих.</a:t>
            </a:r>
          </a:p>
          <a:p>
            <a:pPr algn="ctr">
              <a:buNone/>
            </a:pPr>
            <a:r>
              <a:rPr lang="uk-UA" dirty="0" smtClean="0"/>
              <a:t>Для того, щоб почати свою справу в Україні, необхідно пройти близько 6 дозвільних процедур, що забере у підприємця не менше 21 дня і зажадає 1,2% від початкового капіталу підприємства.</a:t>
            </a:r>
            <a:endParaRPr lang="ru-RU" dirty="0"/>
          </a:p>
        </p:txBody>
      </p:sp>
      <p:pic>
        <p:nvPicPr>
          <p:cNvPr id="4" name="Picture 2" descr="http://slon.ru/images3/213/1000000/464/1011281.jpg?13830235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857760"/>
            <a:ext cx="1928826" cy="1529759"/>
          </a:xfrm>
          <a:prstGeom prst="rect">
            <a:avLst/>
          </a:prstGeom>
          <a:noFill/>
        </p:spPr>
      </p:pic>
      <p:pic>
        <p:nvPicPr>
          <p:cNvPr id="5" name="Рисунок 4" descr="Инфографика: Лучшие среди худших: Из-за чего Украина поднялась в Doing Business2015"/>
          <p:cNvPicPr/>
          <p:nvPr/>
        </p:nvPicPr>
        <p:blipFill>
          <a:blip r:embed="rId3"/>
          <a:srcRect t="38194" r="49707" b="53521"/>
          <a:stretch>
            <a:fillRect/>
          </a:stretch>
        </p:blipFill>
        <p:spPr bwMode="auto">
          <a:xfrm>
            <a:off x="3428992" y="4857760"/>
            <a:ext cx="464347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29058" y="6143644"/>
            <a:ext cx="3971924" cy="285752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Динаміка України в рейтингу за індикатором 1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>
            <a:noAutofit/>
          </a:bodyPr>
          <a:lstStyle/>
          <a:p>
            <a:pPr algn="ctr"/>
            <a:r>
              <a:rPr lang="uk-UA" sz="3400" b="1" dirty="0" smtClean="0"/>
              <a:t>Індикатор 2 – Отримання дозволу на будівництво</a:t>
            </a:r>
            <a:endParaRPr lang="ru-RU" sz="3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447800"/>
            <a:ext cx="7972452" cy="29813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/>
              <a:t>Україна на 70-му місці, з 75 балами з 100.</a:t>
            </a:r>
          </a:p>
          <a:p>
            <a:pPr algn="ctr">
              <a:buNone/>
            </a:pPr>
            <a:r>
              <a:rPr lang="uk-UA" dirty="0" smtClean="0"/>
              <a:t>У цьому сегменті кількість дозвільних процедур збільшується до 8, сам процес отримання дозволів розтягується на 64 дня, а вартість сягає 10,2% від вартості майбутнього приміщення.</a:t>
            </a: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929058" y="6143644"/>
            <a:ext cx="3971924" cy="285752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Динаміка України в рейтингу за індикатором 2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7" name="Рисунок 6" descr="Инфографика: Лучшие среди худших: Из-за чего Украина поднялась в Doing Business2015"/>
          <p:cNvPicPr/>
          <p:nvPr/>
        </p:nvPicPr>
        <p:blipFill>
          <a:blip r:embed="rId2"/>
          <a:srcRect l="50270" t="38194" b="53521"/>
          <a:stretch>
            <a:fillRect/>
          </a:stretch>
        </p:blipFill>
        <p:spPr bwMode="auto">
          <a:xfrm>
            <a:off x="3500430" y="4857760"/>
            <a:ext cx="450059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bnews.kz/picture/380/news/d543cf77c08baba46b982a0bbe31a9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786322"/>
            <a:ext cx="2000263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>
            <a:noAutofit/>
          </a:bodyPr>
          <a:lstStyle/>
          <a:p>
            <a:pPr algn="ctr"/>
            <a:r>
              <a:rPr lang="uk-UA" sz="3400" b="1" dirty="0" smtClean="0"/>
              <a:t>Індикатор 3 – Підключення до електромереж</a:t>
            </a:r>
            <a:endParaRPr lang="ru-RU" sz="3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447800"/>
            <a:ext cx="8186766" cy="298133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/>
              <a:t>Даний індикатор було додано до рейтингу у 2012 році і поки що тягне Україну вниз в "загальному </a:t>
            </a:r>
            <a:r>
              <a:rPr lang="uk-UA" dirty="0" err="1" smtClean="0"/>
              <a:t>заліку“</a:t>
            </a:r>
            <a:r>
              <a:rPr lang="uk-UA" dirty="0" smtClean="0"/>
              <a:t>.  За ним наша країна посіла 185 місце, отримавши всього 32 бали зі 100. </a:t>
            </a:r>
          </a:p>
          <a:p>
            <a:pPr algn="ctr">
              <a:buNone/>
            </a:pPr>
            <a:r>
              <a:rPr lang="uk-UA" dirty="0" smtClean="0"/>
              <a:t>Число дозвільних процедур у цьому секторі досягає 10, процес отримання дозвільних документів розтягується на 277 днів, а вартість перевищує 165,5% від доходу на душу населення.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929058" y="6143644"/>
            <a:ext cx="3971924" cy="357190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Динаміка України в рейтингу за індикатором 3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9" name="Рисунок 8" descr="Инфографика: Лучшие среди худших: Из-за чего Украина поднялась в Doing Business2015"/>
          <p:cNvPicPr/>
          <p:nvPr/>
        </p:nvPicPr>
        <p:blipFill>
          <a:blip r:embed="rId2"/>
          <a:srcRect t="50124" r="49730" b="41260"/>
          <a:stretch>
            <a:fillRect/>
          </a:stretch>
        </p:blipFill>
        <p:spPr bwMode="auto">
          <a:xfrm>
            <a:off x="3571868" y="5143512"/>
            <a:ext cx="464347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forbes.kz/img/articles/702ad9e1b895ea8b55cc08ec28884e78-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714884"/>
            <a:ext cx="2324093" cy="1618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>
            <a:noAutofit/>
          </a:bodyPr>
          <a:lstStyle/>
          <a:p>
            <a:pPr algn="ctr"/>
            <a:r>
              <a:rPr lang="uk-UA" sz="3400" dirty="0" smtClean="0"/>
              <a:t>Індикатор 4 – Реєстрація власності</a:t>
            </a:r>
            <a:endParaRPr lang="ru-RU" sz="3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447800"/>
            <a:ext cx="7972452" cy="29813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/>
              <a:t>Індикатор, за яким Україна продемонструвала вражаючий ріст, змогла поміняти позицію з 88-го на 59-е місце.</a:t>
            </a:r>
          </a:p>
          <a:p>
            <a:pPr algn="ctr">
              <a:buNone/>
            </a:pPr>
            <a:r>
              <a:rPr lang="uk-UA" dirty="0" smtClean="0"/>
              <a:t>У минулі роки все таки було прийнято низку заходів, що спрощують процедури реєстрації власності.</a:t>
            </a: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929058" y="6143644"/>
            <a:ext cx="3971924" cy="285752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Динаміка України в рейтингу за індикатором 4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9" name="Рисунок 8" descr="Инфографика: Лучшие среди худших: Из-за чего Украина поднялась в Doing Business2015"/>
          <p:cNvPicPr/>
          <p:nvPr/>
        </p:nvPicPr>
        <p:blipFill>
          <a:blip r:embed="rId2"/>
          <a:srcRect l="49760" t="50124" b="41260"/>
          <a:stretch>
            <a:fillRect/>
          </a:stretch>
        </p:blipFill>
        <p:spPr bwMode="auto">
          <a:xfrm>
            <a:off x="3357554" y="5072074"/>
            <a:ext cx="471490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2" descr="http://i2.delo.ua/files/news_tape/images/2186/45/o-chem-ne-rasskazhet-rejti_218645_p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714884"/>
            <a:ext cx="3293888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>
            <a:noAutofit/>
          </a:bodyPr>
          <a:lstStyle/>
          <a:p>
            <a:pPr algn="ctr"/>
            <a:r>
              <a:rPr lang="uk-UA" sz="3400" dirty="0" smtClean="0"/>
              <a:t>Індикатор 5 – Кредитування</a:t>
            </a:r>
            <a:endParaRPr lang="ru-RU" sz="3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447800"/>
            <a:ext cx="7972452" cy="29813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/>
              <a:t>Нажаль за даним індикатором Україна погіршила свою позицію з 14 до 17 місця, набравши 75 балів зі 100 можливих. </a:t>
            </a:r>
          </a:p>
          <a:p>
            <a:pPr algn="ctr">
              <a:buNone/>
            </a:pPr>
            <a:r>
              <a:rPr lang="uk-UA" dirty="0" smtClean="0"/>
              <a:t>Проте індекс юридичних прав і кредитної інформації залишається і зараз досить високим 8 з 12 та 7 з 8 балів відповідно.</a:t>
            </a: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929058" y="6143644"/>
            <a:ext cx="3971924" cy="285752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Динаміка України в рейтингу за індикатором 5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9" name="Рисунок 8" descr="Инфографика: Лучшие среди худших: Из-за чего Украина поднялась в Doing Business2015"/>
          <p:cNvPicPr/>
          <p:nvPr/>
        </p:nvPicPr>
        <p:blipFill>
          <a:blip r:embed="rId2"/>
          <a:srcRect t="63132" r="50026" b="28666"/>
          <a:stretch>
            <a:fillRect/>
          </a:stretch>
        </p:blipFill>
        <p:spPr bwMode="auto">
          <a:xfrm>
            <a:off x="3643306" y="5143512"/>
            <a:ext cx="435771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 descr="http://econo.com.ua/wp-content/uploads/yapb_cache/345440_20121023110719.3cj87d59rp4wk4ow4oos4ccgc.dzq5vsiv6m0ws4440kk8goso4.th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769676"/>
            <a:ext cx="2286016" cy="1664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335</TotalTime>
  <Words>1031</Words>
  <Application>Microsoft Office PowerPoint</Application>
  <PresentationFormat>Экран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Справедливость</vt:lpstr>
      <vt:lpstr>РОЗВИТОК ПІДПРИЄМНИЦТВА В УКРАЇНІ ЗА ІНДИКАТОРАМИ РЕЙТИНГУ СВІТОВОГО БАНКУ “DOING BUSINESS”</vt:lpstr>
      <vt:lpstr>«DOING BUSINESS»</vt:lpstr>
      <vt:lpstr>Сукупні рейтинги сприятливості умов ведення бізнесу засновані на 10 індикаторах і охоплюють 189 країн:</vt:lpstr>
      <vt:lpstr>Україна в рейтингу “DOING BUSINESS”</vt:lpstr>
      <vt:lpstr>Індикатор 1 – Реєстрація підприємств</vt:lpstr>
      <vt:lpstr>Індикатор 2 – Отримання дозволу на будівництво</vt:lpstr>
      <vt:lpstr>Індикатор 3 – Підключення до електромереж</vt:lpstr>
      <vt:lpstr>Індикатор 4 – Реєстрація власності</vt:lpstr>
      <vt:lpstr>Індикатор 5 – Кредитування</vt:lpstr>
      <vt:lpstr>Індикатор 6 – Захист міноритарних інвесторів</vt:lpstr>
      <vt:lpstr>Індикатор 7 – Оподаткування</vt:lpstr>
      <vt:lpstr>Індикатор 8 – Міжнародна торгівля</vt:lpstr>
      <vt:lpstr>Індикатор 9 – Забезпечення виконання контрактів</vt:lpstr>
      <vt:lpstr>Індикатор 10 – Вирішення питань по неплатоспроможності </vt:lpstr>
      <vt:lpstr>Проте, Україна в травні може піднятися в рейтингу Doing Business з 96-го на 79-е місце.</vt:lpstr>
      <vt:lpstr>Прогноз для України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ПІДПРИЄМНИЦТВА В УКРАЇНІ ЗА ІНДИКАТОРАМИ РЕЙТИНГУ СВІТОВОГО БАНКУ “DOING BUSINESS”</dc:title>
  <dc:creator>inna</dc:creator>
  <cp:lastModifiedBy>Ліда</cp:lastModifiedBy>
  <cp:revision>69</cp:revision>
  <dcterms:created xsi:type="dcterms:W3CDTF">2015-03-22T07:30:16Z</dcterms:created>
  <dcterms:modified xsi:type="dcterms:W3CDTF">2015-03-23T00:28:20Z</dcterms:modified>
</cp:coreProperties>
</file>