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62" autoAdjust="0"/>
  </p:normalViewPr>
  <p:slideViewPr>
    <p:cSldViewPr>
      <p:cViewPr>
        <p:scale>
          <a:sx n="50" d="100"/>
          <a:sy n="50" d="100"/>
        </p:scale>
        <p:origin x="-888" y="-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2700" b="1" dirty="0" smtClean="0"/>
              <a:t/>
            </a:r>
            <a:br>
              <a:rPr lang="uk-UA" sz="2700" b="1" dirty="0" smtClean="0"/>
            </a:br>
            <a:r>
              <a:rPr lang="uk-UA" sz="2700" b="1" dirty="0"/>
              <a:t/>
            </a:r>
            <a:br>
              <a:rPr lang="uk-UA" sz="2700" b="1" dirty="0"/>
            </a:br>
            <a:r>
              <a:rPr lang="uk-UA" sz="2700" b="1" dirty="0" smtClean="0"/>
              <a:t/>
            </a:r>
            <a:br>
              <a:rPr lang="uk-UA" sz="2700" b="1" dirty="0" smtClean="0"/>
            </a:br>
            <a:r>
              <a:rPr lang="uk-UA" sz="2700" b="1" dirty="0"/>
              <a:t/>
            </a:r>
            <a:br>
              <a:rPr lang="uk-UA" sz="2700" b="1" dirty="0"/>
            </a:br>
            <a:r>
              <a:rPr lang="uk-UA" sz="2700" b="1" dirty="0" smtClean="0"/>
              <a:t/>
            </a:r>
            <a:br>
              <a:rPr lang="uk-UA" sz="2700" b="1" dirty="0" smtClean="0"/>
            </a:br>
            <a:r>
              <a:rPr lang="ru-RU" dirty="0"/>
              <a:t/>
            </a:r>
            <a:br>
              <a:rPr lang="ru-RU" dirty="0"/>
            </a:br>
            <a:endParaRPr lang="uk-UA" b="1" i="1" u="sng" dirty="0">
              <a:solidFill>
                <a:srgbClr val="00B0F0"/>
              </a:solidFill>
            </a:endParaRPr>
          </a:p>
        </p:txBody>
      </p:sp>
      <p:sp>
        <p:nvSpPr>
          <p:cNvPr id="4" name="Пі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195735" y="1268760"/>
            <a:ext cx="2412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8" name="Picture 2" descr="C:\Users\катя\Desktop\dS5EmPEI1q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813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43608" y="476672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РЕЙДЕРСТВО : </a:t>
            </a:r>
            <a:r>
              <a:rPr lang="uk-UA" sz="2400" b="1" dirty="0"/>
              <a:t>ПОНЯТТЯ, ВИДИ, ПРИЧИНИ ПОЯВИ, ОЗНАКИ, НАСЛІДКИ, ПОЗИТИВНІ ТА НЕГАТИВНІ СТОРОНИ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156176" y="4837802"/>
            <a:ext cx="298782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b="1" dirty="0" smtClean="0"/>
          </a:p>
          <a:p>
            <a:pPr algn="r"/>
            <a:r>
              <a:rPr lang="ru-RU" sz="2000" b="1" dirty="0" err="1" smtClean="0"/>
              <a:t>Підготувала</a:t>
            </a:r>
            <a:endParaRPr lang="ru-RU" sz="2000" b="1" dirty="0"/>
          </a:p>
          <a:p>
            <a:pPr algn="r"/>
            <a:r>
              <a:rPr lang="ru-RU" sz="2000" b="1" dirty="0"/>
              <a:t>студентка 2 курсу </a:t>
            </a:r>
          </a:p>
          <a:p>
            <a:pPr algn="r"/>
            <a:r>
              <a:rPr lang="ru-RU" sz="2000" b="1" dirty="0" err="1"/>
              <a:t>ФЕтаУ</a:t>
            </a:r>
            <a:endParaRPr lang="ru-RU" sz="2000" b="1" dirty="0"/>
          </a:p>
          <a:p>
            <a:pPr algn="r"/>
            <a:r>
              <a:rPr lang="uk-UA" sz="2000" b="1" dirty="0"/>
              <a:t>спец. 6504, 7 групи</a:t>
            </a:r>
          </a:p>
          <a:p>
            <a:pPr algn="r"/>
            <a:r>
              <a:rPr lang="uk-UA" sz="2000" b="1" dirty="0"/>
              <a:t>Кравчук Катерина 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8568952" cy="453650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концентрація акціонерного капіталу або викуп частки в учасників, які не беруть участі в діяльності підприємства;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постійний моніторинг змін у складі акціонерів;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реструктуризація підрозділів зі зміною їх організаційно-правового статусу;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контрольне скуповування акцій і додаткова емісія;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правового статусу власності, здійснення переоцінки майна;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недопущення виникнення та прострочення кредиторської заборгованості;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удосконалення роботи менеджменту та персоналу (недопущення конфліктних ситуацій, протиправного звільнення працівників тощо);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 культури суб'єктів господарювання (прозорі конкурентні відносини, підтримання ділової репутації тощо);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в службі економічної безпеки способів і методів конкурентної розвідки;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 громадськості й засобів масової інформації до боротьби з рейдерством.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15206"/>
            <a:ext cx="7931224" cy="875850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Найпростішими</a:t>
            </a:r>
            <a:r>
              <a:rPr lang="ru-RU" b="1" dirty="0"/>
              <a:t> методами </a:t>
            </a:r>
            <a:r>
              <a:rPr lang="ru-RU" b="1" dirty="0" err="1"/>
              <a:t>протистояння</a:t>
            </a:r>
            <a:r>
              <a:rPr lang="ru-RU" b="1" dirty="0"/>
              <a:t> </a:t>
            </a:r>
            <a:r>
              <a:rPr lang="ru-RU" b="1" dirty="0" err="1"/>
              <a:t>рейдерству</a:t>
            </a:r>
            <a:r>
              <a:rPr lang="ru-RU" b="1" dirty="0"/>
              <a:t> </a:t>
            </a:r>
            <a:r>
              <a:rPr lang="uk-UA" b="1" dirty="0"/>
              <a:t>є: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lag_of_Ukraine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389120"/>
          </a:xfrm>
        </p:spPr>
        <p:txBody>
          <a:bodyPr>
            <a:noAutofit/>
          </a:bodyPr>
          <a:lstStyle/>
          <a:p>
            <a:r>
              <a:rPr lang="uk-U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Громадська організація «</a:t>
            </a:r>
            <a:r>
              <a:rPr lang="uk-UA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Антирейдерський</a:t>
            </a:r>
            <a:r>
              <a:rPr lang="uk-U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Союз підприємців України» →</a:t>
            </a:r>
          </a:p>
          <a:p>
            <a:r>
              <a:rPr lang="uk-U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→ Український Національний комітет міжнародної торгової палати </a:t>
            </a:r>
          </a:p>
          <a:p>
            <a:r>
              <a:rPr lang="uk-U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→ Міжвідомча комісія з питань протидії протиправному поглинанню та захопленню підприємств при Кабінеті Міністрів України (Склад: представники МВС, СБУ, міністерств юстиції, економіки, фінансів, </a:t>
            </a:r>
            <a:r>
              <a:rPr lang="uk-UA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Держагентства</a:t>
            </a:r>
            <a:r>
              <a:rPr lang="uk-U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з інвестицій і інновацій, Союзу промисловців і підприємців та Торгово-промислової палати, </a:t>
            </a:r>
            <a:r>
              <a:rPr lang="uk-UA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Держпідприємництва</a:t>
            </a:r>
            <a:r>
              <a:rPr lang="uk-U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Генпрокуратури, Фонду держмайна України) →</a:t>
            </a:r>
          </a:p>
          <a:p>
            <a:r>
              <a:rPr lang="uk-U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→ Бюро протидії комерційним злочинам та </a:t>
            </a:r>
            <a:r>
              <a:rPr lang="uk-UA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рейдерству</a:t>
            </a:r>
            <a:r>
              <a:rPr lang="uk-U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(використання рекомендацій міжнародних організацій у боротьбі з </a:t>
            </a:r>
            <a:r>
              <a:rPr lang="uk-UA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рейдерством</a:t>
            </a:r>
            <a:r>
              <a:rPr lang="uk-U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→</a:t>
            </a:r>
          </a:p>
          <a:p>
            <a:r>
              <a:rPr lang="uk-U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→ Робочі групи з питань протидії протиправному поглинанню та захопленню підприємств при облдержадміністраціях</a:t>
            </a:r>
          </a:p>
          <a:p>
            <a:endParaRPr lang="uk-UA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Система </a:t>
            </a:r>
            <a:r>
              <a:rPr lang="ru-RU" sz="2400" b="1" dirty="0" err="1" smtClean="0">
                <a:solidFill>
                  <a:srgbClr val="FFC000"/>
                </a:solidFill>
              </a:rPr>
              <a:t>органів</a:t>
            </a:r>
            <a:r>
              <a:rPr lang="ru-RU" sz="2400" b="1" dirty="0" smtClean="0">
                <a:solidFill>
                  <a:srgbClr val="FFC000"/>
                </a:solidFill>
              </a:rPr>
              <a:t> </a:t>
            </a:r>
            <a:r>
              <a:rPr lang="ru-RU" sz="2400" b="1" dirty="0" err="1" smtClean="0">
                <a:solidFill>
                  <a:srgbClr val="FFC000"/>
                </a:solidFill>
              </a:rPr>
              <a:t>з</a:t>
            </a:r>
            <a:r>
              <a:rPr lang="ru-RU" sz="2400" b="1" dirty="0" smtClean="0">
                <a:solidFill>
                  <a:srgbClr val="FFC000"/>
                </a:solidFill>
              </a:rPr>
              <a:t> </a:t>
            </a:r>
            <a:r>
              <a:rPr lang="ru-RU" sz="2400" b="1" dirty="0" err="1" smtClean="0">
                <a:solidFill>
                  <a:srgbClr val="FFC000"/>
                </a:solidFill>
              </a:rPr>
              <a:t>протидії</a:t>
            </a:r>
            <a:r>
              <a:rPr lang="ru-RU" sz="2400" b="1" dirty="0" smtClean="0">
                <a:solidFill>
                  <a:srgbClr val="FFC000"/>
                </a:solidFill>
              </a:rPr>
              <a:t> </a:t>
            </a:r>
            <a:r>
              <a:rPr lang="ru-RU" sz="2400" b="1" dirty="0" err="1" smtClean="0">
                <a:solidFill>
                  <a:srgbClr val="FFC000"/>
                </a:solidFill>
              </a:rPr>
              <a:t>рейдерств</a:t>
            </a:r>
            <a:r>
              <a:rPr lang="ru-RU" sz="2400" b="1" dirty="0" smtClean="0">
                <a:solidFill>
                  <a:srgbClr val="FFC000"/>
                </a:solidFill>
              </a:rPr>
              <a:t> в </a:t>
            </a:r>
            <a:r>
              <a:rPr lang="ru-RU" sz="2400" b="1" dirty="0" err="1" smtClean="0">
                <a:solidFill>
                  <a:srgbClr val="FFC000"/>
                </a:solidFill>
              </a:rPr>
              <a:t>Україні</a:t>
            </a:r>
            <a:r>
              <a:rPr lang="ru-RU" sz="2400" b="1" dirty="0" smtClean="0">
                <a:solidFill>
                  <a:srgbClr val="FFC000"/>
                </a:solidFill>
              </a:rPr>
              <a:t/>
            </a:r>
            <a:br>
              <a:rPr lang="ru-RU" sz="2400" b="1" dirty="0" smtClean="0">
                <a:solidFill>
                  <a:srgbClr val="FFC000"/>
                </a:solidFill>
              </a:rPr>
            </a:br>
            <a:endParaRPr lang="uk-UA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76672"/>
            <a:ext cx="8064896" cy="4193218"/>
          </a:xfrm>
        </p:spPr>
        <p:txBody>
          <a:bodyPr>
            <a:normAutofit/>
          </a:bodyPr>
          <a:lstStyle/>
          <a:p>
            <a:pPr marL="109728" indent="0">
              <a:lnSpc>
                <a:spcPct val="150000"/>
              </a:lnSpc>
              <a:buNone/>
            </a:pP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vi-VN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Рейдерство</a:t>
            </a:r>
            <a:r>
              <a:rPr lang="vi-V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(в Україні) — вилучення майна на нібито законних підставах, в основі виникнення яких лежать прогалини в законі або системні недоліки функціонування державних інститутів (судової та правоохоронної систем, системи реєстрації юридичних осіб тощо)</a:t>
            </a:r>
            <a:endParaRPr lang="uk-U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50000"/>
              </a:lnSpc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Рейдерсто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несподівана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обстеження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групою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активістів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громадської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(А.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Євгеньєва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Рейдерство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протиправний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незаконний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перерозподіл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cs typeface="Times New Roman" panose="02020603050405020304" pitchFamily="18" charset="0"/>
              </a:rPr>
              <a:t>(</a:t>
            </a:r>
            <a:r>
              <a:rPr lang="ru-RU" sz="1800" dirty="0" err="1" smtClean="0">
                <a:cs typeface="Times New Roman" panose="02020603050405020304" pitchFamily="18" charset="0"/>
              </a:rPr>
              <a:t>О.А.Полушкін</a:t>
            </a:r>
            <a:r>
              <a:rPr lang="ru-RU" sz="1800" dirty="0" smtClean="0">
                <a:cs typeface="Times New Roman" panose="02020603050405020304" pitchFamily="18" charset="0"/>
              </a:rPr>
              <a:t>)</a:t>
            </a:r>
          </a:p>
          <a:p>
            <a:endParaRPr lang="uk-UA" sz="1800" dirty="0"/>
          </a:p>
        </p:txBody>
      </p:sp>
      <p:sp>
        <p:nvSpPr>
          <p:cNvPr id="5" name="Стрілка вправо 4"/>
          <p:cNvSpPr/>
          <p:nvPr/>
        </p:nvSpPr>
        <p:spPr>
          <a:xfrm>
            <a:off x="395536" y="728700"/>
            <a:ext cx="360040" cy="180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ілка вправо 5"/>
          <p:cNvSpPr/>
          <p:nvPr/>
        </p:nvSpPr>
        <p:spPr>
          <a:xfrm>
            <a:off x="395536" y="2420888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ілка вправо 6"/>
          <p:cNvSpPr/>
          <p:nvPr/>
        </p:nvSpPr>
        <p:spPr>
          <a:xfrm>
            <a:off x="395536" y="3284984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C:\Users\Леонид\Desktop\f_130450409414097329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3599047"/>
            <a:ext cx="5109221" cy="28703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32440" y="4797152"/>
            <a:ext cx="154360" cy="57606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uk-UA" dirty="0" smtClean="0"/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996953"/>
            <a:ext cx="4608512" cy="1080119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solidFill>
                  <a:schemeClr val="tx2"/>
                </a:solidFill>
                <a:effectLst/>
              </a:rPr>
              <a:t>Чинники рейдерства в Україні </a:t>
            </a:r>
            <a:endParaRPr lang="uk-UA" sz="2800" dirty="0">
              <a:solidFill>
                <a:schemeClr val="tx2"/>
              </a:solidFill>
              <a:effectLst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11560" y="1290662"/>
            <a:ext cx="2329273" cy="155259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2"/>
                </a:solidFill>
                <a:cs typeface="Times New Roman" panose="02020603050405020304" pitchFamily="18" charset="0"/>
              </a:rPr>
              <a:t>Слабкість</a:t>
            </a:r>
            <a:r>
              <a:rPr lang="ru-RU" sz="1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2"/>
                </a:solidFill>
                <a:cs typeface="Times New Roman" panose="02020603050405020304" pitchFamily="18" charset="0"/>
              </a:rPr>
              <a:t>правової</a:t>
            </a:r>
            <a:r>
              <a:rPr lang="ru-RU" sz="1400" dirty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2"/>
                </a:solidFill>
                <a:cs typeface="Times New Roman" panose="02020603050405020304" pitchFamily="18" charset="0"/>
              </a:rPr>
              <a:t>системи</a:t>
            </a:r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47187" y="3356992"/>
            <a:ext cx="2164573" cy="165618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2"/>
                </a:solidFill>
                <a:cs typeface="Times New Roman" panose="02020603050405020304" pitchFamily="18" charset="0"/>
              </a:rPr>
              <a:t>Недосконалість</a:t>
            </a:r>
            <a:r>
              <a:rPr lang="ru-RU" sz="1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2"/>
                </a:solidFill>
                <a:cs typeface="Times New Roman" panose="02020603050405020304" pitchFamily="18" charset="0"/>
              </a:rPr>
              <a:t>судової</a:t>
            </a:r>
            <a:r>
              <a:rPr lang="ru-RU" sz="1400" dirty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tx2"/>
                </a:solidFill>
                <a:cs typeface="Times New Roman" panose="02020603050405020304" pitchFamily="18" charset="0"/>
              </a:rPr>
              <a:t>влади</a:t>
            </a:r>
            <a:endParaRPr lang="ru-RU" sz="1400" dirty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043608" y="407707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979712" y="4934665"/>
            <a:ext cx="2254221" cy="166268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2"/>
                </a:solidFill>
                <a:cs typeface="Times New Roman" panose="02020603050405020304" pitchFamily="18" charset="0"/>
              </a:rPr>
              <a:t>Корумпованість</a:t>
            </a:r>
            <a:r>
              <a:rPr lang="ru-RU" sz="1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tx2"/>
                </a:solidFill>
                <a:cs typeface="Times New Roman" panose="02020603050405020304" pitchFamily="18" charset="0"/>
              </a:rPr>
              <a:t>органів</a:t>
            </a:r>
            <a:r>
              <a:rPr lang="ru-RU" sz="1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2"/>
                </a:solidFill>
                <a:cs typeface="Times New Roman" panose="02020603050405020304" pitchFamily="18" charset="0"/>
              </a:rPr>
              <a:t>влади</a:t>
            </a:r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788024" y="5013176"/>
            <a:ext cx="2268252" cy="165618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smtClean="0">
                <a:solidFill>
                  <a:schemeClr val="bg1"/>
                </a:solidFill>
              </a:rPr>
              <a:t>Відсутність державних інститутів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876256" y="3573017"/>
            <a:ext cx="2088232" cy="165618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solidFill>
                  <a:schemeClr val="tx2"/>
                </a:solidFill>
              </a:rPr>
              <a:t>Низький рівень правової культури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350227" y="1290661"/>
            <a:ext cx="2254221" cy="155259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solidFill>
                  <a:schemeClr val="tx2"/>
                </a:solidFill>
              </a:rPr>
              <a:t>Правовий нігілізм  як у суб'єктів господарювання так і у представників влади 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329862" y="332656"/>
            <a:ext cx="2448272" cy="151216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solidFill>
                  <a:schemeClr val="tx2"/>
                </a:solidFill>
              </a:rPr>
              <a:t>Сумнівна передісторія приватизації суб'єктів </a:t>
            </a:r>
          </a:p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6056" y="5661248"/>
            <a:ext cx="1080120" cy="432048"/>
          </a:xfrm>
        </p:spPr>
        <p:txBody>
          <a:bodyPr>
            <a:noAutofit/>
          </a:bodyPr>
          <a:lstStyle/>
          <a:p>
            <a:pPr algn="ctr"/>
            <a:endParaRPr lang="uk-UA" sz="800" dirty="0">
              <a:solidFill>
                <a:srgbClr val="FF0000"/>
              </a:solidFill>
            </a:endParaRPr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100680" cy="792162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Позитивні сторони рейдерства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607224" y="1484784"/>
            <a:ext cx="2668632" cy="2952328"/>
          </a:xfrm>
        </p:spPr>
        <p:txBody>
          <a:bodyPr>
            <a:noAutofit/>
          </a:bodyPr>
          <a:lstStyle/>
          <a:p>
            <a:pPr lvl="0">
              <a:lnSpc>
                <a:spcPct val="170000"/>
              </a:lnSpc>
            </a:pPr>
            <a:r>
              <a:rPr lang="uk-UA" sz="1600" dirty="0" smtClean="0">
                <a:latin typeface="+mn-lt"/>
                <a:cs typeface="Times New Roman" panose="02020603050405020304" pitchFamily="18" charset="0"/>
              </a:rPr>
              <a:t>Засіб </a:t>
            </a:r>
            <a:r>
              <a:rPr lang="uk-UA" sz="1600" dirty="0">
                <a:latin typeface="+mn-lt"/>
                <a:cs typeface="Times New Roman" panose="02020603050405020304" pitchFamily="18" charset="0"/>
              </a:rPr>
              <a:t>накопичення капіталу, збільшення своєї частки на ринку ,  здійснення </a:t>
            </a:r>
            <a:r>
              <a:rPr lang="uk-UA" sz="1600" dirty="0" smtClean="0">
                <a:latin typeface="+mn-lt"/>
                <a:cs typeface="Times New Roman" panose="02020603050405020304" pitchFamily="18" charset="0"/>
              </a:rPr>
              <a:t>інвестицій</a:t>
            </a:r>
            <a:endParaRPr lang="ru-RU" sz="1600" dirty="0">
              <a:latin typeface="+mn-lt"/>
              <a:cs typeface="Times New Roman" panose="02020603050405020304" pitchFamily="18" charset="0"/>
            </a:endParaRPr>
          </a:p>
          <a:p>
            <a:pPr lvl="0">
              <a:lnSpc>
                <a:spcPct val="170000"/>
              </a:lnSpc>
            </a:pPr>
            <a:r>
              <a:rPr lang="uk-UA" sz="1600" dirty="0">
                <a:latin typeface="+mn-lt"/>
                <a:cs typeface="Times New Roman" panose="02020603050405020304" pitchFamily="18" charset="0"/>
              </a:rPr>
              <a:t>Приріст реальних </a:t>
            </a:r>
            <a:r>
              <a:rPr lang="uk-UA" sz="1600" dirty="0" smtClean="0">
                <a:latin typeface="+mn-lt"/>
                <a:cs typeface="Times New Roman" panose="02020603050405020304" pitchFamily="18" charset="0"/>
              </a:rPr>
              <a:t>інвестицій</a:t>
            </a:r>
            <a:endParaRPr lang="ru-RU" sz="1600" dirty="0">
              <a:latin typeface="+mn-lt"/>
              <a:cs typeface="Times New Roman" panose="02020603050405020304" pitchFamily="18" charset="0"/>
            </a:endParaRPr>
          </a:p>
          <a:p>
            <a:pPr lvl="0">
              <a:lnSpc>
                <a:spcPct val="170000"/>
              </a:lnSpc>
            </a:pPr>
            <a:r>
              <a:rPr lang="uk-UA" sz="1600" dirty="0">
                <a:latin typeface="+mn-lt"/>
                <a:cs typeface="Times New Roman" panose="02020603050405020304" pitchFamily="18" charset="0"/>
              </a:rPr>
              <a:t>Модернізація виробництва </a:t>
            </a:r>
            <a:endParaRPr lang="ru-RU" sz="1600" dirty="0">
              <a:latin typeface="+mn-lt"/>
              <a:cs typeface="Times New Roman" panose="02020603050405020304" pitchFamily="18" charset="0"/>
            </a:endParaRPr>
          </a:p>
          <a:p>
            <a:pPr lvl="0">
              <a:lnSpc>
                <a:spcPct val="170000"/>
              </a:lnSpc>
            </a:pPr>
            <a:r>
              <a:rPr lang="uk-UA" sz="1600" dirty="0">
                <a:latin typeface="+mn-lt"/>
                <a:cs typeface="Times New Roman" panose="02020603050405020304" pitchFamily="18" charset="0"/>
              </a:rPr>
              <a:t>Повернення капіталів </a:t>
            </a:r>
            <a:endParaRPr lang="ru-RU" sz="1600" dirty="0">
              <a:latin typeface="+mn-lt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r>
              <a:rPr lang="uk-UA" sz="1600" dirty="0">
                <a:latin typeface="+mn-lt"/>
                <a:cs typeface="Times New Roman" panose="02020603050405020304" pitchFamily="18" charset="0"/>
              </a:rPr>
              <a:t>Заміна недосконалого менеджменту </a:t>
            </a:r>
          </a:p>
        </p:txBody>
      </p:sp>
      <p:sp>
        <p:nvSpPr>
          <p:cNvPr id="7" name="Місце для тексту 6"/>
          <p:cNvSpPr>
            <a:spLocks noGrp="1"/>
          </p:cNvSpPr>
          <p:nvPr>
            <p:ph type="body" sz="quarter" idx="3"/>
          </p:nvPr>
        </p:nvSpPr>
        <p:spPr>
          <a:xfrm>
            <a:off x="5148063" y="579438"/>
            <a:ext cx="3436025" cy="792162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Негативні сторони рейдерства </a:t>
            </a:r>
            <a:endParaRPr lang="ru-RU" sz="2000" dirty="0"/>
          </a:p>
        </p:txBody>
      </p:sp>
      <p:sp>
        <p:nvSpPr>
          <p:cNvPr id="8" name="Місце для вмісту 7"/>
          <p:cNvSpPr>
            <a:spLocks noGrp="1"/>
          </p:cNvSpPr>
          <p:nvPr>
            <p:ph sz="quarter" idx="4"/>
          </p:nvPr>
        </p:nvSpPr>
        <p:spPr>
          <a:xfrm>
            <a:off x="5580112" y="1484784"/>
            <a:ext cx="3003976" cy="3096344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ru-RU" sz="1600" dirty="0" err="1">
                <a:cs typeface="Times New Roman" panose="02020603050405020304" pitchFamily="18" charset="0"/>
              </a:rPr>
              <a:t>Д</a:t>
            </a:r>
            <a:r>
              <a:rPr lang="ru-RU" sz="1600" dirty="0" err="1" smtClean="0">
                <a:cs typeface="Times New Roman" panose="02020603050405020304" pitchFamily="18" charset="0"/>
              </a:rPr>
              <a:t>естабілізація</a:t>
            </a:r>
            <a:r>
              <a:rPr lang="ru-RU" sz="1600" dirty="0" smtClean="0"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cs typeface="Times New Roman" panose="02020603050405020304" pitchFamily="18" charset="0"/>
              </a:rPr>
              <a:t>роботи</a:t>
            </a:r>
            <a:r>
              <a:rPr lang="ru-RU" sz="1600" dirty="0"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cs typeface="Times New Roman" panose="02020603050405020304" pitchFamily="18" charset="0"/>
              </a:rPr>
              <a:t>вітчизняних</a:t>
            </a:r>
            <a:r>
              <a:rPr lang="ru-RU" sz="1600" dirty="0"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cs typeface="Times New Roman" panose="02020603050405020304" pitchFamily="18" charset="0"/>
              </a:rPr>
              <a:t>підприємств</a:t>
            </a:r>
            <a:r>
              <a:rPr lang="ru-RU" sz="1600" dirty="0" smtClean="0"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cs typeface="Times New Roman" panose="02020603050405020304" pitchFamily="18" charset="0"/>
              </a:rPr>
              <a:t>Погіршення</a:t>
            </a:r>
            <a:r>
              <a:rPr lang="ru-RU" sz="1600" dirty="0" smtClean="0"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cs typeface="Times New Roman" panose="02020603050405020304" pitchFamily="18" charset="0"/>
              </a:rPr>
              <a:t>підприємницького</a:t>
            </a:r>
            <a:r>
              <a:rPr lang="ru-RU" sz="1600" dirty="0"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cs typeface="Times New Roman" panose="02020603050405020304" pitchFamily="18" charset="0"/>
              </a:rPr>
              <a:t>клімату</a:t>
            </a:r>
            <a:endParaRPr lang="ru-RU" sz="1600" dirty="0"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r>
              <a:rPr lang="ru-RU" sz="1600" dirty="0" err="1">
                <a:cs typeface="Times New Roman" panose="02020603050405020304" pitchFamily="18" charset="0"/>
              </a:rPr>
              <a:t>В</a:t>
            </a:r>
            <a:r>
              <a:rPr lang="ru-RU" sz="1600" dirty="0" err="1" smtClean="0">
                <a:cs typeface="Times New Roman" panose="02020603050405020304" pitchFamily="18" charset="0"/>
              </a:rPr>
              <a:t>трата</a:t>
            </a:r>
            <a:r>
              <a:rPr lang="ru-RU" sz="1600" dirty="0" smtClean="0"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cs typeface="Times New Roman" panose="02020603050405020304" pitchFamily="18" charset="0"/>
              </a:rPr>
              <a:t>великої</a:t>
            </a:r>
            <a:r>
              <a:rPr lang="ru-RU" sz="1600" dirty="0"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cs typeface="Times New Roman" panose="02020603050405020304" pitchFamily="18" charset="0"/>
              </a:rPr>
              <a:t>кількості</a:t>
            </a:r>
            <a:r>
              <a:rPr lang="ru-RU" sz="1600" dirty="0"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cs typeface="Times New Roman" panose="02020603050405020304" pitchFamily="18" charset="0"/>
              </a:rPr>
              <a:t>робочих</a:t>
            </a:r>
            <a:r>
              <a:rPr lang="ru-RU" sz="1600" dirty="0"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cs typeface="Times New Roman" panose="02020603050405020304" pitchFamily="18" charset="0"/>
              </a:rPr>
              <a:t>місць</a:t>
            </a:r>
            <a:r>
              <a:rPr lang="ru-RU" sz="1600" dirty="0"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70000"/>
              </a:lnSpc>
            </a:pPr>
            <a:r>
              <a:rPr lang="ru-RU" sz="1600" dirty="0" err="1">
                <a:cs typeface="Times New Roman" panose="02020603050405020304" pitchFamily="18" charset="0"/>
              </a:rPr>
              <a:t>З</a:t>
            </a:r>
            <a:r>
              <a:rPr lang="ru-RU" sz="1600" dirty="0" err="1" smtClean="0">
                <a:cs typeface="Times New Roman" panose="02020603050405020304" pitchFamily="18" charset="0"/>
              </a:rPr>
              <a:t>ниження</a:t>
            </a:r>
            <a:r>
              <a:rPr lang="ru-RU" sz="1600" dirty="0" smtClean="0"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cs typeface="Times New Roman" panose="02020603050405020304" pitchFamily="18" charset="0"/>
              </a:rPr>
              <a:t>інвестиційної</a:t>
            </a:r>
            <a:r>
              <a:rPr lang="ru-RU" sz="1600" dirty="0"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cs typeface="Times New Roman" panose="02020603050405020304" pitchFamily="18" charset="0"/>
              </a:rPr>
              <a:t>привабливості</a:t>
            </a:r>
            <a:r>
              <a:rPr lang="ru-RU" sz="1600" dirty="0"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cs typeface="Times New Roman" panose="02020603050405020304" pitchFamily="18" charset="0"/>
              </a:rPr>
              <a:t>України</a:t>
            </a:r>
            <a:endParaRPr lang="ru-RU" sz="1600" dirty="0">
              <a:cs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Леонид\Desktop\rei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576" y="1916832"/>
            <a:ext cx="2449128" cy="280027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83824" y="4365104"/>
            <a:ext cx="5022870" cy="12378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2400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endParaRPr lang="uk-UA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76672"/>
            <a:ext cx="8229600" cy="666328"/>
          </a:xfrm>
        </p:spPr>
        <p:txBody>
          <a:bodyPr/>
          <a:lstStyle/>
          <a:p>
            <a:pPr algn="ctr"/>
            <a:r>
              <a:rPr lang="uk-UA" sz="3600" dirty="0" smtClean="0"/>
              <a:t>Види рейдерства</a:t>
            </a:r>
            <a:endParaRPr lang="uk-UA" sz="3600" dirty="0"/>
          </a:p>
        </p:txBody>
      </p:sp>
      <p:sp>
        <p:nvSpPr>
          <p:cNvPr id="6" name="Овал 5"/>
          <p:cNvSpPr/>
          <p:nvPr/>
        </p:nvSpPr>
        <p:spPr>
          <a:xfrm>
            <a:off x="971600" y="1916832"/>
            <a:ext cx="1800200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Білі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563888" y="1916832"/>
            <a:ext cx="1800200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Ч</a:t>
            </a:r>
            <a:r>
              <a:rPr lang="uk-UA" dirty="0" smtClean="0"/>
              <a:t>орні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300192" y="1916832"/>
            <a:ext cx="165618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err="1" smtClean="0"/>
              <a:t>Гренмей-лери</a:t>
            </a:r>
            <a:r>
              <a:rPr lang="uk-UA" sz="1600" dirty="0" smtClean="0"/>
              <a:t> </a:t>
            </a:r>
            <a:endParaRPr lang="ru-RU" sz="1600" dirty="0"/>
          </a:p>
        </p:txBody>
      </p:sp>
      <p:sp>
        <p:nvSpPr>
          <p:cNvPr id="9" name="Стрілка вниз 8"/>
          <p:cNvSpPr/>
          <p:nvPr/>
        </p:nvSpPr>
        <p:spPr>
          <a:xfrm>
            <a:off x="1871700" y="2996952"/>
            <a:ext cx="9001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ілка вниз 9"/>
          <p:cNvSpPr/>
          <p:nvPr/>
        </p:nvSpPr>
        <p:spPr>
          <a:xfrm flipH="1">
            <a:off x="4509705" y="2996952"/>
            <a:ext cx="6715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ілка вниз 10"/>
          <p:cNvSpPr/>
          <p:nvPr/>
        </p:nvSpPr>
        <p:spPr>
          <a:xfrm>
            <a:off x="7128284" y="2996952"/>
            <a:ext cx="60579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круглений прямокутник 11"/>
          <p:cNvSpPr/>
          <p:nvPr/>
        </p:nvSpPr>
        <p:spPr>
          <a:xfrm>
            <a:off x="755576" y="4221088"/>
            <a:ext cx="2232248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endParaRPr lang="uk-UA" sz="1200" dirty="0" smtClean="0"/>
          </a:p>
          <a:p>
            <a:pPr marL="285750" indent="-285750">
              <a:buFont typeface="Wingdings" pitchFamily="2" charset="2"/>
              <a:buChar char="v"/>
            </a:pPr>
            <a:endParaRPr lang="uk-UA" sz="12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uk-UA" sz="1200" dirty="0" smtClean="0"/>
              <a:t>скупка акцій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uk-UA" sz="1200" dirty="0" err="1"/>
              <a:t>в</a:t>
            </a:r>
            <a:r>
              <a:rPr lang="uk-UA" sz="1200" dirty="0" err="1" smtClean="0"/>
              <a:t>икористаннч</a:t>
            </a:r>
            <a:r>
              <a:rPr lang="uk-UA" sz="1200" dirty="0" smtClean="0"/>
              <a:t> пробоїв в законодавстві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uk-UA" sz="1200" dirty="0" smtClean="0"/>
              <a:t>Погіршення економічного і фінансового становища </a:t>
            </a:r>
          </a:p>
          <a:p>
            <a:pPr algn="ctr"/>
            <a:endParaRPr lang="ru-RU" dirty="0"/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3563888" y="4221088"/>
            <a:ext cx="2160240" cy="1872208"/>
          </a:xfrm>
          <a:prstGeom prst="roundRect">
            <a:avLst>
              <a:gd name="adj" fmla="val 179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itchFamily="2" charset="2"/>
              <a:buChar char="v"/>
            </a:pPr>
            <a:r>
              <a:rPr lang="uk-UA" sz="1100" dirty="0"/>
              <a:t>фальсифікація й незаконне вилучення </a:t>
            </a:r>
            <a:r>
              <a:rPr lang="uk-UA" sz="1100" dirty="0" smtClean="0"/>
              <a:t>документів підприємства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uk-UA" sz="1100" dirty="0" smtClean="0"/>
              <a:t>підкуп </a:t>
            </a:r>
            <a:r>
              <a:rPr lang="uk-UA" sz="1100" dirty="0"/>
              <a:t>суддів, прокурорів, чиновників місцевих </a:t>
            </a:r>
            <a:r>
              <a:rPr lang="uk-UA" sz="1100" dirty="0" smtClean="0"/>
              <a:t>організацій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uk-UA" sz="1100" dirty="0" smtClean="0"/>
              <a:t>силові </a:t>
            </a:r>
            <a:r>
              <a:rPr lang="uk-UA" sz="1100" dirty="0"/>
              <a:t>захоплення підприємства </a:t>
            </a:r>
            <a:endParaRPr lang="ru-RU" sz="1100" dirty="0"/>
          </a:p>
        </p:txBody>
      </p:sp>
      <p:sp>
        <p:nvSpPr>
          <p:cNvPr id="14" name="Округлений прямокутник 13"/>
          <p:cNvSpPr/>
          <p:nvPr/>
        </p:nvSpPr>
        <p:spPr>
          <a:xfrm>
            <a:off x="6300192" y="4221088"/>
            <a:ext cx="2232248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r>
              <a:rPr lang="uk-UA" sz="1200" dirty="0"/>
              <a:t>с</a:t>
            </a:r>
            <a:r>
              <a:rPr lang="uk-UA" sz="1200" dirty="0" smtClean="0"/>
              <a:t>пекуляції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uk-UA" sz="1200" dirty="0"/>
              <a:t>з</a:t>
            </a:r>
            <a:r>
              <a:rPr lang="uk-UA" sz="1200" dirty="0" smtClean="0"/>
              <a:t>ловживання правами акціонера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uk-UA" sz="1200" dirty="0"/>
              <a:t>к</a:t>
            </a:r>
            <a:r>
              <a:rPr lang="uk-UA" sz="1200" dirty="0" smtClean="0"/>
              <a:t>орпоративний шантаж  </a:t>
            </a:r>
          </a:p>
          <a:p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84784"/>
            <a:ext cx="8535322" cy="4968552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buFont typeface="Wingdings" pitchFamily="2" charset="2"/>
              <a:buChar char="q"/>
            </a:pPr>
            <a:r>
              <a:rPr lang="ru-RU" sz="1500" b="1" dirty="0" err="1" smtClean="0">
                <a:latin typeface="+mn-lt"/>
              </a:rPr>
              <a:t>окремі</a:t>
            </a:r>
            <a:r>
              <a:rPr lang="ru-RU" sz="1500" b="1" dirty="0" smtClean="0">
                <a:latin typeface="+mn-lt"/>
              </a:rPr>
              <a:t> </a:t>
            </a:r>
            <a:r>
              <a:rPr lang="ru-RU" sz="1500" b="1" dirty="0">
                <a:latin typeface="+mn-lt"/>
              </a:rPr>
              <a:t>особи</a:t>
            </a:r>
            <a:r>
              <a:rPr lang="ru-RU" sz="1500" dirty="0">
                <a:latin typeface="+mn-lt"/>
              </a:rPr>
              <a:t>, </a:t>
            </a:r>
            <a:r>
              <a:rPr lang="ru-RU" sz="1500" dirty="0" err="1">
                <a:latin typeface="+mn-lt"/>
              </a:rPr>
              <a:t>що</a:t>
            </a:r>
            <a:r>
              <a:rPr lang="ru-RU" sz="1500" dirty="0">
                <a:latin typeface="+mn-lt"/>
              </a:rPr>
              <a:t> </a:t>
            </a:r>
            <a:r>
              <a:rPr lang="ru-RU" sz="1500" dirty="0" err="1">
                <a:latin typeface="+mn-lt"/>
              </a:rPr>
              <a:t>використовують</a:t>
            </a:r>
            <a:r>
              <a:rPr lang="ru-RU" sz="1500" dirty="0">
                <a:latin typeface="+mn-lt"/>
              </a:rPr>
              <a:t> </a:t>
            </a:r>
            <a:r>
              <a:rPr lang="ru-RU" sz="1500" dirty="0" err="1">
                <a:latin typeface="+mn-lt"/>
              </a:rPr>
              <a:t>корумпованість</a:t>
            </a:r>
            <a:r>
              <a:rPr lang="ru-RU" sz="1500" dirty="0">
                <a:latin typeface="+mn-lt"/>
              </a:rPr>
              <a:t> </a:t>
            </a:r>
            <a:r>
              <a:rPr lang="ru-RU" sz="1500" dirty="0" err="1">
                <a:latin typeface="+mn-lt"/>
              </a:rPr>
              <a:t>певних</a:t>
            </a:r>
            <a:r>
              <a:rPr lang="ru-RU" sz="1500" dirty="0">
                <a:latin typeface="+mn-lt"/>
              </a:rPr>
              <a:t> структур </a:t>
            </a:r>
            <a:r>
              <a:rPr lang="ru-RU" sz="1500" dirty="0" err="1">
                <a:latin typeface="+mn-lt"/>
              </a:rPr>
              <a:t>влади</a:t>
            </a:r>
            <a:r>
              <a:rPr lang="ru-RU" sz="1500" dirty="0">
                <a:latin typeface="+mn-lt"/>
              </a:rPr>
              <a:t> й </a:t>
            </a:r>
            <a:r>
              <a:rPr lang="ru-RU" sz="1500" dirty="0" err="1">
                <a:latin typeface="+mn-lt"/>
              </a:rPr>
              <a:t>управління</a:t>
            </a:r>
            <a:r>
              <a:rPr lang="ru-RU" sz="1500" dirty="0">
                <a:latin typeface="+mn-lt"/>
              </a:rPr>
              <a:t>, </a:t>
            </a:r>
            <a:r>
              <a:rPr lang="ru-RU" sz="1500" dirty="0" err="1">
                <a:latin typeface="+mn-lt"/>
              </a:rPr>
              <a:t>що</a:t>
            </a:r>
            <a:r>
              <a:rPr lang="ru-RU" sz="1500" dirty="0">
                <a:latin typeface="+mn-lt"/>
              </a:rPr>
              <a:t> </a:t>
            </a:r>
            <a:r>
              <a:rPr lang="ru-RU" sz="1500" dirty="0" err="1">
                <a:latin typeface="+mn-lt"/>
              </a:rPr>
              <a:t>прагнуть</a:t>
            </a:r>
            <a:r>
              <a:rPr lang="ru-RU" sz="1500" dirty="0">
                <a:latin typeface="+mn-lt"/>
              </a:rPr>
              <a:t> </a:t>
            </a:r>
            <a:r>
              <a:rPr lang="ru-RU" sz="1500" dirty="0" err="1">
                <a:latin typeface="+mn-lt"/>
              </a:rPr>
              <a:t>заволодіти</a:t>
            </a:r>
            <a:r>
              <a:rPr lang="ru-RU" sz="1500" dirty="0">
                <a:latin typeface="+mn-lt"/>
              </a:rPr>
              <a:t> чужим </a:t>
            </a:r>
            <a:r>
              <a:rPr lang="ru-RU" sz="1500" dirty="0" err="1">
                <a:latin typeface="+mn-lt"/>
              </a:rPr>
              <a:t>житлом</a:t>
            </a:r>
            <a:r>
              <a:rPr lang="ru-RU" sz="1500" dirty="0">
                <a:latin typeface="+mn-lt"/>
              </a:rPr>
              <a:t> й </a:t>
            </a:r>
            <a:r>
              <a:rPr lang="ru-RU" sz="1500" dirty="0" err="1">
                <a:latin typeface="+mn-lt"/>
              </a:rPr>
              <a:t>іншою</a:t>
            </a:r>
            <a:r>
              <a:rPr lang="ru-RU" sz="1500" dirty="0">
                <a:latin typeface="+mn-lt"/>
              </a:rPr>
              <a:t> </a:t>
            </a:r>
            <a:r>
              <a:rPr lang="ru-RU" sz="1500" dirty="0" err="1">
                <a:latin typeface="+mn-lt"/>
              </a:rPr>
              <a:t>власністю</a:t>
            </a:r>
            <a:r>
              <a:rPr lang="ru-RU" sz="1500" dirty="0">
                <a:latin typeface="+mn-lt"/>
              </a:rPr>
              <a:t>;</a:t>
            </a:r>
          </a:p>
          <a:p>
            <a:pPr>
              <a:lnSpc>
                <a:spcPct val="170000"/>
              </a:lnSpc>
              <a:buFont typeface="Wingdings" pitchFamily="2" charset="2"/>
              <a:buChar char="q"/>
            </a:pPr>
            <a:r>
              <a:rPr lang="ru-RU" sz="1500" b="1" dirty="0" err="1" smtClean="0">
                <a:latin typeface="+mn-lt"/>
              </a:rPr>
              <a:t>спеціальні</a:t>
            </a:r>
            <a:r>
              <a:rPr lang="ru-RU" sz="1500" b="1" dirty="0" smtClean="0">
                <a:latin typeface="+mn-lt"/>
              </a:rPr>
              <a:t> </a:t>
            </a:r>
            <a:r>
              <a:rPr lang="ru-RU" sz="1500" b="1" dirty="0" err="1">
                <a:latin typeface="+mn-lt"/>
              </a:rPr>
              <a:t>фірми</a:t>
            </a:r>
            <a:r>
              <a:rPr lang="ru-RU" sz="1500" b="1" dirty="0">
                <a:latin typeface="+mn-lt"/>
              </a:rPr>
              <a:t> </a:t>
            </a:r>
            <a:r>
              <a:rPr lang="ru-RU" sz="1500" b="1" dirty="0" err="1">
                <a:latin typeface="+mn-lt"/>
              </a:rPr>
              <a:t>або</a:t>
            </a:r>
            <a:r>
              <a:rPr lang="ru-RU" sz="1500" b="1" dirty="0">
                <a:latin typeface="+mn-lt"/>
              </a:rPr>
              <a:t> </a:t>
            </a:r>
            <a:r>
              <a:rPr lang="ru-RU" sz="1500" b="1" dirty="0" err="1">
                <a:latin typeface="+mn-lt"/>
              </a:rPr>
              <a:t>групи</a:t>
            </a:r>
            <a:r>
              <a:rPr lang="ru-RU" sz="1500" b="1" dirty="0">
                <a:latin typeface="+mn-lt"/>
              </a:rPr>
              <a:t> людей</a:t>
            </a:r>
            <a:r>
              <a:rPr lang="ru-RU" sz="1500" dirty="0">
                <a:latin typeface="+mn-lt"/>
              </a:rPr>
              <a:t>, </a:t>
            </a:r>
            <a:r>
              <a:rPr lang="ru-RU" sz="1500" dirty="0" err="1">
                <a:latin typeface="+mn-lt"/>
              </a:rPr>
              <a:t>що</a:t>
            </a:r>
            <a:r>
              <a:rPr lang="ru-RU" sz="1500" dirty="0">
                <a:latin typeface="+mn-lt"/>
              </a:rPr>
              <a:t> </a:t>
            </a:r>
            <a:r>
              <a:rPr lang="ru-RU" sz="1500" dirty="0" err="1">
                <a:latin typeface="+mn-lt"/>
              </a:rPr>
              <a:t>об'єдналися</a:t>
            </a:r>
            <a:r>
              <a:rPr lang="ru-RU" sz="1500" dirty="0">
                <a:latin typeface="+mn-lt"/>
              </a:rPr>
              <a:t> з метою </a:t>
            </a:r>
            <a:r>
              <a:rPr lang="ru-RU" sz="1500" dirty="0" err="1">
                <a:latin typeface="+mn-lt"/>
              </a:rPr>
              <a:t>професійного</a:t>
            </a:r>
            <a:r>
              <a:rPr lang="ru-RU" sz="1500" dirty="0">
                <a:latin typeface="+mn-lt"/>
              </a:rPr>
              <a:t> </a:t>
            </a:r>
            <a:r>
              <a:rPr lang="ru-RU" sz="1500" dirty="0" err="1">
                <a:latin typeface="+mn-lt"/>
              </a:rPr>
              <a:t>зайняття</a:t>
            </a:r>
            <a:r>
              <a:rPr lang="ru-RU" sz="1500" dirty="0">
                <a:latin typeface="+mn-lt"/>
              </a:rPr>
              <a:t> </a:t>
            </a:r>
            <a:r>
              <a:rPr lang="ru-RU" sz="1500" dirty="0" err="1">
                <a:latin typeface="+mn-lt"/>
              </a:rPr>
              <a:t>рейдерством</a:t>
            </a:r>
            <a:r>
              <a:rPr lang="ru-RU" sz="1500" dirty="0">
                <a:latin typeface="+mn-lt"/>
              </a:rPr>
              <a:t>, у тому </a:t>
            </a:r>
            <a:r>
              <a:rPr lang="ru-RU" sz="1500" dirty="0" err="1">
                <a:latin typeface="+mn-lt"/>
              </a:rPr>
              <a:t>числі</a:t>
            </a:r>
            <a:r>
              <a:rPr lang="ru-RU" sz="1500" dirty="0">
                <a:latin typeface="+mn-lt"/>
              </a:rPr>
              <a:t> </a:t>
            </a:r>
            <a:r>
              <a:rPr lang="ru-RU" sz="1500" dirty="0" err="1">
                <a:latin typeface="+mn-lt"/>
              </a:rPr>
              <a:t>групи</a:t>
            </a:r>
            <a:r>
              <a:rPr lang="ru-RU" sz="1500" dirty="0">
                <a:latin typeface="+mn-lt"/>
              </a:rPr>
              <a:t>, </a:t>
            </a:r>
            <a:r>
              <a:rPr lang="ru-RU" sz="1500" dirty="0" err="1">
                <a:latin typeface="+mn-lt"/>
              </a:rPr>
              <a:t>що</a:t>
            </a:r>
            <a:r>
              <a:rPr lang="ru-RU" sz="1500" dirty="0">
                <a:latin typeface="+mn-lt"/>
              </a:rPr>
              <a:t> </a:t>
            </a:r>
            <a:r>
              <a:rPr lang="ru-RU" sz="1500" dirty="0" err="1">
                <a:latin typeface="+mn-lt"/>
              </a:rPr>
              <a:t>спеціалізуються</a:t>
            </a:r>
            <a:r>
              <a:rPr lang="ru-RU" sz="1500" dirty="0">
                <a:latin typeface="+mn-lt"/>
              </a:rPr>
              <a:t> на </a:t>
            </a:r>
            <a:r>
              <a:rPr lang="ru-RU" sz="1500" dirty="0" err="1">
                <a:latin typeface="+mn-lt"/>
              </a:rPr>
              <a:t>захопленні</a:t>
            </a:r>
            <a:r>
              <a:rPr lang="ru-RU" sz="1500" dirty="0">
                <a:latin typeface="+mn-lt"/>
              </a:rPr>
              <a:t> земель, квартир, </a:t>
            </a:r>
            <a:r>
              <a:rPr lang="ru-RU" sz="1500" dirty="0" err="1">
                <a:latin typeface="+mn-lt"/>
              </a:rPr>
              <a:t>підприємств</a:t>
            </a:r>
            <a:r>
              <a:rPr lang="ru-RU" sz="1500" dirty="0">
                <a:latin typeface="+mn-lt"/>
              </a:rPr>
              <a:t>, </a:t>
            </a:r>
            <a:r>
              <a:rPr lang="ru-RU" sz="1500" dirty="0" err="1">
                <a:latin typeface="+mn-lt"/>
              </a:rPr>
              <a:t>акцій</a:t>
            </a:r>
            <a:r>
              <a:rPr lang="ru-RU" sz="1500" dirty="0">
                <a:latin typeface="+mn-lt"/>
              </a:rPr>
              <a:t> </a:t>
            </a:r>
            <a:r>
              <a:rPr lang="ru-RU" sz="1500" dirty="0" err="1">
                <a:latin typeface="+mn-lt"/>
              </a:rPr>
              <a:t>тощо</a:t>
            </a:r>
            <a:r>
              <a:rPr lang="ru-RU" sz="1500" dirty="0">
                <a:latin typeface="+mn-lt"/>
              </a:rPr>
              <a:t>;</a:t>
            </a:r>
          </a:p>
          <a:p>
            <a:pPr>
              <a:lnSpc>
                <a:spcPct val="170000"/>
              </a:lnSpc>
              <a:buFont typeface="Wingdings" pitchFamily="2" charset="2"/>
              <a:buChar char="q"/>
            </a:pPr>
            <a:r>
              <a:rPr lang="ru-RU" sz="1500" b="1" dirty="0" err="1" smtClean="0">
                <a:latin typeface="+mn-lt"/>
              </a:rPr>
              <a:t>галузеві</a:t>
            </a:r>
            <a:r>
              <a:rPr lang="ru-RU" sz="1500" b="1" dirty="0" smtClean="0">
                <a:latin typeface="+mn-lt"/>
              </a:rPr>
              <a:t> </a:t>
            </a:r>
            <a:r>
              <a:rPr lang="ru-RU" sz="1500" b="1" dirty="0">
                <a:latin typeface="+mn-lt"/>
              </a:rPr>
              <a:t>холдинги</a:t>
            </a:r>
            <a:r>
              <a:rPr lang="ru-RU" sz="1500" dirty="0">
                <a:latin typeface="+mn-lt"/>
              </a:rPr>
              <a:t>, </a:t>
            </a:r>
            <a:r>
              <a:rPr lang="ru-RU" sz="1500" dirty="0" err="1">
                <a:latin typeface="+mn-lt"/>
              </a:rPr>
              <a:t>що</a:t>
            </a:r>
            <a:r>
              <a:rPr lang="ru-RU" sz="1500" dirty="0">
                <a:latin typeface="+mn-lt"/>
              </a:rPr>
              <a:t> </a:t>
            </a:r>
            <a:r>
              <a:rPr lang="ru-RU" sz="1500" dirty="0" err="1">
                <a:latin typeface="+mn-lt"/>
              </a:rPr>
              <a:t>прагнуть</a:t>
            </a:r>
            <a:r>
              <a:rPr lang="ru-RU" sz="1500" dirty="0">
                <a:latin typeface="+mn-lt"/>
              </a:rPr>
              <a:t> до </a:t>
            </a:r>
            <a:r>
              <a:rPr lang="ru-RU" sz="1500" dirty="0" err="1">
                <a:latin typeface="+mn-lt"/>
              </a:rPr>
              <a:t>усунення</a:t>
            </a:r>
            <a:r>
              <a:rPr lang="ru-RU" sz="1500" dirty="0">
                <a:latin typeface="+mn-lt"/>
              </a:rPr>
              <a:t> </a:t>
            </a:r>
            <a:r>
              <a:rPr lang="ru-RU" sz="1500" dirty="0" err="1">
                <a:latin typeface="+mn-lt"/>
              </a:rPr>
              <a:t>конкурентів</a:t>
            </a:r>
            <a:r>
              <a:rPr lang="ru-RU" sz="1500" dirty="0">
                <a:latin typeface="+mn-lt"/>
              </a:rPr>
              <a:t> у </a:t>
            </a:r>
            <a:r>
              <a:rPr lang="ru-RU" sz="1500" dirty="0" err="1">
                <a:latin typeface="+mn-lt"/>
              </a:rPr>
              <a:t>своїй</a:t>
            </a:r>
            <a:r>
              <a:rPr lang="ru-RU" sz="1500" dirty="0">
                <a:latin typeface="+mn-lt"/>
              </a:rPr>
              <a:t> </a:t>
            </a:r>
            <a:r>
              <a:rPr lang="ru-RU" sz="1500" dirty="0" err="1">
                <a:latin typeface="+mn-lt"/>
              </a:rPr>
              <a:t>сфері</a:t>
            </a:r>
            <a:r>
              <a:rPr lang="ru-RU" sz="1500" dirty="0">
                <a:latin typeface="+mn-lt"/>
              </a:rPr>
              <a:t> шляхом </a:t>
            </a:r>
            <a:r>
              <a:rPr lang="ru-RU" sz="1500" dirty="0" err="1">
                <a:latin typeface="+mn-lt"/>
              </a:rPr>
              <a:t>їхнього</a:t>
            </a:r>
            <a:r>
              <a:rPr lang="ru-RU" sz="1500" dirty="0">
                <a:latin typeface="+mn-lt"/>
              </a:rPr>
              <a:t> </a:t>
            </a:r>
            <a:r>
              <a:rPr lang="ru-RU" sz="1500" dirty="0" err="1">
                <a:latin typeface="+mn-lt"/>
              </a:rPr>
              <a:t>поглинання</a:t>
            </a:r>
            <a:r>
              <a:rPr lang="ru-RU" sz="1500" dirty="0">
                <a:latin typeface="+mn-lt"/>
              </a:rPr>
              <a:t>;</a:t>
            </a:r>
          </a:p>
          <a:p>
            <a:pPr>
              <a:lnSpc>
                <a:spcPct val="170000"/>
              </a:lnSpc>
              <a:buFont typeface="Wingdings" pitchFamily="2" charset="2"/>
              <a:buChar char="q"/>
            </a:pPr>
            <a:r>
              <a:rPr lang="ru-RU" sz="1500" b="1" dirty="0" err="1" smtClean="0">
                <a:latin typeface="+mn-lt"/>
              </a:rPr>
              <a:t>великі</a:t>
            </a:r>
            <a:r>
              <a:rPr lang="ru-RU" sz="1500" b="1" dirty="0" smtClean="0">
                <a:latin typeface="+mn-lt"/>
              </a:rPr>
              <a:t> </a:t>
            </a:r>
            <a:r>
              <a:rPr lang="ru-RU" sz="1500" b="1" dirty="0">
                <a:latin typeface="+mn-lt"/>
              </a:rPr>
              <a:t>холдинги й </a:t>
            </a:r>
            <a:r>
              <a:rPr lang="ru-RU" sz="1500" b="1" dirty="0" err="1">
                <a:latin typeface="+mn-lt"/>
              </a:rPr>
              <a:t>фінансово-промислові</a:t>
            </a:r>
            <a:r>
              <a:rPr lang="ru-RU" sz="1500" b="1" dirty="0">
                <a:latin typeface="+mn-lt"/>
              </a:rPr>
              <a:t> </a:t>
            </a:r>
            <a:r>
              <a:rPr lang="ru-RU" sz="1500" b="1" dirty="0" err="1">
                <a:latin typeface="+mn-lt"/>
              </a:rPr>
              <a:t>групи</a:t>
            </a:r>
            <a:r>
              <a:rPr lang="ru-RU" sz="1500" dirty="0">
                <a:latin typeface="+mn-lt"/>
              </a:rPr>
              <a:t>, </a:t>
            </a:r>
            <a:r>
              <a:rPr lang="ru-RU" sz="1500" dirty="0" err="1">
                <a:latin typeface="+mn-lt"/>
              </a:rPr>
              <a:t>що</a:t>
            </a:r>
            <a:r>
              <a:rPr lang="ru-RU" sz="1500" dirty="0">
                <a:latin typeface="+mn-lt"/>
              </a:rPr>
              <a:t> </a:t>
            </a:r>
            <a:r>
              <a:rPr lang="ru-RU" sz="1500" dirty="0" err="1">
                <a:latin typeface="+mn-lt"/>
              </a:rPr>
              <a:t>знаходяться</a:t>
            </a:r>
            <a:r>
              <a:rPr lang="ru-RU" sz="1500" dirty="0">
                <a:latin typeface="+mn-lt"/>
              </a:rPr>
              <a:t>, як правило, у великих </a:t>
            </a:r>
            <a:r>
              <a:rPr lang="ru-RU" sz="1500" dirty="0" err="1">
                <a:latin typeface="+mn-lt"/>
              </a:rPr>
              <a:t>містах</a:t>
            </a:r>
            <a:r>
              <a:rPr lang="ru-RU" sz="1500" dirty="0">
                <a:latin typeface="+mn-lt"/>
              </a:rPr>
              <a:t>, і </a:t>
            </a:r>
            <a:r>
              <a:rPr lang="ru-RU" sz="1500" dirty="0" err="1">
                <a:latin typeface="+mn-lt"/>
              </a:rPr>
              <a:t>володіють</a:t>
            </a:r>
            <a:r>
              <a:rPr lang="ru-RU" sz="1500" dirty="0">
                <a:latin typeface="+mn-lt"/>
              </a:rPr>
              <a:t> великими ресурсами й </a:t>
            </a:r>
            <a:r>
              <a:rPr lang="ru-RU" sz="1500" dirty="0" err="1">
                <a:latin typeface="+mn-lt"/>
              </a:rPr>
              <a:t>можливостями</a:t>
            </a:r>
            <a:r>
              <a:rPr lang="ru-RU" sz="1500" dirty="0">
                <a:latin typeface="+mn-lt"/>
              </a:rPr>
              <a:t>, </a:t>
            </a:r>
            <a:r>
              <a:rPr lang="ru-RU" sz="1500" dirty="0" err="1">
                <a:latin typeface="+mn-lt"/>
              </a:rPr>
              <a:t>скуповують</a:t>
            </a:r>
            <a:r>
              <a:rPr lang="ru-RU" sz="1500" dirty="0">
                <a:latin typeface="+mn-lt"/>
              </a:rPr>
              <a:t> </a:t>
            </a:r>
            <a:r>
              <a:rPr lang="ru-RU" sz="1500" dirty="0" err="1">
                <a:latin typeface="+mn-lt"/>
              </a:rPr>
              <a:t>землі</a:t>
            </a:r>
            <a:r>
              <a:rPr lang="ru-RU" sz="1500" dirty="0">
                <a:latin typeface="+mn-lt"/>
              </a:rPr>
              <a:t>, </a:t>
            </a:r>
            <a:r>
              <a:rPr lang="ru-RU" sz="1500" dirty="0" err="1">
                <a:latin typeface="+mn-lt"/>
              </a:rPr>
              <a:t>бізнес</a:t>
            </a:r>
            <a:r>
              <a:rPr lang="ru-RU" sz="1500" dirty="0">
                <a:latin typeface="+mn-lt"/>
              </a:rPr>
              <a:t> у </a:t>
            </a:r>
            <a:r>
              <a:rPr lang="ru-RU" sz="1500" dirty="0" err="1">
                <a:latin typeface="+mn-lt"/>
              </a:rPr>
              <a:t>різних</a:t>
            </a:r>
            <a:r>
              <a:rPr lang="ru-RU" sz="1500" dirty="0">
                <a:latin typeface="+mn-lt"/>
              </a:rPr>
              <a:t> </a:t>
            </a:r>
            <a:r>
              <a:rPr lang="ru-RU" sz="1500" dirty="0" err="1">
                <a:latin typeface="+mn-lt"/>
              </a:rPr>
              <a:t>галузях</a:t>
            </a:r>
            <a:r>
              <a:rPr lang="ru-RU" sz="1500" dirty="0">
                <a:latin typeface="+mn-lt"/>
              </a:rPr>
              <a:t>, і все </a:t>
            </a:r>
            <a:r>
              <a:rPr lang="ru-RU" sz="1500" dirty="0" err="1">
                <a:latin typeface="+mn-lt"/>
              </a:rPr>
              <a:t>коштовне</a:t>
            </a:r>
            <a:r>
              <a:rPr lang="ru-RU" sz="1500" dirty="0">
                <a:latin typeface="+mn-lt"/>
              </a:rPr>
              <a:t> для </a:t>
            </a:r>
            <a:r>
              <a:rPr lang="ru-RU" sz="1500" dirty="0" err="1">
                <a:latin typeface="+mn-lt"/>
              </a:rPr>
              <a:t>збільшення</a:t>
            </a:r>
            <a:r>
              <a:rPr lang="ru-RU" sz="1500" dirty="0">
                <a:latin typeface="+mn-lt"/>
              </a:rPr>
              <a:t> </a:t>
            </a:r>
            <a:r>
              <a:rPr lang="ru-RU" sz="1500" dirty="0" err="1">
                <a:latin typeface="+mn-lt"/>
              </a:rPr>
              <a:t>своїх</a:t>
            </a:r>
            <a:r>
              <a:rPr lang="ru-RU" sz="1500" dirty="0">
                <a:latin typeface="+mn-lt"/>
              </a:rPr>
              <a:t> </a:t>
            </a:r>
            <a:r>
              <a:rPr lang="ru-RU" sz="1500" dirty="0" err="1">
                <a:latin typeface="+mn-lt"/>
              </a:rPr>
              <a:t>активів</a:t>
            </a:r>
            <a:r>
              <a:rPr lang="ru-RU" sz="1500" dirty="0">
                <a:latin typeface="+mn-lt"/>
              </a:rPr>
              <a:t>;</a:t>
            </a:r>
          </a:p>
          <a:p>
            <a:pPr>
              <a:lnSpc>
                <a:spcPct val="170000"/>
              </a:lnSpc>
              <a:buFont typeface="Wingdings" pitchFamily="2" charset="2"/>
              <a:buChar char="q"/>
            </a:pPr>
            <a:r>
              <a:rPr lang="ru-RU" sz="1500" b="1" dirty="0" err="1" smtClean="0">
                <a:latin typeface="+mn-lt"/>
              </a:rPr>
              <a:t>несумлінні</a:t>
            </a:r>
            <a:r>
              <a:rPr lang="ru-RU" sz="1500" b="1" dirty="0" smtClean="0">
                <a:latin typeface="+mn-lt"/>
              </a:rPr>
              <a:t> </a:t>
            </a:r>
            <a:r>
              <a:rPr lang="ru-RU" sz="1500" b="1" dirty="0" err="1">
                <a:latin typeface="+mn-lt"/>
              </a:rPr>
              <a:t>керівники</a:t>
            </a:r>
            <a:r>
              <a:rPr lang="ru-RU" sz="1500" dirty="0">
                <a:latin typeface="+mn-lt"/>
              </a:rPr>
              <a:t>, </a:t>
            </a:r>
            <a:r>
              <a:rPr lang="ru-RU" sz="1500" dirty="0" err="1">
                <a:latin typeface="+mn-lt"/>
              </a:rPr>
              <a:t>що</a:t>
            </a:r>
            <a:r>
              <a:rPr lang="ru-RU" sz="1500" dirty="0">
                <a:latin typeface="+mn-lt"/>
              </a:rPr>
              <a:t> </a:t>
            </a:r>
            <a:r>
              <a:rPr lang="ru-RU" sz="1500" dirty="0" err="1">
                <a:latin typeface="+mn-lt"/>
              </a:rPr>
              <a:t>мають</a:t>
            </a:r>
            <a:r>
              <a:rPr lang="ru-RU" sz="1500" dirty="0">
                <a:latin typeface="+mn-lt"/>
              </a:rPr>
              <a:t> доступ до особливо </a:t>
            </a:r>
            <a:r>
              <a:rPr lang="ru-RU" sz="1500" dirty="0" err="1">
                <a:latin typeface="+mn-lt"/>
              </a:rPr>
              <a:t>важливих</a:t>
            </a:r>
            <a:r>
              <a:rPr lang="ru-RU" sz="1500" dirty="0">
                <a:latin typeface="+mn-lt"/>
              </a:rPr>
              <a:t> для </a:t>
            </a:r>
            <a:r>
              <a:rPr lang="ru-RU" sz="1500" dirty="0" err="1">
                <a:latin typeface="+mn-lt"/>
              </a:rPr>
              <a:t>компанії</a:t>
            </a:r>
            <a:r>
              <a:rPr lang="ru-RU" sz="1500" dirty="0">
                <a:latin typeface="+mn-lt"/>
              </a:rPr>
              <a:t> </a:t>
            </a:r>
            <a:r>
              <a:rPr lang="ru-RU" sz="1500" dirty="0" err="1">
                <a:latin typeface="+mn-lt"/>
              </a:rPr>
              <a:t>документів</a:t>
            </a:r>
            <a:r>
              <a:rPr lang="ru-RU" sz="1500" dirty="0">
                <a:latin typeface="+mn-lt"/>
              </a:rPr>
              <a:t>, схем </a:t>
            </a:r>
            <a:r>
              <a:rPr lang="ru-RU" sz="1500" dirty="0" err="1">
                <a:latin typeface="+mn-lt"/>
              </a:rPr>
              <a:t>керування</a:t>
            </a:r>
            <a:r>
              <a:rPr lang="ru-RU" sz="1500" dirty="0">
                <a:latin typeface="+mn-lt"/>
              </a:rPr>
              <a:t> та </a:t>
            </a:r>
            <a:r>
              <a:rPr lang="ru-RU" sz="1500" dirty="0" err="1">
                <a:latin typeface="+mn-lt"/>
              </a:rPr>
              <a:t>активів</a:t>
            </a:r>
            <a:r>
              <a:rPr lang="ru-RU" sz="1500" dirty="0">
                <a:latin typeface="+mn-lt"/>
              </a:rPr>
              <a:t>;</a:t>
            </a:r>
          </a:p>
          <a:p>
            <a:pPr>
              <a:lnSpc>
                <a:spcPct val="170000"/>
              </a:lnSpc>
              <a:buFont typeface="Wingdings" pitchFamily="2" charset="2"/>
              <a:buChar char="q"/>
            </a:pPr>
            <a:r>
              <a:rPr lang="ru-RU" sz="1500" b="1" dirty="0" err="1" smtClean="0">
                <a:latin typeface="+mn-lt"/>
              </a:rPr>
              <a:t>партнери</a:t>
            </a:r>
            <a:r>
              <a:rPr lang="ru-RU" sz="1500" b="1" dirty="0" smtClean="0">
                <a:latin typeface="+mn-lt"/>
              </a:rPr>
              <a:t> </a:t>
            </a:r>
            <a:r>
              <a:rPr lang="ru-RU" sz="1500" b="1" dirty="0">
                <a:latin typeface="+mn-lt"/>
              </a:rPr>
              <a:t>по </a:t>
            </a:r>
            <a:r>
              <a:rPr lang="ru-RU" sz="1500" b="1" dirty="0" err="1">
                <a:latin typeface="+mn-lt"/>
              </a:rPr>
              <a:t>бізнесу</a:t>
            </a:r>
            <a:r>
              <a:rPr lang="ru-RU" sz="1500" b="1" dirty="0">
                <a:latin typeface="+mn-lt"/>
              </a:rPr>
              <a:t> </a:t>
            </a:r>
            <a:r>
              <a:rPr lang="ru-RU" sz="1500" b="1" dirty="0" err="1">
                <a:latin typeface="+mn-lt"/>
              </a:rPr>
              <a:t>або</a:t>
            </a:r>
            <a:r>
              <a:rPr lang="ru-RU" sz="1500" b="1" dirty="0">
                <a:latin typeface="+mn-lt"/>
              </a:rPr>
              <a:t> </a:t>
            </a:r>
            <a:r>
              <a:rPr lang="ru-RU" sz="1500" b="1" dirty="0" err="1">
                <a:latin typeface="+mn-lt"/>
              </a:rPr>
              <a:t>дрібні</a:t>
            </a:r>
            <a:r>
              <a:rPr lang="ru-RU" sz="1500" b="1" dirty="0">
                <a:latin typeface="+mn-lt"/>
              </a:rPr>
              <a:t> </a:t>
            </a:r>
            <a:r>
              <a:rPr lang="ru-RU" sz="1500" b="1" dirty="0" err="1">
                <a:latin typeface="+mn-lt"/>
              </a:rPr>
              <a:t>акціонери</a:t>
            </a:r>
            <a:r>
              <a:rPr lang="ru-RU" sz="1500" b="1" dirty="0">
                <a:latin typeface="+mn-lt"/>
              </a:rPr>
              <a:t> </a:t>
            </a:r>
            <a:r>
              <a:rPr lang="ru-RU" sz="1500" dirty="0" err="1">
                <a:latin typeface="+mn-lt"/>
              </a:rPr>
              <a:t>тощо</a:t>
            </a:r>
            <a:endParaRPr lang="uk-UA" sz="1500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/>
              <a:t>Рейдерами можуть бути: </a:t>
            </a:r>
            <a:endParaRPr lang="uk-UA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3519" y="1844824"/>
            <a:ext cx="7408333" cy="2232248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відділ збору та аналізу інформації;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юридичний відділ;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відділ, що безпосередньо працює над реалізацією проектів стосовно недружнього поглинання (рейдери).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/>
              <a:t>До структури </a:t>
            </a:r>
            <a:r>
              <a:rPr lang="uk-UA" sz="3200" dirty="0" err="1" smtClean="0"/>
              <a:t>рейдерства</a:t>
            </a:r>
            <a:r>
              <a:rPr lang="uk-UA" sz="3200" dirty="0" smtClean="0"/>
              <a:t> відносять:</a:t>
            </a:r>
            <a:br>
              <a:rPr lang="uk-UA" sz="3200" dirty="0" smtClean="0"/>
            </a:br>
            <a:endParaRPr lang="uk-UA" sz="3200" dirty="0"/>
          </a:p>
        </p:txBody>
      </p:sp>
      <p:pic>
        <p:nvPicPr>
          <p:cNvPr id="4" name="Рисунок 3" descr="201304221400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9745" y="3963478"/>
            <a:ext cx="3495986" cy="2833590"/>
          </a:xfrm>
          <a:prstGeom prst="rect">
            <a:avLst/>
          </a:prstGeom>
        </p:spPr>
      </p:pic>
      <p:pic>
        <p:nvPicPr>
          <p:cNvPr id="5" name="Рисунок 4" descr="Bytovoe-rejderstvo.-Kak-vygodno-prodat-sosedej_articleima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3963478"/>
            <a:ext cx="3859362" cy="28945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215370" cy="521497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uk-UA" i="1" u="sng" dirty="0" smtClean="0"/>
          </a:p>
          <a:p>
            <a:endParaRPr lang="uk-UA" b="1" i="1" u="sng" dirty="0" smtClean="0"/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solidFill>
                  <a:srgbClr val="FF0000"/>
                </a:solidFill>
              </a:rPr>
              <a:t/>
            </a:r>
            <a:br>
              <a:rPr lang="uk-UA" sz="2800" b="1" dirty="0" smtClean="0">
                <a:solidFill>
                  <a:srgbClr val="FF0000"/>
                </a:solidFill>
              </a:rPr>
            </a:br>
            <a:endParaRPr lang="uk-UA" sz="2800" b="1" dirty="0">
              <a:solidFill>
                <a:srgbClr val="FF0000"/>
              </a:solidFill>
            </a:endParaRPr>
          </a:p>
        </p:txBody>
      </p:sp>
      <p:pic>
        <p:nvPicPr>
          <p:cNvPr id="2051" name="Picture 3" descr="C:\Users\катя\Desktop\aEvaylE4yl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95536" y="1340768"/>
            <a:ext cx="25922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uk-UA" dirty="0">
                <a:cs typeface="Times New Roman" panose="02020603050405020304" pitchFamily="18" charset="0"/>
              </a:rPr>
              <a:t>Скупка акцій.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uk-UA" dirty="0">
                <a:cs typeface="Times New Roman" panose="02020603050405020304" pitchFamily="18" charset="0"/>
              </a:rPr>
              <a:t>Проведення додаткової емісії акцій 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uk-UA" dirty="0">
                <a:cs typeface="Times New Roman" panose="02020603050405020304" pitchFamily="18" charset="0"/>
              </a:rPr>
              <a:t>Банкрутство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uk-UA" dirty="0">
                <a:cs typeface="Times New Roman" panose="02020603050405020304" pitchFamily="18" charset="0"/>
              </a:rPr>
              <a:t>Реприватизація 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uk-UA" dirty="0">
                <a:cs typeface="Times New Roman" panose="02020603050405020304" pitchFamily="18" charset="0"/>
              </a:rPr>
              <a:t>Корпоративний </a:t>
            </a:r>
            <a:r>
              <a:rPr lang="uk-UA" dirty="0" smtClean="0">
                <a:cs typeface="Times New Roman" panose="02020603050405020304" pitchFamily="18" charset="0"/>
              </a:rPr>
              <a:t>шантаж</a:t>
            </a:r>
            <a:endParaRPr lang="uk-UA" dirty="0"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56176" y="1484784"/>
            <a:ext cx="252028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uk-UA" dirty="0">
                <a:cs typeface="Times New Roman" panose="02020603050405020304" pitchFamily="18" charset="0"/>
              </a:rPr>
              <a:t>Силове захоплення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uk-UA" dirty="0">
                <a:cs typeface="Times New Roman" panose="02020603050405020304" pitchFamily="18" charset="0"/>
              </a:rPr>
              <a:t>Здійснення контролю над менеджментом 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uk-UA" dirty="0">
                <a:cs typeface="Times New Roman" panose="02020603050405020304" pitchFamily="18" charset="0"/>
              </a:rPr>
              <a:t>Фіктивне банкрутство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uk-UA" dirty="0">
                <a:cs typeface="Times New Roman" panose="02020603050405020304" pitchFamily="18" charset="0"/>
              </a:rPr>
              <a:t>Корупція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35696" y="332656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Основні способи захоплення підприємства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1720" y="2492896"/>
            <a:ext cx="6228680" cy="36332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1400" dirty="0" smtClean="0"/>
              <a:t>  </a:t>
            </a:r>
            <a:endParaRPr lang="en-US" sz="1400" dirty="0" smtClean="0"/>
          </a:p>
          <a:p>
            <a:pPr>
              <a:buNone/>
            </a:pPr>
            <a:r>
              <a:rPr lang="uk-UA" sz="1400" dirty="0" smtClean="0"/>
              <a:t>      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Збір інформації </a:t>
            </a:r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Атака </a:t>
            </a:r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Піар рейдера </a:t>
            </a:r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Протистояння підприємства - жертви і рейдера </a:t>
            </a:r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Легалізація рейдера </a:t>
            </a:r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Завершення перехоплення управління </a:t>
            </a:r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Результати захоплення </a:t>
            </a:r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Підсумки рейдерської роботи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571480"/>
            <a:ext cx="4824536" cy="11430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Методологія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рейдерських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вигляд</a:t>
            </a:r>
            <a:r>
              <a:rPr lang="ru-RU" sz="28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28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катя\Desktop\PU0Gkvj5I4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57887"/>
            <a:ext cx="2086187" cy="2243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катя\Desktop\rDrh_gwSmr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96753"/>
            <a:ext cx="2195736" cy="1479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катя\Desktop\Nem-eIrO4iQ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433" y="4797152"/>
            <a:ext cx="2403303" cy="1800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Форма хвиль">
  <a:themeElements>
    <a:clrScheme name="Форма хвиль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Форма хвиль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Форма хвиль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278</TotalTime>
  <Words>552</Words>
  <Application>Microsoft Office PowerPoint</Application>
  <PresentationFormat>Экран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Форма хвиль</vt:lpstr>
      <vt:lpstr>      </vt:lpstr>
      <vt:lpstr>Слайд 2</vt:lpstr>
      <vt:lpstr>Чинники рейдерства в Україні </vt:lpstr>
      <vt:lpstr>Слайд 4</vt:lpstr>
      <vt:lpstr>Види рейдерства</vt:lpstr>
      <vt:lpstr>Рейдерами можуть бути: </vt:lpstr>
      <vt:lpstr>До структури рейдерства відносять: </vt:lpstr>
      <vt:lpstr> </vt:lpstr>
      <vt:lpstr>Методологія проведення рейдерських операцій має такий вигляд:</vt:lpstr>
      <vt:lpstr>Найпростішими методами протистояння рейдерству є: </vt:lpstr>
      <vt:lpstr>Система органів з протидії рейдерств в Україні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Рейдерство в Україні – загроза національній безпеці</dc:title>
  <dc:creator>Оля</dc:creator>
  <cp:lastModifiedBy>Ліда</cp:lastModifiedBy>
  <cp:revision>28</cp:revision>
  <dcterms:created xsi:type="dcterms:W3CDTF">2014-12-01T19:09:09Z</dcterms:created>
  <dcterms:modified xsi:type="dcterms:W3CDTF">2015-03-20T14:54:40Z</dcterms:modified>
</cp:coreProperties>
</file>