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8D"/>
    <a:srgbClr val="52AAAC"/>
    <a:srgbClr val="63B3B5"/>
    <a:srgbClr val="99CECF"/>
    <a:srgbClr val="5AB0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3F78FE-7FD6-47BC-B773-7DCE641243CB}" type="doc">
      <dgm:prSet loTypeId="urn:microsoft.com/office/officeart/2005/8/layout/process2" loCatId="process" qsTypeId="urn:microsoft.com/office/officeart/2005/8/quickstyle/simple4" qsCatId="simple" csTypeId="urn:microsoft.com/office/officeart/2005/8/colors/colorful4" csCatId="colorful" phldr="1"/>
      <dgm:spPr/>
    </dgm:pt>
    <dgm:pt modelId="{3BEDEDB5-D4F2-4F9B-A348-69B488779683}">
      <dgm:prSet phldrT="[Текст]"/>
      <dgm:spPr/>
      <dgm:t>
        <a:bodyPr/>
        <a:lstStyle/>
        <a:p>
          <a:r>
            <a:rPr lang="uk-UA" dirty="0" smtClean="0">
              <a:latin typeface="Book Antiqua" pitchFamily="18" charset="0"/>
            </a:rPr>
            <a:t>аналіз процесів інших компаній</a:t>
          </a:r>
          <a:endParaRPr lang="uk-UA" dirty="0">
            <a:latin typeface="Book Antiqua" pitchFamily="18" charset="0"/>
          </a:endParaRPr>
        </a:p>
      </dgm:t>
    </dgm:pt>
    <dgm:pt modelId="{9645FD64-B300-498D-825E-235C6D22F5B9}" type="parTrans" cxnId="{C0F50A2E-C3C4-474F-8F60-C591585E7EF2}">
      <dgm:prSet/>
      <dgm:spPr/>
      <dgm:t>
        <a:bodyPr/>
        <a:lstStyle/>
        <a:p>
          <a:endParaRPr lang="uk-UA"/>
        </a:p>
      </dgm:t>
    </dgm:pt>
    <dgm:pt modelId="{B9072DE6-B3BA-4857-B6F2-3BB82EDA54B3}" type="sibTrans" cxnId="{C0F50A2E-C3C4-474F-8F60-C591585E7EF2}">
      <dgm:prSet/>
      <dgm:spPr/>
      <dgm:t>
        <a:bodyPr/>
        <a:lstStyle/>
        <a:p>
          <a:endParaRPr lang="uk-UA"/>
        </a:p>
      </dgm:t>
    </dgm:pt>
    <dgm:pt modelId="{9DCF02D5-49C5-41F3-ACDF-F4E0AF9090C4}">
      <dgm:prSet phldrT="[Текст]"/>
      <dgm:spPr/>
      <dgm:t>
        <a:bodyPr/>
        <a:lstStyle/>
        <a:p>
          <a:r>
            <a:rPr lang="uk-UA" dirty="0" smtClean="0">
              <a:latin typeface="Book Antiqua" pitchFamily="18" charset="0"/>
            </a:rPr>
            <a:t>порівняння результатів власних процесів з результатами компаній, що аналізуються</a:t>
          </a:r>
        </a:p>
      </dgm:t>
    </dgm:pt>
    <dgm:pt modelId="{77A72ECA-490F-4C3A-BDD1-E955B2883B0A}" type="parTrans" cxnId="{4080C980-28E8-42BC-ABD1-E0E73D00648C}">
      <dgm:prSet/>
      <dgm:spPr/>
      <dgm:t>
        <a:bodyPr/>
        <a:lstStyle/>
        <a:p>
          <a:endParaRPr lang="uk-UA"/>
        </a:p>
      </dgm:t>
    </dgm:pt>
    <dgm:pt modelId="{F4EA0904-AA4F-47E1-8CD2-C3992008B4E8}" type="sibTrans" cxnId="{4080C980-28E8-42BC-ABD1-E0E73D00648C}">
      <dgm:prSet/>
      <dgm:spPr/>
      <dgm:t>
        <a:bodyPr/>
        <a:lstStyle/>
        <a:p>
          <a:endParaRPr lang="uk-UA"/>
        </a:p>
      </dgm:t>
    </dgm:pt>
    <dgm:pt modelId="{01309B25-1AF6-4C6D-B187-BCD3176A2015}">
      <dgm:prSet/>
      <dgm:spPr/>
      <dgm:t>
        <a:bodyPr/>
        <a:lstStyle/>
        <a:p>
          <a:r>
            <a:rPr lang="uk-UA" b="0" dirty="0" smtClean="0">
              <a:latin typeface="Book Antiqua" pitchFamily="18" charset="0"/>
            </a:rPr>
            <a:t>розуміння деталей внутрішніх процесів</a:t>
          </a:r>
          <a:endParaRPr lang="uk-UA" b="0" dirty="0">
            <a:latin typeface="Book Antiqua" pitchFamily="18" charset="0"/>
          </a:endParaRPr>
        </a:p>
      </dgm:t>
    </dgm:pt>
    <dgm:pt modelId="{31297F28-241D-4EE7-B472-EEDD06EFFE9C}" type="parTrans" cxnId="{09CCDA8B-1592-4F7B-9C95-17F0E4898851}">
      <dgm:prSet/>
      <dgm:spPr/>
      <dgm:t>
        <a:bodyPr/>
        <a:lstStyle/>
        <a:p>
          <a:endParaRPr lang="uk-UA"/>
        </a:p>
      </dgm:t>
    </dgm:pt>
    <dgm:pt modelId="{E8FAD3EC-345A-43FC-B06A-678D25EEDFE9}" type="sibTrans" cxnId="{09CCDA8B-1592-4F7B-9C95-17F0E4898851}">
      <dgm:prSet/>
      <dgm:spPr/>
      <dgm:t>
        <a:bodyPr/>
        <a:lstStyle/>
        <a:p>
          <a:endParaRPr lang="uk-UA"/>
        </a:p>
      </dgm:t>
    </dgm:pt>
    <dgm:pt modelId="{DAD9F642-1105-4947-910D-DE807E398B6F}">
      <dgm:prSet/>
      <dgm:spPr/>
      <dgm:t>
        <a:bodyPr/>
        <a:lstStyle/>
        <a:p>
          <a:r>
            <a:rPr lang="uk-UA" dirty="0" smtClean="0">
              <a:latin typeface="Book Antiqua" pitchFamily="18" charset="0"/>
            </a:rPr>
            <a:t>впровадження необхідних змін для зменшення різниці</a:t>
          </a:r>
          <a:endParaRPr lang="uk-UA" dirty="0">
            <a:latin typeface="Book Antiqua" pitchFamily="18" charset="0"/>
          </a:endParaRPr>
        </a:p>
      </dgm:t>
    </dgm:pt>
    <dgm:pt modelId="{0D43BD6B-7F76-4671-8EAE-5AC304E23E1E}" type="parTrans" cxnId="{E3787ADC-9550-42D1-8F90-AA3A251DE82C}">
      <dgm:prSet/>
      <dgm:spPr/>
      <dgm:t>
        <a:bodyPr/>
        <a:lstStyle/>
        <a:p>
          <a:endParaRPr lang="uk-UA"/>
        </a:p>
      </dgm:t>
    </dgm:pt>
    <dgm:pt modelId="{BD8DBEE6-9730-474A-A4F1-1ABE77CD1C92}" type="sibTrans" cxnId="{E3787ADC-9550-42D1-8F90-AA3A251DE82C}">
      <dgm:prSet/>
      <dgm:spPr/>
      <dgm:t>
        <a:bodyPr/>
        <a:lstStyle/>
        <a:p>
          <a:endParaRPr lang="uk-UA"/>
        </a:p>
      </dgm:t>
    </dgm:pt>
    <dgm:pt modelId="{66973CE0-BFE5-4235-A806-E533C57832AE}" type="pres">
      <dgm:prSet presAssocID="{203F78FE-7FD6-47BC-B773-7DCE641243CB}" presName="linearFlow" presStyleCnt="0">
        <dgm:presLayoutVars>
          <dgm:resizeHandles val="exact"/>
        </dgm:presLayoutVars>
      </dgm:prSet>
      <dgm:spPr/>
    </dgm:pt>
    <dgm:pt modelId="{8994DB7B-E153-49C7-9148-1F9C5A2E5BDB}" type="pres">
      <dgm:prSet presAssocID="{01309B25-1AF6-4C6D-B187-BCD3176A2015}" presName="node" presStyleLbl="node1" presStyleIdx="0" presStyleCnt="4">
        <dgm:presLayoutVars>
          <dgm:bulletEnabled val="1"/>
        </dgm:presLayoutVars>
      </dgm:prSet>
      <dgm:spPr/>
      <dgm:t>
        <a:bodyPr/>
        <a:lstStyle/>
        <a:p>
          <a:endParaRPr lang="uk-UA"/>
        </a:p>
      </dgm:t>
    </dgm:pt>
    <dgm:pt modelId="{EAB8A549-A876-47C6-8D92-2F4CD19273A3}" type="pres">
      <dgm:prSet presAssocID="{E8FAD3EC-345A-43FC-B06A-678D25EEDFE9}" presName="sibTrans" presStyleLbl="sibTrans2D1" presStyleIdx="0" presStyleCnt="3"/>
      <dgm:spPr/>
      <dgm:t>
        <a:bodyPr/>
        <a:lstStyle/>
        <a:p>
          <a:endParaRPr lang="uk-UA"/>
        </a:p>
      </dgm:t>
    </dgm:pt>
    <dgm:pt modelId="{0F362DE3-F333-4FD2-BB57-655DEA255B54}" type="pres">
      <dgm:prSet presAssocID="{E8FAD3EC-345A-43FC-B06A-678D25EEDFE9}" presName="connectorText" presStyleLbl="sibTrans2D1" presStyleIdx="0" presStyleCnt="3"/>
      <dgm:spPr/>
      <dgm:t>
        <a:bodyPr/>
        <a:lstStyle/>
        <a:p>
          <a:endParaRPr lang="uk-UA"/>
        </a:p>
      </dgm:t>
    </dgm:pt>
    <dgm:pt modelId="{E8EB6384-7B71-4FBA-89B2-0A19DE13F982}" type="pres">
      <dgm:prSet presAssocID="{3BEDEDB5-D4F2-4F9B-A348-69B488779683}" presName="node" presStyleLbl="node1" presStyleIdx="1" presStyleCnt="4">
        <dgm:presLayoutVars>
          <dgm:bulletEnabled val="1"/>
        </dgm:presLayoutVars>
      </dgm:prSet>
      <dgm:spPr/>
      <dgm:t>
        <a:bodyPr/>
        <a:lstStyle/>
        <a:p>
          <a:endParaRPr lang="uk-UA"/>
        </a:p>
      </dgm:t>
    </dgm:pt>
    <dgm:pt modelId="{5CE13B41-4D75-4351-B17F-20501C19121C}" type="pres">
      <dgm:prSet presAssocID="{B9072DE6-B3BA-4857-B6F2-3BB82EDA54B3}" presName="sibTrans" presStyleLbl="sibTrans2D1" presStyleIdx="1" presStyleCnt="3"/>
      <dgm:spPr/>
      <dgm:t>
        <a:bodyPr/>
        <a:lstStyle/>
        <a:p>
          <a:endParaRPr lang="uk-UA"/>
        </a:p>
      </dgm:t>
    </dgm:pt>
    <dgm:pt modelId="{ADDB0A45-B6D8-4692-8AE0-7CA412A3D6AE}" type="pres">
      <dgm:prSet presAssocID="{B9072DE6-B3BA-4857-B6F2-3BB82EDA54B3}" presName="connectorText" presStyleLbl="sibTrans2D1" presStyleIdx="1" presStyleCnt="3"/>
      <dgm:spPr/>
      <dgm:t>
        <a:bodyPr/>
        <a:lstStyle/>
        <a:p>
          <a:endParaRPr lang="uk-UA"/>
        </a:p>
      </dgm:t>
    </dgm:pt>
    <dgm:pt modelId="{34F17756-93AE-4F2B-ACA8-06303DAB541F}" type="pres">
      <dgm:prSet presAssocID="{9DCF02D5-49C5-41F3-ACDF-F4E0AF9090C4}" presName="node" presStyleLbl="node1" presStyleIdx="2" presStyleCnt="4">
        <dgm:presLayoutVars>
          <dgm:bulletEnabled val="1"/>
        </dgm:presLayoutVars>
      </dgm:prSet>
      <dgm:spPr/>
      <dgm:t>
        <a:bodyPr/>
        <a:lstStyle/>
        <a:p>
          <a:endParaRPr lang="uk-UA"/>
        </a:p>
      </dgm:t>
    </dgm:pt>
    <dgm:pt modelId="{73EBE0A2-ED02-4A4F-9BF4-B5043E6E90C5}" type="pres">
      <dgm:prSet presAssocID="{F4EA0904-AA4F-47E1-8CD2-C3992008B4E8}" presName="sibTrans" presStyleLbl="sibTrans2D1" presStyleIdx="2" presStyleCnt="3"/>
      <dgm:spPr/>
      <dgm:t>
        <a:bodyPr/>
        <a:lstStyle/>
        <a:p>
          <a:endParaRPr lang="uk-UA"/>
        </a:p>
      </dgm:t>
    </dgm:pt>
    <dgm:pt modelId="{EDBE4518-43BA-4A83-8F06-520411325B82}" type="pres">
      <dgm:prSet presAssocID="{F4EA0904-AA4F-47E1-8CD2-C3992008B4E8}" presName="connectorText" presStyleLbl="sibTrans2D1" presStyleIdx="2" presStyleCnt="3"/>
      <dgm:spPr/>
      <dgm:t>
        <a:bodyPr/>
        <a:lstStyle/>
        <a:p>
          <a:endParaRPr lang="uk-UA"/>
        </a:p>
      </dgm:t>
    </dgm:pt>
    <dgm:pt modelId="{A33BABEA-5E2D-4CD0-B35A-BC1F6BC4683D}" type="pres">
      <dgm:prSet presAssocID="{DAD9F642-1105-4947-910D-DE807E398B6F}" presName="node" presStyleLbl="node1" presStyleIdx="3" presStyleCnt="4">
        <dgm:presLayoutVars>
          <dgm:bulletEnabled val="1"/>
        </dgm:presLayoutVars>
      </dgm:prSet>
      <dgm:spPr/>
      <dgm:t>
        <a:bodyPr/>
        <a:lstStyle/>
        <a:p>
          <a:endParaRPr lang="uk-UA"/>
        </a:p>
      </dgm:t>
    </dgm:pt>
  </dgm:ptLst>
  <dgm:cxnLst>
    <dgm:cxn modelId="{68D0474A-2B03-4247-856E-B1D01A366EB0}" type="presOf" srcId="{3BEDEDB5-D4F2-4F9B-A348-69B488779683}" destId="{E8EB6384-7B71-4FBA-89B2-0A19DE13F982}" srcOrd="0" destOrd="0" presId="urn:microsoft.com/office/officeart/2005/8/layout/process2"/>
    <dgm:cxn modelId="{C0F50A2E-C3C4-474F-8F60-C591585E7EF2}" srcId="{203F78FE-7FD6-47BC-B773-7DCE641243CB}" destId="{3BEDEDB5-D4F2-4F9B-A348-69B488779683}" srcOrd="1" destOrd="0" parTransId="{9645FD64-B300-498D-825E-235C6D22F5B9}" sibTransId="{B9072DE6-B3BA-4857-B6F2-3BB82EDA54B3}"/>
    <dgm:cxn modelId="{32154EB3-53AB-4F0B-82C2-E69236EF8C78}" type="presOf" srcId="{01309B25-1AF6-4C6D-B187-BCD3176A2015}" destId="{8994DB7B-E153-49C7-9148-1F9C5A2E5BDB}" srcOrd="0" destOrd="0" presId="urn:microsoft.com/office/officeart/2005/8/layout/process2"/>
    <dgm:cxn modelId="{4080C980-28E8-42BC-ABD1-E0E73D00648C}" srcId="{203F78FE-7FD6-47BC-B773-7DCE641243CB}" destId="{9DCF02D5-49C5-41F3-ACDF-F4E0AF9090C4}" srcOrd="2" destOrd="0" parTransId="{77A72ECA-490F-4C3A-BDD1-E955B2883B0A}" sibTransId="{F4EA0904-AA4F-47E1-8CD2-C3992008B4E8}"/>
    <dgm:cxn modelId="{E3787ADC-9550-42D1-8F90-AA3A251DE82C}" srcId="{203F78FE-7FD6-47BC-B773-7DCE641243CB}" destId="{DAD9F642-1105-4947-910D-DE807E398B6F}" srcOrd="3" destOrd="0" parTransId="{0D43BD6B-7F76-4671-8EAE-5AC304E23E1E}" sibTransId="{BD8DBEE6-9730-474A-A4F1-1ABE77CD1C92}"/>
    <dgm:cxn modelId="{EF0C9380-549C-40D2-AF97-D99A402D4996}" type="presOf" srcId="{F4EA0904-AA4F-47E1-8CD2-C3992008B4E8}" destId="{73EBE0A2-ED02-4A4F-9BF4-B5043E6E90C5}" srcOrd="0" destOrd="0" presId="urn:microsoft.com/office/officeart/2005/8/layout/process2"/>
    <dgm:cxn modelId="{26C38782-B3A3-4561-A3B7-39234302120C}" type="presOf" srcId="{9DCF02D5-49C5-41F3-ACDF-F4E0AF9090C4}" destId="{34F17756-93AE-4F2B-ACA8-06303DAB541F}" srcOrd="0" destOrd="0" presId="urn:microsoft.com/office/officeart/2005/8/layout/process2"/>
    <dgm:cxn modelId="{8BD26BA4-8A71-4C48-836E-FF866E3D1CB8}" type="presOf" srcId="{F4EA0904-AA4F-47E1-8CD2-C3992008B4E8}" destId="{EDBE4518-43BA-4A83-8F06-520411325B82}" srcOrd="1" destOrd="0" presId="urn:microsoft.com/office/officeart/2005/8/layout/process2"/>
    <dgm:cxn modelId="{AB61A529-F1A6-48D0-BE40-A1EC946F00E4}" type="presOf" srcId="{DAD9F642-1105-4947-910D-DE807E398B6F}" destId="{A33BABEA-5E2D-4CD0-B35A-BC1F6BC4683D}" srcOrd="0" destOrd="0" presId="urn:microsoft.com/office/officeart/2005/8/layout/process2"/>
    <dgm:cxn modelId="{C5B43CCF-C7D7-4668-A32B-D02C72096BD7}" type="presOf" srcId="{203F78FE-7FD6-47BC-B773-7DCE641243CB}" destId="{66973CE0-BFE5-4235-A806-E533C57832AE}" srcOrd="0" destOrd="0" presId="urn:microsoft.com/office/officeart/2005/8/layout/process2"/>
    <dgm:cxn modelId="{09CCDA8B-1592-4F7B-9C95-17F0E4898851}" srcId="{203F78FE-7FD6-47BC-B773-7DCE641243CB}" destId="{01309B25-1AF6-4C6D-B187-BCD3176A2015}" srcOrd="0" destOrd="0" parTransId="{31297F28-241D-4EE7-B472-EEDD06EFFE9C}" sibTransId="{E8FAD3EC-345A-43FC-B06A-678D25EEDFE9}"/>
    <dgm:cxn modelId="{FEB7BD56-AFAD-430A-8F73-88196A848404}" type="presOf" srcId="{E8FAD3EC-345A-43FC-B06A-678D25EEDFE9}" destId="{EAB8A549-A876-47C6-8D92-2F4CD19273A3}" srcOrd="0" destOrd="0" presId="urn:microsoft.com/office/officeart/2005/8/layout/process2"/>
    <dgm:cxn modelId="{B91EA1FA-D303-4E27-A5FB-49C53AC279CC}" type="presOf" srcId="{B9072DE6-B3BA-4857-B6F2-3BB82EDA54B3}" destId="{5CE13B41-4D75-4351-B17F-20501C19121C}" srcOrd="0" destOrd="0" presId="urn:microsoft.com/office/officeart/2005/8/layout/process2"/>
    <dgm:cxn modelId="{97EE5DC4-3B75-417D-BCBD-5C6AE17A3C5F}" type="presOf" srcId="{E8FAD3EC-345A-43FC-B06A-678D25EEDFE9}" destId="{0F362DE3-F333-4FD2-BB57-655DEA255B54}" srcOrd="1" destOrd="0" presId="urn:microsoft.com/office/officeart/2005/8/layout/process2"/>
    <dgm:cxn modelId="{84DA172D-2BB0-46F1-8FAF-01BB1B556EF8}" type="presOf" srcId="{B9072DE6-B3BA-4857-B6F2-3BB82EDA54B3}" destId="{ADDB0A45-B6D8-4692-8AE0-7CA412A3D6AE}" srcOrd="1" destOrd="0" presId="urn:microsoft.com/office/officeart/2005/8/layout/process2"/>
    <dgm:cxn modelId="{B88B2E8C-14C0-4637-A150-F39949EFA8E0}" type="presParOf" srcId="{66973CE0-BFE5-4235-A806-E533C57832AE}" destId="{8994DB7B-E153-49C7-9148-1F9C5A2E5BDB}" srcOrd="0" destOrd="0" presId="urn:microsoft.com/office/officeart/2005/8/layout/process2"/>
    <dgm:cxn modelId="{8C4C9334-172A-4C8D-AF09-3363A8028889}" type="presParOf" srcId="{66973CE0-BFE5-4235-A806-E533C57832AE}" destId="{EAB8A549-A876-47C6-8D92-2F4CD19273A3}" srcOrd="1" destOrd="0" presId="urn:microsoft.com/office/officeart/2005/8/layout/process2"/>
    <dgm:cxn modelId="{7E56A3F3-8F4B-4458-A87E-4723F21B68E2}" type="presParOf" srcId="{EAB8A549-A876-47C6-8D92-2F4CD19273A3}" destId="{0F362DE3-F333-4FD2-BB57-655DEA255B54}" srcOrd="0" destOrd="0" presId="urn:microsoft.com/office/officeart/2005/8/layout/process2"/>
    <dgm:cxn modelId="{F676F291-AE57-4278-8789-358457071550}" type="presParOf" srcId="{66973CE0-BFE5-4235-A806-E533C57832AE}" destId="{E8EB6384-7B71-4FBA-89B2-0A19DE13F982}" srcOrd="2" destOrd="0" presId="urn:microsoft.com/office/officeart/2005/8/layout/process2"/>
    <dgm:cxn modelId="{0951434E-54FC-4477-9733-F145FB3BB2C3}" type="presParOf" srcId="{66973CE0-BFE5-4235-A806-E533C57832AE}" destId="{5CE13B41-4D75-4351-B17F-20501C19121C}" srcOrd="3" destOrd="0" presId="urn:microsoft.com/office/officeart/2005/8/layout/process2"/>
    <dgm:cxn modelId="{2478C5D2-9A2F-4290-944E-9672F5EF47FE}" type="presParOf" srcId="{5CE13B41-4D75-4351-B17F-20501C19121C}" destId="{ADDB0A45-B6D8-4692-8AE0-7CA412A3D6AE}" srcOrd="0" destOrd="0" presId="urn:microsoft.com/office/officeart/2005/8/layout/process2"/>
    <dgm:cxn modelId="{D8093287-CBFE-40E1-9C2A-825177454CBD}" type="presParOf" srcId="{66973CE0-BFE5-4235-A806-E533C57832AE}" destId="{34F17756-93AE-4F2B-ACA8-06303DAB541F}" srcOrd="4" destOrd="0" presId="urn:microsoft.com/office/officeart/2005/8/layout/process2"/>
    <dgm:cxn modelId="{5514C31F-31E3-4A3B-AB6B-22577CB0C1DC}" type="presParOf" srcId="{66973CE0-BFE5-4235-A806-E533C57832AE}" destId="{73EBE0A2-ED02-4A4F-9BF4-B5043E6E90C5}" srcOrd="5" destOrd="0" presId="urn:microsoft.com/office/officeart/2005/8/layout/process2"/>
    <dgm:cxn modelId="{EC911F78-755B-4496-87F2-DFE547E28A86}" type="presParOf" srcId="{73EBE0A2-ED02-4A4F-9BF4-B5043E6E90C5}" destId="{EDBE4518-43BA-4A83-8F06-520411325B82}" srcOrd="0" destOrd="0" presId="urn:microsoft.com/office/officeart/2005/8/layout/process2"/>
    <dgm:cxn modelId="{4A6B4288-EBC3-4614-863C-FDEC25E931C1}" type="presParOf" srcId="{66973CE0-BFE5-4235-A806-E533C57832AE}" destId="{A33BABEA-5E2D-4CD0-B35A-BC1F6BC4683D}" srcOrd="6" destOrd="0" presId="urn:microsoft.com/office/officeart/2005/8/layout/process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8" name="Номер слайда 7"/>
          <p:cNvSpPr>
            <a:spLocks noGrp="1"/>
          </p:cNvSpPr>
          <p:nvPr>
            <p:ph type="sldNum" sz="quarter" idx="11"/>
          </p:nvPr>
        </p:nvSpPr>
        <p:spPr/>
        <p:txBody>
          <a:bodyPr/>
          <a:lstStyle/>
          <a:p>
            <a:fld id="{3138A5D5-37EA-4B0C-AC3A-75A462CCFEE4}" type="slidenum">
              <a:rPr lang="uk-UA" smtClean="0"/>
              <a:pPr/>
              <a:t>‹#›</a:t>
            </a:fld>
            <a:endParaRPr lang="uk-UA"/>
          </a:p>
        </p:txBody>
      </p:sp>
      <p:sp>
        <p:nvSpPr>
          <p:cNvPr id="9" name="Нижний колонтитул 8"/>
          <p:cNvSpPr>
            <a:spLocks noGrp="1"/>
          </p:cNvSpPr>
          <p:nvPr>
            <p:ph type="ftr" sz="quarter" idx="12"/>
          </p:nvPr>
        </p:nvSpPr>
        <p:spPr/>
        <p:txBody>
          <a:bodyPr/>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46823FE-F6A1-451D-941D-72C4781D7537}" type="datetimeFigureOut">
              <a:rPr lang="uk-UA" smtClean="0"/>
              <a:pPr/>
              <a:t>23.03.2015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156448" y="6422064"/>
            <a:ext cx="762000" cy="365125"/>
          </a:xfrm>
        </p:spPr>
        <p:txBody>
          <a:bodyPr/>
          <a:lstStyle/>
          <a:p>
            <a:fld id="{3138A5D5-37EA-4B0C-AC3A-75A462CCFEE4}"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A46823FE-F6A1-451D-941D-72C4781D7537}" type="datetimeFigureOut">
              <a:rPr lang="uk-UA" smtClean="0"/>
              <a:pPr/>
              <a:t>23.03.2015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138A5D5-37EA-4B0C-AC3A-75A462CCFEE4}"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46823FE-F6A1-451D-941D-72C4781D7537}" type="datetimeFigureOut">
              <a:rPr lang="uk-UA" smtClean="0"/>
              <a:pPr/>
              <a:t>23.03.2015</a:t>
            </a:fld>
            <a:endParaRPr lang="uk-UA"/>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uk-UA"/>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138A5D5-37EA-4B0C-AC3A-75A462CCFEE4}"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620688"/>
            <a:ext cx="8064896" cy="230124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uk-UA" sz="2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ПРАКТИЧНІ АСПЕКТИ ВИКОРИСТАННЯ БЕНЧМАРКІНГУ: ЗАРУБІЖНИЙ І ВІТЧИЗНЯНИЙ ДОСВІД</a:t>
            </a:r>
            <a:br>
              <a:rPr lang="uk-UA" sz="24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uk-UA" sz="2400"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Подзаголовок 2"/>
          <p:cNvSpPr>
            <a:spLocks noGrp="1"/>
          </p:cNvSpPr>
          <p:nvPr>
            <p:ph type="subTitle" idx="1"/>
          </p:nvPr>
        </p:nvSpPr>
        <p:spPr>
          <a:xfrm>
            <a:off x="1403648" y="4509120"/>
            <a:ext cx="7272808" cy="1968624"/>
          </a:xfrm>
        </p:spPr>
        <p:txBody>
          <a:bodyPr>
            <a:normAutofit lnSpcReduction="10000"/>
          </a:bodyPr>
          <a:lstStyle/>
          <a:p>
            <a:r>
              <a:rPr lang="uk-UA" b="1" dirty="0" smtClean="0">
                <a:solidFill>
                  <a:srgbClr val="FFC000"/>
                </a:solidFill>
                <a:latin typeface="Book Antiqua" pitchFamily="18" charset="0"/>
              </a:rPr>
              <a:t>Виконали:</a:t>
            </a:r>
          </a:p>
          <a:p>
            <a:r>
              <a:rPr lang="uk-UA" b="1" dirty="0" smtClean="0">
                <a:solidFill>
                  <a:srgbClr val="FFC000"/>
                </a:solidFill>
                <a:latin typeface="Book Antiqua" pitchFamily="18" charset="0"/>
              </a:rPr>
              <a:t>Ю.В</a:t>
            </a:r>
            <a:r>
              <a:rPr lang="uk-UA" b="1" dirty="0" smtClean="0">
                <a:solidFill>
                  <a:srgbClr val="FFC000"/>
                </a:solidFill>
                <a:latin typeface="Book Antiqua" pitchFamily="18" charset="0"/>
              </a:rPr>
              <a:t>. Дідусь</a:t>
            </a:r>
            <a:r>
              <a:rPr lang="uk-UA" dirty="0" smtClean="0">
                <a:solidFill>
                  <a:srgbClr val="FFC000"/>
                </a:solidFill>
                <a:latin typeface="Book Antiqua" pitchFamily="18" charset="0"/>
              </a:rPr>
              <a:t> </a:t>
            </a:r>
          </a:p>
          <a:p>
            <a:r>
              <a:rPr lang="uk-UA" b="1" dirty="0" smtClean="0">
                <a:solidFill>
                  <a:srgbClr val="FFC000"/>
                </a:solidFill>
                <a:latin typeface="Book Antiqua" pitchFamily="18" charset="0"/>
              </a:rPr>
              <a:t>Ю.М. Сторчак</a:t>
            </a:r>
            <a:endParaRPr lang="uk-UA" dirty="0" smtClean="0">
              <a:solidFill>
                <a:srgbClr val="FFC000"/>
              </a:solidFill>
              <a:latin typeface="Book Antiqua" pitchFamily="18" charset="0"/>
            </a:endParaRPr>
          </a:p>
          <a:p>
            <a:r>
              <a:rPr lang="uk-UA" dirty="0" smtClean="0">
                <a:solidFill>
                  <a:srgbClr val="FFC000"/>
                </a:solidFill>
                <a:latin typeface="Book Antiqua" pitchFamily="18" charset="0"/>
              </a:rPr>
              <a:t>студентки 3 курсу факультету економіки та управління</a:t>
            </a:r>
          </a:p>
          <a:p>
            <a:r>
              <a:rPr lang="uk-UA" dirty="0" smtClean="0">
                <a:solidFill>
                  <a:srgbClr val="FFC000"/>
                </a:solidFill>
                <a:latin typeface="Book Antiqua" pitchFamily="18" charset="0"/>
              </a:rPr>
              <a:t>ДВНЗ «Київський національний економічний університет імені Вадима Гетьмана» </a:t>
            </a:r>
          </a:p>
          <a:p>
            <a:endParaRPr lang="uk-UA" dirty="0">
              <a:latin typeface="Book Antiqua" pitchFamily="18" charset="0"/>
            </a:endParaRPr>
          </a:p>
        </p:txBody>
      </p:sp>
      <p:pic>
        <p:nvPicPr>
          <p:cNvPr id="25603" name="Picture 3" descr="http://businessforward.ru/cont/img/rublevskiy-seminar.jpg?64918804"/>
          <p:cNvPicPr>
            <a:picLocks noChangeAspect="1" noChangeArrowheads="1"/>
          </p:cNvPicPr>
          <p:nvPr/>
        </p:nvPicPr>
        <p:blipFill>
          <a:blip r:embed="rId2" cstate="print"/>
          <a:srcRect/>
          <a:stretch>
            <a:fillRect/>
          </a:stretch>
        </p:blipFill>
        <p:spPr bwMode="auto">
          <a:xfrm>
            <a:off x="683568" y="2060848"/>
            <a:ext cx="2731296" cy="280831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a:noFill/>
          <a:ln>
            <a:noFill/>
          </a:ln>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Причини неготовності українського бізнес-середовища і її керівного складу </a:t>
            </a:r>
            <a: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
            </a:r>
            <a:b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br>
            <a: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                            до </a:t>
            </a:r>
            <a: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поширення використання </a:t>
            </a:r>
            <a:r>
              <a:rPr lang="uk-UA" sz="1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бенчмаркінгу</a:t>
            </a:r>
            <a:r>
              <a:rPr lang="uk-UA"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 :</a:t>
            </a:r>
            <a:endParaRPr lang="uk-UA"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endParaRPr>
          </a:p>
        </p:txBody>
      </p:sp>
      <p:sp>
        <p:nvSpPr>
          <p:cNvPr id="2049" name="Rectangle 1"/>
          <p:cNvSpPr>
            <a:spLocks noChangeArrowheads="1"/>
          </p:cNvSpPr>
          <p:nvPr/>
        </p:nvSpPr>
        <p:spPr bwMode="auto">
          <a:xfrm>
            <a:off x="1643042" y="4357694"/>
            <a:ext cx="4643470" cy="523220"/>
          </a:xfrm>
          <a:prstGeom prst="rect">
            <a:avLst/>
          </a:prstGeom>
          <a:ln>
            <a:headEnd/>
            <a:tailEnd/>
          </a:ln>
          <a:effectLst>
            <a:glow rad="228600">
              <a:schemeClr val="accent1">
                <a:satMod val="175000"/>
                <a:alpha val="40000"/>
              </a:schemeClr>
            </a:glow>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defTabSz="914400" rtl="0" eaLnBrk="1" fontAlgn="base" latinLnBrk="0" hangingPunct="1">
              <a:lnSpc>
                <a:spcPct val="100000"/>
              </a:lnSpc>
              <a:spcBef>
                <a:spcPct val="0"/>
              </a:spcBef>
              <a:spcAft>
                <a:spcPct val="0"/>
              </a:spcAft>
              <a:buClrTx/>
              <a:buSzTx/>
              <a:tabLst/>
            </a:pP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упереджене ставлення керівного складу організацій до проведення безкоштовних урядових програм;</a:t>
            </a:r>
            <a:endParaRPr kumimoji="0" lang="uk-UA" sz="1800" b="0" i="0" u="none" strike="noStrike" cap="none" normalizeH="0" baseline="0" dirty="0" smtClean="0">
              <a:ln>
                <a:noFill/>
              </a:ln>
              <a:solidFill>
                <a:schemeClr val="tx1"/>
              </a:solidFill>
              <a:effectLst/>
              <a:latin typeface="Book Antiqua" pitchFamily="18" charset="0"/>
              <a:cs typeface="Arial" pitchFamily="34" charset="0"/>
            </a:endParaRPr>
          </a:p>
        </p:txBody>
      </p:sp>
      <p:sp>
        <p:nvSpPr>
          <p:cNvPr id="2050" name="Rectangle 2"/>
          <p:cNvSpPr>
            <a:spLocks noChangeArrowheads="1"/>
          </p:cNvSpPr>
          <p:nvPr/>
        </p:nvSpPr>
        <p:spPr bwMode="auto">
          <a:xfrm>
            <a:off x="2643174" y="2500306"/>
            <a:ext cx="4857784" cy="954107"/>
          </a:xfrm>
          <a:prstGeom prst="rect">
            <a:avLst/>
          </a:prstGeom>
          <a:ln>
            <a:headEnd/>
            <a:tailEnd/>
          </a:ln>
          <a:effectLst>
            <a:glow rad="2286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defTabSz="914400" rtl="0" eaLnBrk="1" fontAlgn="base" latinLnBrk="0" hangingPunct="1">
              <a:lnSpc>
                <a:spcPct val="100000"/>
              </a:lnSpc>
              <a:spcBef>
                <a:spcPct val="0"/>
              </a:spcBef>
              <a:spcAft>
                <a:spcPct val="0"/>
              </a:spcAft>
              <a:buClrTx/>
              <a:buSzTx/>
              <a:tabLst/>
            </a:pP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помилкове розуміння інструментарію та призначення </a:t>
            </a:r>
            <a:r>
              <a:rPr kumimoji="0" lang="uk-UA"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бенчмаркінгу</a:t>
            </a: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недостатня поінформованість керівного складу підприємств про його функціональне призначення;</a:t>
            </a:r>
            <a:endParaRPr kumimoji="0" lang="uk-UA" sz="1800" b="0" i="0" u="none" strike="noStrike" cap="none" normalizeH="0" baseline="0" dirty="0" smtClean="0">
              <a:ln>
                <a:noFill/>
              </a:ln>
              <a:solidFill>
                <a:schemeClr val="tx1"/>
              </a:solidFill>
              <a:effectLst/>
              <a:latin typeface="Book Antiqua" pitchFamily="18" charset="0"/>
              <a:cs typeface="Arial" pitchFamily="34" charset="0"/>
            </a:endParaRPr>
          </a:p>
        </p:txBody>
      </p:sp>
      <p:sp>
        <p:nvSpPr>
          <p:cNvPr id="2051" name="Rectangle 3"/>
          <p:cNvSpPr>
            <a:spLocks noChangeArrowheads="1"/>
          </p:cNvSpPr>
          <p:nvPr/>
        </p:nvSpPr>
        <p:spPr bwMode="auto">
          <a:xfrm>
            <a:off x="3071802" y="1428736"/>
            <a:ext cx="5000660" cy="954107"/>
          </a:xfrm>
          <a:prstGeom prst="rect">
            <a:avLst/>
          </a:prstGeom>
          <a:ln>
            <a:headEnd/>
            <a:tailEnd/>
          </a:ln>
          <a:effectLst>
            <a:glow rad="228600">
              <a:schemeClr val="accent3">
                <a:satMod val="175000"/>
                <a:alpha val="40000"/>
              </a:schemeClr>
            </a:glow>
          </a:effec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defTabSz="914400" rtl="0" eaLnBrk="1" fontAlgn="base" latinLnBrk="0" hangingPunct="1">
              <a:lnSpc>
                <a:spcPct val="100000"/>
              </a:lnSpc>
              <a:spcBef>
                <a:spcPct val="0"/>
              </a:spcBef>
              <a:spcAft>
                <a:spcPct val="0"/>
              </a:spcAft>
              <a:buClrTx/>
              <a:buSzTx/>
              <a:tabLst/>
            </a:pPr>
            <a:r>
              <a:rPr kumimoji="0" lang="uk-UA"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непорівнюваність</a:t>
            </a: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досвіду українських підприємств із досвідом</a:t>
            </a:r>
            <a:r>
              <a:rPr kumimoji="0" lang="uk-UA" sz="1400" b="0" i="0" u="none" strike="noStrike" cap="none" normalizeH="0" dirty="0" smtClean="0">
                <a:ln>
                  <a:noFill/>
                </a:ln>
                <a:solidFill>
                  <a:srgbClr val="000000"/>
                </a:solidFill>
                <a:effectLst/>
                <a:latin typeface="Book Antiqua" pitchFamily="18" charset="0"/>
                <a:ea typeface="Calibri" pitchFamily="34" charset="0"/>
                <a:cs typeface="Times New Roman" pitchFamily="18" charset="0"/>
              </a:rPr>
              <a:t> </a:t>
            </a: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передових західних суб‘єктів господарювання, насамперед внаслідок недостатнього інформаційного забезпечення.</a:t>
            </a:r>
            <a:endParaRPr kumimoji="0" lang="uk-UA" sz="1800" b="0" i="0" u="none" strike="noStrike" cap="none" normalizeH="0" baseline="0" dirty="0" smtClean="0">
              <a:ln>
                <a:noFill/>
              </a:ln>
              <a:solidFill>
                <a:schemeClr val="tx1"/>
              </a:solidFill>
              <a:effectLst/>
              <a:latin typeface="Book Antiqua" pitchFamily="18" charset="0"/>
              <a:cs typeface="Arial" pitchFamily="34" charset="0"/>
            </a:endParaRPr>
          </a:p>
        </p:txBody>
      </p:sp>
      <p:sp>
        <p:nvSpPr>
          <p:cNvPr id="8" name="Прямоугольник 7"/>
          <p:cNvSpPr/>
          <p:nvPr/>
        </p:nvSpPr>
        <p:spPr>
          <a:xfrm>
            <a:off x="571472" y="5500702"/>
            <a:ext cx="4000528" cy="307777"/>
          </a:xfrm>
          <a:prstGeom prst="rect">
            <a:avLst/>
          </a:prstGeom>
          <a:effectLst>
            <a:glow rad="2286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uk-UA" sz="1400" dirty="0" smtClean="0">
                <a:latin typeface="Book Antiqua" pitchFamily="18" charset="0"/>
              </a:rPr>
              <a:t>відсутність належних методик управління; </a:t>
            </a:r>
            <a:endParaRPr lang="uk-UA" sz="1400" dirty="0">
              <a:latin typeface="Book Antiqua" pitchFamily="18" charset="0"/>
            </a:endParaRPr>
          </a:p>
        </p:txBody>
      </p:sp>
      <p:sp>
        <p:nvSpPr>
          <p:cNvPr id="2052" name="Rectangle 4"/>
          <p:cNvSpPr>
            <a:spLocks noChangeArrowheads="1"/>
          </p:cNvSpPr>
          <p:nvPr/>
        </p:nvSpPr>
        <p:spPr bwMode="auto">
          <a:xfrm>
            <a:off x="2428860" y="3571876"/>
            <a:ext cx="4429124" cy="738664"/>
          </a:xfrm>
          <a:prstGeom prst="rect">
            <a:avLst/>
          </a:prstGeom>
          <a:ln>
            <a:headEnd/>
            <a:tailEnd/>
          </a:ln>
          <a:effectLst>
            <a:glow rad="228600">
              <a:schemeClr val="accent5">
                <a:satMod val="175000"/>
                <a:alpha val="40000"/>
              </a:schemeClr>
            </a:glow>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tabLst/>
            </a:pP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відсутність</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у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вітчизняних</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підприємств</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бажання</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розкривати</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секрети</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свого</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успіху</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та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прагнення</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зберегти</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комерційну</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таємницю</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Book Antiqua" pitchFamily="18" charset="0"/>
              <a:cs typeface="Arial" pitchFamily="34" charset="0"/>
            </a:endParaRPr>
          </a:p>
        </p:txBody>
      </p:sp>
      <p:sp>
        <p:nvSpPr>
          <p:cNvPr id="2053" name="Rectangle 5"/>
          <p:cNvSpPr>
            <a:spLocks noChangeArrowheads="1"/>
          </p:cNvSpPr>
          <p:nvPr/>
        </p:nvSpPr>
        <p:spPr bwMode="auto">
          <a:xfrm>
            <a:off x="214282" y="5929330"/>
            <a:ext cx="3786214" cy="523220"/>
          </a:xfrm>
          <a:prstGeom prst="rect">
            <a:avLst/>
          </a:prstGeom>
          <a:ln>
            <a:headEnd/>
            <a:tailEnd/>
          </a:ln>
          <a:effectLst>
            <a:glow rad="228600">
              <a:schemeClr val="accent6">
                <a:satMod val="175000"/>
                <a:alpha val="40000"/>
              </a:schemeClr>
            </a:glow>
          </a:effec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tabLst/>
            </a:pPr>
            <a:r>
              <a:rPr kumimoji="0" lang="uk-UA"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брак досвідчених фахівців відповідної спеціалізації;</a:t>
            </a:r>
            <a:endParaRPr kumimoji="0" lang="uk-UA" sz="1800" b="0" i="0" u="none" strike="noStrike" cap="none" normalizeH="0" baseline="0" dirty="0" smtClean="0">
              <a:ln>
                <a:noFill/>
              </a:ln>
              <a:solidFill>
                <a:schemeClr val="tx1"/>
              </a:solidFill>
              <a:effectLst/>
              <a:latin typeface="Book Antiqua" pitchFamily="18" charset="0"/>
              <a:cs typeface="Arial" pitchFamily="34" charset="0"/>
            </a:endParaRPr>
          </a:p>
        </p:txBody>
      </p:sp>
      <p:sp>
        <p:nvSpPr>
          <p:cNvPr id="2054" name="Rectangle 6"/>
          <p:cNvSpPr>
            <a:spLocks noChangeArrowheads="1"/>
          </p:cNvSpPr>
          <p:nvPr/>
        </p:nvSpPr>
        <p:spPr bwMode="auto">
          <a:xfrm>
            <a:off x="928662" y="4929198"/>
            <a:ext cx="4714908" cy="523220"/>
          </a:xfrm>
          <a:prstGeom prst="rect">
            <a:avLst/>
          </a:prstGeom>
          <a:ln w="9525">
            <a:noFill/>
            <a:miter lim="800000"/>
            <a:headEnd/>
            <a:tailEnd/>
          </a:ln>
          <a:effectLst>
            <a:glow rad="101600">
              <a:schemeClr val="tx1">
                <a:lumMod val="75000"/>
                <a:alpha val="60000"/>
              </a:schemeClr>
            </a:glow>
          </a:effectLst>
        </p:spPr>
        <p:style>
          <a:lnRef idx="0">
            <a:scrgbClr r="0" g="0" b="0"/>
          </a:lnRef>
          <a:fillRef idx="1002">
            <a:schemeClr val="lt1"/>
          </a:fillRef>
          <a:effectRef idx="0">
            <a:scrgbClr r="0" g="0" b="0"/>
          </a:effectRef>
          <a:fontRef idx="major"/>
        </p:style>
        <p:txBody>
          <a:bodyPr vert="horz" wrap="square" lIns="91440" tIns="45720" rIns="91440" bIns="45720" numCol="1" anchor="ctr" anchorCtr="0" compatLnSpc="1">
            <a:prstTxWarp prst="textNoShape">
              <a:avLst/>
            </a:prstTxWarp>
            <a:spAutoFit/>
          </a:bodyPr>
          <a:lstStyle/>
          <a:p>
            <a:pPr marL="0" marR="0" lvl="0" defTabSz="914400" rtl="0" eaLnBrk="1" fontAlgn="base" latinLnBrk="0" hangingPunct="1">
              <a:lnSpc>
                <a:spcPct val="100000"/>
              </a:lnSpc>
              <a:spcBef>
                <a:spcPct val="0"/>
              </a:spcBef>
              <a:spcAft>
                <a:spcPct val="0"/>
              </a:spcAft>
              <a:buClrTx/>
              <a:buSzTx/>
              <a:tabLst/>
            </a:pP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недосконала</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законодавча</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база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щодо</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оприлюдненням</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інформації</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діяльність</a:t>
            </a:r>
            <a:r>
              <a:rPr kumimoji="0" lang="ru-RU" sz="1400" b="0"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 </a:t>
            </a:r>
            <a:r>
              <a:rPr kumimoji="0" lang="ru-RU" sz="1400" b="0" i="0" u="none" strike="noStrike" cap="none" normalizeH="0" baseline="0" dirty="0" err="1" smtClean="0">
                <a:ln>
                  <a:noFill/>
                </a:ln>
                <a:solidFill>
                  <a:srgbClr val="000000"/>
                </a:solidFill>
                <a:effectLst/>
                <a:latin typeface="Book Antiqua" pitchFamily="18" charset="0"/>
                <a:ea typeface="Calibri" pitchFamily="34" charset="0"/>
                <a:cs typeface="Times New Roman" pitchFamily="18" charset="0"/>
              </a:rPr>
              <a:t>підприємств</a:t>
            </a:r>
            <a:r>
              <a:rPr lang="ru-RU" sz="1400" dirty="0" smtClean="0">
                <a:solidFill>
                  <a:srgbClr val="000000"/>
                </a:solidFill>
                <a:latin typeface="Book Antiqua"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Book Antiqua" pitchFamily="18" charset="0"/>
              <a:cs typeface="Arial" pitchFamily="34" charset="0"/>
            </a:endParaRPr>
          </a:p>
        </p:txBody>
      </p:sp>
      <p:pic>
        <p:nvPicPr>
          <p:cNvPr id="13" name="Рисунок 12" descr="post_1079.png"/>
          <p:cNvPicPr>
            <a:picLocks noChangeAspect="1"/>
          </p:cNvPicPr>
          <p:nvPr/>
        </p:nvPicPr>
        <p:blipFill>
          <a:blip r:embed="rId2"/>
          <a:stretch>
            <a:fillRect/>
          </a:stretch>
        </p:blipFill>
        <p:spPr>
          <a:xfrm>
            <a:off x="428596" y="1500174"/>
            <a:ext cx="2286016" cy="169334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5" name="Рисунок 14" descr="bis300-200.jpg"/>
          <p:cNvPicPr>
            <a:picLocks noChangeAspect="1"/>
          </p:cNvPicPr>
          <p:nvPr/>
        </p:nvPicPr>
        <p:blipFill>
          <a:blip r:embed="rId3"/>
          <a:stretch>
            <a:fillRect/>
          </a:stretch>
        </p:blipFill>
        <p:spPr>
          <a:xfrm>
            <a:off x="6072198" y="4762509"/>
            <a:ext cx="2714644" cy="180976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1670" y="2571744"/>
            <a:ext cx="6643734" cy="1143000"/>
          </a:xfrm>
        </p:spPr>
        <p:txBody>
          <a:bodyPr/>
          <a:lstStyle/>
          <a:p>
            <a:r>
              <a:rPr lang="uk-UA" dirty="0" smtClean="0">
                <a:latin typeface="Book Antiqua" pitchFamily="18" charset="0"/>
              </a:rPr>
              <a:t>Дякуємо за увагу.</a:t>
            </a:r>
            <a:endParaRPr lang="uk-UA" dirty="0">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3154362"/>
          </a:xfrm>
          <a:effectLst>
            <a:glow rad="63500">
              <a:schemeClr val="accent5">
                <a:tint val="30000"/>
                <a:shade val="95000"/>
                <a:satMod val="300000"/>
                <a:alpha val="50000"/>
              </a:schemeClr>
            </a:glow>
            <a:softEdge rad="317500"/>
          </a:effectLst>
        </p:spPr>
        <p:style>
          <a:lnRef idx="3">
            <a:schemeClr val="lt1"/>
          </a:lnRef>
          <a:fillRef idx="1">
            <a:schemeClr val="accent5"/>
          </a:fillRef>
          <a:effectRef idx="1">
            <a:schemeClr val="accent5"/>
          </a:effectRef>
          <a:fontRef idx="minor">
            <a:schemeClr val="lt1"/>
          </a:fontRef>
        </p:style>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3200" b="1" dirty="0" err="1" smtClean="0">
                <a:ln w="50800"/>
                <a:solidFill>
                  <a:schemeClr val="bg1">
                    <a:shade val="50000"/>
                  </a:schemeClr>
                </a:solidFill>
              </a:rPr>
              <a:t>Бенчмаркінг</a:t>
            </a:r>
            <a:r>
              <a:rPr lang="ru-RU" sz="3200" b="1" dirty="0" smtClean="0">
                <a:ln w="50800"/>
                <a:solidFill>
                  <a:schemeClr val="bg1">
                    <a:shade val="50000"/>
                  </a:schemeClr>
                </a:solidFill>
              </a:rPr>
              <a:t> – </a:t>
            </a:r>
            <a:r>
              <a:rPr lang="ru-RU" sz="2800" dirty="0" err="1" smtClean="0">
                <a:ln w="50800"/>
                <a:solidFill>
                  <a:schemeClr val="bg1">
                    <a:shade val="50000"/>
                  </a:schemeClr>
                </a:solidFill>
                <a:latin typeface="Book Antiqua" pitchFamily="18" charset="0"/>
              </a:rPr>
              <a:t>це</a:t>
            </a:r>
            <a:r>
              <a:rPr lang="ru-RU" sz="2800" dirty="0" smtClean="0">
                <a:ln w="50800"/>
                <a:solidFill>
                  <a:schemeClr val="bg1">
                    <a:shade val="50000"/>
                  </a:schemeClr>
                </a:solidFill>
                <a:latin typeface="Book Antiqua" pitchFamily="18" charset="0"/>
              </a:rPr>
              <a:t> </a:t>
            </a:r>
            <a:r>
              <a:rPr lang="ru-RU" sz="2800" dirty="0" err="1" smtClean="0">
                <a:ln w="50800"/>
                <a:solidFill>
                  <a:schemeClr val="bg1">
                    <a:shade val="50000"/>
                  </a:schemeClr>
                </a:solidFill>
                <a:latin typeface="Book Antiqua" pitchFamily="18" charset="0"/>
              </a:rPr>
              <a:t>особлива</a:t>
            </a:r>
            <a:r>
              <a:rPr lang="ru-RU" sz="2800" dirty="0" smtClean="0">
                <a:ln w="50800"/>
                <a:solidFill>
                  <a:schemeClr val="bg1">
                    <a:shade val="50000"/>
                  </a:schemeClr>
                </a:solidFill>
                <a:latin typeface="Book Antiqua" pitchFamily="18" charset="0"/>
              </a:rPr>
              <a:t> процедура </a:t>
            </a:r>
            <a:r>
              <a:rPr lang="ru-RU" sz="2800" dirty="0" err="1" smtClean="0">
                <a:ln w="50800"/>
                <a:solidFill>
                  <a:schemeClr val="bg1">
                    <a:shade val="50000"/>
                  </a:schemeClr>
                </a:solidFill>
                <a:latin typeface="Book Antiqua" pitchFamily="18" charset="0"/>
              </a:rPr>
              <a:t>введення</a:t>
            </a:r>
            <a:r>
              <a:rPr lang="ru-RU" sz="2800" dirty="0" smtClean="0">
                <a:ln w="50800"/>
                <a:solidFill>
                  <a:schemeClr val="bg1">
                    <a:shade val="50000"/>
                  </a:schemeClr>
                </a:solidFill>
                <a:latin typeface="Book Antiqua" pitchFamily="18" charset="0"/>
              </a:rPr>
              <a:t> в практику </a:t>
            </a:r>
            <a:r>
              <a:rPr lang="ru-RU" sz="2800" dirty="0" err="1" smtClean="0">
                <a:ln w="50800"/>
                <a:solidFill>
                  <a:schemeClr val="bg1">
                    <a:shade val="50000"/>
                  </a:schemeClr>
                </a:solidFill>
                <a:latin typeface="Book Antiqua" pitchFamily="18" charset="0"/>
              </a:rPr>
              <a:t>технологій</a:t>
            </a:r>
            <a:r>
              <a:rPr lang="ru-RU" sz="2800" dirty="0" smtClean="0">
                <a:ln w="50800"/>
                <a:solidFill>
                  <a:schemeClr val="bg1">
                    <a:shade val="50000"/>
                  </a:schemeClr>
                </a:solidFill>
                <a:latin typeface="Book Antiqua" pitchFamily="18" charset="0"/>
              </a:rPr>
              <a:t>, </a:t>
            </a:r>
            <a:r>
              <a:rPr lang="ru-RU" sz="2800" dirty="0" err="1" smtClean="0">
                <a:ln w="50800"/>
                <a:solidFill>
                  <a:schemeClr val="bg1">
                    <a:shade val="50000"/>
                  </a:schemeClr>
                </a:solidFill>
                <a:latin typeface="Book Antiqua" pitchFamily="18" charset="0"/>
              </a:rPr>
              <a:t>стандартів</a:t>
            </a:r>
            <a:r>
              <a:rPr lang="ru-RU" sz="2800" dirty="0" smtClean="0">
                <a:ln w="50800"/>
                <a:solidFill>
                  <a:schemeClr val="bg1">
                    <a:shade val="50000"/>
                  </a:schemeClr>
                </a:solidFill>
                <a:latin typeface="Book Antiqua" pitchFamily="18" charset="0"/>
              </a:rPr>
              <a:t> та </a:t>
            </a:r>
            <a:r>
              <a:rPr lang="ru-RU" sz="2800" dirty="0" err="1" smtClean="0">
                <a:ln w="50800"/>
                <a:solidFill>
                  <a:schemeClr val="bg1">
                    <a:shade val="50000"/>
                  </a:schemeClr>
                </a:solidFill>
                <a:latin typeface="Book Antiqua" pitchFamily="18" charset="0"/>
              </a:rPr>
              <a:t>методів</a:t>
            </a:r>
            <a:r>
              <a:rPr lang="ru-RU" sz="2800" dirty="0" smtClean="0">
                <a:ln w="50800"/>
                <a:solidFill>
                  <a:schemeClr val="bg1">
                    <a:shade val="50000"/>
                  </a:schemeClr>
                </a:solidFill>
                <a:latin typeface="Book Antiqua" pitchFamily="18" charset="0"/>
              </a:rPr>
              <a:t> </a:t>
            </a:r>
            <a:r>
              <a:rPr lang="ru-RU" sz="2800" dirty="0" err="1" smtClean="0">
                <a:ln w="50800"/>
                <a:solidFill>
                  <a:schemeClr val="bg1">
                    <a:shade val="50000"/>
                  </a:schemeClr>
                </a:solidFill>
                <a:latin typeface="Book Antiqua" pitchFamily="18" charset="0"/>
              </a:rPr>
              <a:t>роботи</a:t>
            </a:r>
            <a:r>
              <a:rPr lang="ru-RU" sz="2800" dirty="0" smtClean="0">
                <a:ln w="50800"/>
                <a:solidFill>
                  <a:schemeClr val="bg1">
                    <a:shade val="50000"/>
                  </a:schemeClr>
                </a:solidFill>
                <a:latin typeface="Book Antiqua" pitchFamily="18" charset="0"/>
              </a:rPr>
              <a:t> </a:t>
            </a:r>
            <a:r>
              <a:rPr lang="ru-RU" sz="2800" dirty="0" err="1" smtClean="0">
                <a:ln w="50800"/>
                <a:solidFill>
                  <a:schemeClr val="bg1">
                    <a:shade val="50000"/>
                  </a:schemeClr>
                </a:solidFill>
                <a:latin typeface="Book Antiqua" pitchFamily="18" charset="0"/>
              </a:rPr>
              <a:t>кращих</a:t>
            </a:r>
            <a:r>
              <a:rPr lang="ru-RU" sz="2800" dirty="0" smtClean="0">
                <a:ln w="50800"/>
                <a:solidFill>
                  <a:schemeClr val="bg1">
                    <a:shade val="50000"/>
                  </a:schemeClr>
                </a:solidFill>
                <a:latin typeface="Book Antiqua" pitchFamily="18" charset="0"/>
              </a:rPr>
              <a:t> </a:t>
            </a:r>
            <a:r>
              <a:rPr lang="ru-RU" sz="2800" dirty="0" err="1" smtClean="0">
                <a:ln w="50800"/>
                <a:solidFill>
                  <a:schemeClr val="bg1">
                    <a:shade val="50000"/>
                  </a:schemeClr>
                </a:solidFill>
                <a:latin typeface="Book Antiqua" pitchFamily="18" charset="0"/>
              </a:rPr>
              <a:t>організацій</a:t>
            </a:r>
            <a:endParaRPr lang="uk-UA" sz="2800" dirty="0">
              <a:ln w="50800"/>
              <a:solidFill>
                <a:schemeClr val="bg1">
                  <a:shade val="50000"/>
                </a:schemeClr>
              </a:solidFill>
              <a:latin typeface="Book Antiqua" pitchFamily="18" charset="0"/>
            </a:endParaRPr>
          </a:p>
        </p:txBody>
      </p:sp>
      <p:pic>
        <p:nvPicPr>
          <p:cNvPr id="4" name="Рисунок 3" descr="google-analytics-benchmarking-newsletter-e1347249345921.png"/>
          <p:cNvPicPr>
            <a:picLocks noChangeAspect="1"/>
          </p:cNvPicPr>
          <p:nvPr/>
        </p:nvPicPr>
        <p:blipFill>
          <a:blip r:embed="rId2"/>
          <a:stretch>
            <a:fillRect/>
          </a:stretch>
        </p:blipFill>
        <p:spPr>
          <a:xfrm>
            <a:off x="1500166" y="2819400"/>
            <a:ext cx="5715000" cy="4038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8" name="Picture 10" descr="http://studsovet.ipsa.kpi.ua/uploads/posts/2013-05/1368982043_ibm-intel-logo.jpg"/>
          <p:cNvPicPr>
            <a:picLocks noChangeAspect="1" noChangeArrowheads="1"/>
          </p:cNvPicPr>
          <p:nvPr/>
        </p:nvPicPr>
        <p:blipFill>
          <a:blip r:embed="rId2" cstate="print"/>
          <a:srcRect/>
          <a:stretch>
            <a:fillRect/>
          </a:stretch>
        </p:blipFill>
        <p:spPr bwMode="auto">
          <a:xfrm>
            <a:off x="142844" y="0"/>
            <a:ext cx="3203848" cy="2115447"/>
          </a:xfrm>
          <a:prstGeom prst="rect">
            <a:avLst/>
          </a:prstGeom>
          <a:ln>
            <a:noFill/>
          </a:ln>
          <a:effectLst>
            <a:softEdge rad="112500"/>
          </a:effectLst>
        </p:spPr>
      </p:pic>
      <p:sp>
        <p:nvSpPr>
          <p:cNvPr id="2" name="Заголовок 1"/>
          <p:cNvSpPr>
            <a:spLocks noGrp="1"/>
          </p:cNvSpPr>
          <p:nvPr>
            <p:ph type="title"/>
          </p:nvPr>
        </p:nvSpPr>
        <p:spPr>
          <a:xfrm>
            <a:off x="1214414" y="2000240"/>
            <a:ext cx="6747520" cy="4032448"/>
          </a:xfrm>
          <a:ln w="38100">
            <a:solidFill>
              <a:schemeClr val="accent1">
                <a:lumMod val="60000"/>
                <a:lumOff val="40000"/>
              </a:schemeClr>
            </a:solidFill>
          </a:ln>
          <a:effectLst>
            <a:glow rad="228600">
              <a:schemeClr val="accent1">
                <a:satMod val="175000"/>
                <a:alpha val="40000"/>
              </a:schemeClr>
            </a:glow>
          </a:effectLst>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balanced" dir="t">
                <a:rot lat="0" lon="0" rev="2100000"/>
              </a:lightRig>
            </a:scene3d>
            <a:sp3d extrusionH="57150" prstMaterial="metal">
              <a:bevelT w="38100" h="25400"/>
              <a:contourClr>
                <a:schemeClr val="bg2"/>
              </a:contourClr>
            </a:sp3d>
          </a:bodyPr>
          <a:lstStyle/>
          <a:p>
            <a:pPr indent="450000">
              <a:lnSpc>
                <a:spcPct val="150000"/>
              </a:lnSpc>
            </a:pPr>
            <a:r>
              <a:rPr lang="ru-RU" sz="1800" dirty="0" err="1" smtClean="0">
                <a:ln w="50800"/>
                <a:solidFill>
                  <a:schemeClr val="bg1">
                    <a:shade val="50000"/>
                  </a:schemeClr>
                </a:solidFill>
                <a:latin typeface="Book Antiqua" pitchFamily="18" charset="0"/>
                <a:cs typeface="Times New Roman" pitchFamily="18" charset="0"/>
              </a:rPr>
              <a:t>Нині</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відомо</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багато</a:t>
            </a:r>
            <a:r>
              <a:rPr lang="ru-RU" sz="1800" dirty="0" smtClean="0">
                <a:ln w="50800"/>
                <a:solidFill>
                  <a:schemeClr val="bg1">
                    <a:shade val="50000"/>
                  </a:schemeClr>
                </a:solidFill>
                <a:latin typeface="Book Antiqua" pitchFamily="18" charset="0"/>
                <a:cs typeface="Times New Roman" pitchFamily="18" charset="0"/>
              </a:rPr>
              <a:t> моделей </a:t>
            </a:r>
            <a:r>
              <a:rPr lang="ru-RU" sz="1800" dirty="0" err="1" smtClean="0">
                <a:ln w="50800"/>
                <a:solidFill>
                  <a:schemeClr val="bg1">
                    <a:shade val="50000"/>
                  </a:schemeClr>
                </a:solidFill>
                <a:latin typeface="Book Antiqua" pitchFamily="18" charset="0"/>
                <a:cs typeface="Times New Roman" pitchFamily="18" charset="0"/>
              </a:rPr>
              <a:t>бенчмаркінгу</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які</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містять</a:t>
            </a:r>
            <a:r>
              <a:rPr lang="ru-RU" sz="1800" dirty="0" smtClean="0">
                <a:ln w="50800"/>
                <a:solidFill>
                  <a:schemeClr val="bg1">
                    <a:shade val="50000"/>
                  </a:schemeClr>
                </a:solidFill>
                <a:latin typeface="Book Antiqua" pitchFamily="18" charset="0"/>
                <a:cs typeface="Times New Roman" pitchFamily="18" charset="0"/>
              </a:rPr>
              <a:t> кроки </a:t>
            </a:r>
            <a:r>
              <a:rPr lang="ru-RU" sz="1800" dirty="0" err="1" smtClean="0">
                <a:ln w="50800"/>
                <a:solidFill>
                  <a:schemeClr val="bg1">
                    <a:shade val="50000"/>
                  </a:schemeClr>
                </a:solidFill>
                <a:latin typeface="Book Antiqua" pitchFamily="18" charset="0"/>
                <a:cs typeface="Times New Roman" pitchFamily="18" charset="0"/>
              </a:rPr>
              <a:t>чи</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етапи</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що</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слід</a:t>
            </a:r>
            <a:r>
              <a:rPr lang="ru-RU" sz="1800" dirty="0" smtClean="0">
                <a:ln w="50800"/>
                <a:solidFill>
                  <a:schemeClr val="bg1">
                    <a:shade val="50000"/>
                  </a:schemeClr>
                </a:solidFill>
                <a:latin typeface="Book Antiqua" pitchFamily="18" charset="0"/>
                <a:cs typeface="Times New Roman" pitchFamily="18" charset="0"/>
              </a:rPr>
              <a:t> пройти для </a:t>
            </a:r>
            <a:r>
              <a:rPr lang="ru-RU" sz="1800" dirty="0" err="1" smtClean="0">
                <a:ln w="50800"/>
                <a:solidFill>
                  <a:schemeClr val="bg1">
                    <a:shade val="50000"/>
                  </a:schemeClr>
                </a:solidFill>
                <a:latin typeface="Book Antiqua" pitchFamily="18" charset="0"/>
                <a:cs typeface="Times New Roman" pitchFamily="18" charset="0"/>
              </a:rPr>
              <a:t>досягнення</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кінцевого</a:t>
            </a:r>
            <a:r>
              <a:rPr lang="ru-RU" sz="1800" dirty="0" smtClean="0">
                <a:ln w="50800"/>
                <a:solidFill>
                  <a:schemeClr val="bg1">
                    <a:shade val="50000"/>
                  </a:schemeClr>
                </a:solidFill>
                <a:latin typeface="Book Antiqua" pitchFamily="18" charset="0"/>
                <a:cs typeface="Times New Roman" pitchFamily="18" charset="0"/>
              </a:rPr>
              <a:t> </a:t>
            </a:r>
            <a:r>
              <a:rPr lang="ru-RU" sz="1800" dirty="0" smtClean="0">
                <a:ln w="50800"/>
                <a:solidFill>
                  <a:schemeClr val="bg1">
                    <a:shade val="50000"/>
                  </a:schemeClr>
                </a:solidFill>
                <a:latin typeface="Book Antiqua" pitchFamily="18" charset="0"/>
                <a:cs typeface="Times New Roman" pitchFamily="18" charset="0"/>
              </a:rPr>
              <a:t>результату.</a:t>
            </a:r>
            <a:r>
              <a:rPr lang="ru-RU" sz="1800" dirty="0" smtClean="0">
                <a:ln w="50800"/>
                <a:solidFill>
                  <a:schemeClr val="bg1">
                    <a:shade val="50000"/>
                  </a:schemeClr>
                </a:solidFill>
                <a:latin typeface="Book Antiqua" pitchFamily="18" charset="0"/>
                <a:cs typeface="Times New Roman" pitchFamily="18" charset="0"/>
              </a:rPr>
              <a:t/>
            </a:r>
            <a:br>
              <a:rPr lang="ru-RU" sz="1800" dirty="0" smtClean="0">
                <a:ln w="50800"/>
                <a:solidFill>
                  <a:schemeClr val="bg1">
                    <a:shade val="50000"/>
                  </a:schemeClr>
                </a:solidFill>
                <a:latin typeface="Book Antiqua" pitchFamily="18" charset="0"/>
                <a:cs typeface="Times New Roman" pitchFamily="18" charset="0"/>
              </a:rPr>
            </a:b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Заслуговують</a:t>
            </a:r>
            <a:r>
              <a:rPr lang="ru-RU" sz="1800" dirty="0" smtClean="0">
                <a:ln w="50800"/>
                <a:solidFill>
                  <a:schemeClr val="bg1">
                    <a:shade val="50000"/>
                  </a:schemeClr>
                </a:solidFill>
                <a:latin typeface="Book Antiqua" pitchFamily="18" charset="0"/>
                <a:cs typeface="Times New Roman" pitchFamily="18" charset="0"/>
              </a:rPr>
              <a:t> </a:t>
            </a:r>
            <a:r>
              <a:rPr lang="ru-RU" sz="1800" dirty="0" smtClean="0">
                <a:ln w="50800"/>
                <a:solidFill>
                  <a:schemeClr val="bg1">
                    <a:shade val="50000"/>
                  </a:schemeClr>
                </a:solidFill>
                <a:latin typeface="Book Antiqua" pitchFamily="18" charset="0"/>
                <a:cs typeface="Times New Roman" pitchFamily="18" charset="0"/>
              </a:rPr>
              <a:t>на </a:t>
            </a:r>
            <a:r>
              <a:rPr lang="ru-RU" sz="1800" dirty="0" err="1" smtClean="0">
                <a:ln w="50800"/>
                <a:solidFill>
                  <a:schemeClr val="bg1">
                    <a:shade val="50000"/>
                  </a:schemeClr>
                </a:solidFill>
                <a:latin typeface="Book Antiqua" pitchFamily="18" charset="0"/>
                <a:cs typeface="Times New Roman" pitchFamily="18" charset="0"/>
              </a:rPr>
              <a:t>увагу</a:t>
            </a:r>
            <a:r>
              <a:rPr lang="ru-RU" sz="1800" dirty="0" smtClean="0">
                <a:ln w="50800"/>
                <a:solidFill>
                  <a:schemeClr val="bg1">
                    <a:shade val="50000"/>
                  </a:schemeClr>
                </a:solidFill>
                <a:latin typeface="Book Antiqua" pitchFamily="18" charset="0"/>
                <a:cs typeface="Times New Roman" pitchFamily="18" charset="0"/>
              </a:rPr>
              <a:t> модель </a:t>
            </a:r>
            <a:r>
              <a:rPr lang="ru-RU" sz="1800" dirty="0" err="1" smtClean="0">
                <a:ln w="50800"/>
                <a:solidFill>
                  <a:schemeClr val="bg1">
                    <a:shade val="50000"/>
                  </a:schemeClr>
                </a:solidFill>
                <a:latin typeface="Book Antiqua" pitchFamily="18" charset="0"/>
                <a:cs typeface="Times New Roman" pitchFamily="18" charset="0"/>
              </a:rPr>
              <a:t>компанії</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Xerox</a:t>
            </a:r>
            <a:r>
              <a:rPr lang="ru-RU" sz="1800" dirty="0" smtClean="0">
                <a:ln w="50800"/>
                <a:solidFill>
                  <a:schemeClr val="bg1">
                    <a:shade val="50000"/>
                  </a:schemeClr>
                </a:solidFill>
                <a:latin typeface="Book Antiqua" pitchFamily="18" charset="0"/>
                <a:cs typeface="Times New Roman" pitchFamily="18" charset="0"/>
              </a:rPr>
              <a:t>», модель R. </a:t>
            </a:r>
            <a:r>
              <a:rPr lang="ru-RU" sz="1800" dirty="0" err="1" smtClean="0">
                <a:ln w="50800"/>
                <a:solidFill>
                  <a:schemeClr val="bg1">
                    <a:shade val="50000"/>
                  </a:schemeClr>
                </a:solidFill>
                <a:latin typeface="Book Antiqua" pitchFamily="18" charset="0"/>
                <a:cs typeface="Times New Roman" pitchFamily="18" charset="0"/>
              </a:rPr>
              <a:t>Camp</a:t>
            </a:r>
            <a:r>
              <a:rPr lang="ru-RU" sz="1800" dirty="0" smtClean="0">
                <a:ln w="50800"/>
                <a:solidFill>
                  <a:schemeClr val="bg1">
                    <a:shade val="50000"/>
                  </a:schemeClr>
                </a:solidFill>
                <a:latin typeface="Book Antiqua" pitchFamily="18" charset="0"/>
                <a:cs typeface="Times New Roman" pitchFamily="18" charset="0"/>
              </a:rPr>
              <a:t>, модель R. </a:t>
            </a:r>
            <a:r>
              <a:rPr lang="ru-RU" sz="1800" dirty="0" err="1" smtClean="0">
                <a:ln w="50800"/>
                <a:solidFill>
                  <a:schemeClr val="bg1">
                    <a:shade val="50000"/>
                  </a:schemeClr>
                </a:solidFill>
                <a:latin typeface="Book Antiqua" pitchFamily="18" charset="0"/>
                <a:cs typeface="Times New Roman" pitchFamily="18" charset="0"/>
              </a:rPr>
              <a:t>Reider</a:t>
            </a:r>
            <a:r>
              <a:rPr lang="ru-RU" sz="1800" dirty="0" smtClean="0">
                <a:ln w="50800"/>
                <a:solidFill>
                  <a:schemeClr val="bg1">
                    <a:shade val="50000"/>
                  </a:schemeClr>
                </a:solidFill>
                <a:latin typeface="Book Antiqua" pitchFamily="18" charset="0"/>
                <a:cs typeface="Times New Roman" pitchFamily="18" charset="0"/>
              </a:rPr>
              <a:t>, «колесо </a:t>
            </a:r>
            <a:r>
              <a:rPr lang="ru-RU" sz="1800" dirty="0" err="1" smtClean="0">
                <a:ln w="50800"/>
                <a:solidFill>
                  <a:schemeClr val="bg1">
                    <a:shade val="50000"/>
                  </a:schemeClr>
                </a:solidFill>
                <a:latin typeface="Book Antiqua" pitchFamily="18" charset="0"/>
                <a:cs typeface="Times New Roman" pitchFamily="18" charset="0"/>
              </a:rPr>
              <a:t>бенчмаркінгу</a:t>
            </a:r>
            <a:r>
              <a:rPr lang="ru-RU" sz="1800" dirty="0" smtClean="0">
                <a:ln w="50800"/>
                <a:solidFill>
                  <a:schemeClr val="bg1">
                    <a:shade val="50000"/>
                  </a:schemeClr>
                </a:solidFill>
                <a:latin typeface="Book Antiqua" pitchFamily="18" charset="0"/>
                <a:cs typeface="Times New Roman" pitchFamily="18" charset="0"/>
              </a:rPr>
              <a:t>» І. П. Данилова, модель </a:t>
            </a:r>
            <a:r>
              <a:rPr lang="ru-RU" sz="1800" dirty="0" err="1" smtClean="0">
                <a:ln w="50800"/>
                <a:solidFill>
                  <a:schemeClr val="bg1">
                    <a:shade val="50000"/>
                  </a:schemeClr>
                </a:solidFill>
                <a:latin typeface="Book Antiqua" pitchFamily="18" charset="0"/>
                <a:cs typeface="Times New Roman" pitchFamily="18" charset="0"/>
              </a:rPr>
              <a:t>Schrott</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Glaswerke</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модель</a:t>
            </a:r>
            <a:r>
              <a:rPr lang="ru-RU" sz="1800" dirty="0" smtClean="0">
                <a:ln w="50800"/>
                <a:solidFill>
                  <a:schemeClr val="bg1">
                    <a:shade val="50000"/>
                  </a:schemeClr>
                </a:solidFill>
                <a:latin typeface="Book Antiqua" pitchFamily="18" charset="0"/>
                <a:cs typeface="Times New Roman" pitchFamily="18" charset="0"/>
              </a:rPr>
              <a:t> C. </a:t>
            </a:r>
            <a:r>
              <a:rPr lang="ru-RU" sz="1800" dirty="0" err="1" smtClean="0">
                <a:ln w="50800"/>
                <a:solidFill>
                  <a:schemeClr val="bg1">
                    <a:shade val="50000"/>
                  </a:schemeClr>
                </a:solidFill>
                <a:latin typeface="Book Antiqua" pitchFamily="18" charset="0"/>
                <a:cs typeface="Times New Roman" pitchFamily="18" charset="0"/>
              </a:rPr>
              <a:t>Tintelnot</a:t>
            </a:r>
            <a:r>
              <a:rPr lang="ru-RU" sz="1800" dirty="0" smtClean="0">
                <a:ln w="50800"/>
                <a:solidFill>
                  <a:schemeClr val="bg1">
                    <a:shade val="50000"/>
                  </a:schemeClr>
                </a:solidFill>
                <a:latin typeface="Book Antiqua" pitchFamily="18" charset="0"/>
                <a:cs typeface="Times New Roman" pitchFamily="18" charset="0"/>
              </a:rPr>
              <a:t>, модель </a:t>
            </a:r>
            <a:r>
              <a:rPr lang="ru-RU" sz="1800" dirty="0" err="1" smtClean="0">
                <a:ln w="50800"/>
                <a:solidFill>
                  <a:schemeClr val="bg1">
                    <a:shade val="50000"/>
                  </a:schemeClr>
                </a:solidFill>
                <a:latin typeface="Book Antiqua" pitchFamily="18" charset="0"/>
                <a:cs typeface="Times New Roman" pitchFamily="18" charset="0"/>
              </a:rPr>
              <a:t>компанії</a:t>
            </a:r>
            <a:r>
              <a:rPr lang="ru-RU" sz="1800" dirty="0" smtClean="0">
                <a:ln w="50800"/>
                <a:solidFill>
                  <a:schemeClr val="bg1">
                    <a:shade val="50000"/>
                  </a:schemeClr>
                </a:solidFill>
                <a:latin typeface="Book Antiqua" pitchFamily="18" charset="0"/>
                <a:cs typeface="Times New Roman" pitchFamily="18" charset="0"/>
              </a:rPr>
              <a:t> «IBM», модель А. </a:t>
            </a:r>
            <a:r>
              <a:rPr lang="ru-RU" sz="1800" dirty="0" err="1" smtClean="0">
                <a:ln w="50800"/>
                <a:solidFill>
                  <a:schemeClr val="bg1">
                    <a:shade val="50000"/>
                  </a:schemeClr>
                </a:solidFill>
                <a:latin typeface="Book Antiqua" pitchFamily="18" charset="0"/>
                <a:cs typeface="Times New Roman" pitchFamily="18" charset="0"/>
              </a:rPr>
              <a:t>Alsteat</a:t>
            </a:r>
            <a:r>
              <a:rPr lang="ru-RU" sz="1800" dirty="0" smtClean="0">
                <a:ln w="50800"/>
                <a:solidFill>
                  <a:schemeClr val="bg1">
                    <a:shade val="50000"/>
                  </a:schemeClr>
                </a:solidFill>
                <a:latin typeface="Book Antiqua" pitchFamily="18" charset="0"/>
                <a:cs typeface="Times New Roman" pitchFamily="18" charset="0"/>
              </a:rPr>
              <a:t>, модель M. </a:t>
            </a:r>
            <a:r>
              <a:rPr lang="ru-RU" sz="1800" dirty="0" err="1" smtClean="0">
                <a:ln w="50800"/>
                <a:solidFill>
                  <a:schemeClr val="bg1">
                    <a:shade val="50000"/>
                  </a:schemeClr>
                </a:solidFill>
                <a:latin typeface="Book Antiqua" pitchFamily="18" charset="0"/>
                <a:cs typeface="Times New Roman" pitchFamily="18" charset="0"/>
              </a:rPr>
              <a:t>Brighton</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General</a:t>
            </a:r>
            <a:r>
              <a:rPr lang="ru-RU" sz="1800" dirty="0" smtClean="0">
                <a:ln w="50800"/>
                <a:solidFill>
                  <a:schemeClr val="bg1">
                    <a:shade val="50000"/>
                  </a:schemeClr>
                </a:solidFill>
                <a:latin typeface="Book Antiqua" pitchFamily="18" charset="0"/>
                <a:cs typeface="Times New Roman" pitchFamily="18" charset="0"/>
              </a:rPr>
              <a:t> </a:t>
            </a:r>
            <a:r>
              <a:rPr lang="ru-RU" sz="1800" dirty="0" err="1" smtClean="0">
                <a:ln w="50800"/>
                <a:solidFill>
                  <a:schemeClr val="bg1">
                    <a:shade val="50000"/>
                  </a:schemeClr>
                </a:solidFill>
                <a:latin typeface="Book Antiqua" pitchFamily="18" charset="0"/>
                <a:cs typeface="Times New Roman" pitchFamily="18" charset="0"/>
              </a:rPr>
              <a:t>Motors</a:t>
            </a:r>
            <a:r>
              <a:rPr lang="ru-RU" sz="1800" dirty="0" smtClean="0">
                <a:ln w="50800"/>
                <a:solidFill>
                  <a:schemeClr val="bg1">
                    <a:shade val="50000"/>
                  </a:schemeClr>
                </a:solidFill>
                <a:latin typeface="Book Antiqua" pitchFamily="18" charset="0"/>
                <a:cs typeface="Times New Roman" pitchFamily="18" charset="0"/>
              </a:rPr>
              <a:t>»), модель </a:t>
            </a:r>
            <a:r>
              <a:rPr lang="ru-RU" sz="1800" dirty="0" err="1" smtClean="0">
                <a:ln w="50800"/>
                <a:solidFill>
                  <a:schemeClr val="bg1">
                    <a:shade val="50000"/>
                  </a:schemeClr>
                </a:solidFill>
                <a:latin typeface="Book Antiqua" pitchFamily="18" charset="0"/>
                <a:cs typeface="Times New Roman" pitchFamily="18" charset="0"/>
              </a:rPr>
              <a:t>компанії</a:t>
            </a:r>
            <a:r>
              <a:rPr lang="ru-RU" sz="1800" dirty="0" smtClean="0">
                <a:ln w="50800"/>
                <a:solidFill>
                  <a:schemeClr val="bg1">
                    <a:shade val="50000"/>
                  </a:schemeClr>
                </a:solidFill>
                <a:latin typeface="Book Antiqua" pitchFamily="18" charset="0"/>
                <a:cs typeface="Times New Roman" pitchFamily="18" charset="0"/>
              </a:rPr>
              <a:t> «ICI </a:t>
            </a:r>
            <a:r>
              <a:rPr lang="ru-RU" sz="1800" dirty="0" err="1" smtClean="0">
                <a:ln w="50800"/>
                <a:solidFill>
                  <a:schemeClr val="bg1">
                    <a:shade val="50000"/>
                  </a:schemeClr>
                </a:solidFill>
                <a:latin typeface="Book Antiqua" pitchFamily="18" charset="0"/>
                <a:cs typeface="Times New Roman" pitchFamily="18" charset="0"/>
              </a:rPr>
              <a:t>fibres</a:t>
            </a:r>
            <a:r>
              <a:rPr lang="ru-RU" sz="1800" dirty="0" smtClean="0">
                <a:ln w="50800"/>
                <a:solidFill>
                  <a:schemeClr val="bg1">
                    <a:shade val="50000"/>
                  </a:schemeClr>
                </a:solidFill>
                <a:latin typeface="Book Antiqua" pitchFamily="18" charset="0"/>
                <a:cs typeface="Times New Roman" pitchFamily="18" charset="0"/>
              </a:rPr>
              <a:t>» та </a:t>
            </a:r>
            <a:r>
              <a:rPr lang="ru-RU" sz="1800" dirty="0" err="1" smtClean="0">
                <a:ln w="50800"/>
                <a:solidFill>
                  <a:schemeClr val="bg1">
                    <a:shade val="50000"/>
                  </a:schemeClr>
                </a:solidFill>
                <a:latin typeface="Book Antiqua" pitchFamily="18" charset="0"/>
                <a:cs typeface="Times New Roman" pitchFamily="18" charset="0"/>
              </a:rPr>
              <a:t>ін</a:t>
            </a:r>
            <a:r>
              <a:rPr lang="ru-RU" sz="1800" dirty="0" smtClean="0">
                <a:ln w="50800"/>
                <a:solidFill>
                  <a:schemeClr val="bg1">
                    <a:shade val="50000"/>
                  </a:schemeClr>
                </a:solidFill>
                <a:latin typeface="Book Antiqua" pitchFamily="18" charset="0"/>
                <a:cs typeface="Times New Roman" pitchFamily="18" charset="0"/>
              </a:rPr>
              <a:t>.</a:t>
            </a:r>
            <a:endParaRPr lang="uk-UA" sz="1800" dirty="0">
              <a:ln w="50800"/>
              <a:solidFill>
                <a:schemeClr val="bg1">
                  <a:shade val="50000"/>
                </a:schemeClr>
              </a:solidFill>
              <a:latin typeface="Book Antiqua" pitchFamily="18" charset="0"/>
              <a:cs typeface="Times New Roman" pitchFamily="18" charset="0"/>
            </a:endParaRPr>
          </a:p>
        </p:txBody>
      </p:sp>
      <p:sp>
        <p:nvSpPr>
          <p:cNvPr id="27650" name="AutoShape 2" descr="Картинки по запросу xer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7652" name="AutoShape 4" descr="Картинки по запросу xer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7654" name="AutoShape 6" descr="Картинки по запросу xero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7656" name="Picture 8" descr="https://encrypted-tbn3.gstatic.com/images?q=tbn:ANd9GcRcIPxA354zyc1Sq4rJ7Xmpj1slzQSCrGTMVprVZ2_p1fq2r16m"/>
          <p:cNvPicPr>
            <a:picLocks noChangeAspect="1" noChangeArrowheads="1"/>
          </p:cNvPicPr>
          <p:nvPr/>
        </p:nvPicPr>
        <p:blipFill>
          <a:blip r:embed="rId3" cstate="print"/>
          <a:srcRect/>
          <a:stretch>
            <a:fillRect/>
          </a:stretch>
        </p:blipFill>
        <p:spPr bwMode="auto">
          <a:xfrm>
            <a:off x="3571868" y="1142984"/>
            <a:ext cx="2833232" cy="792088"/>
          </a:xfrm>
          <a:prstGeom prst="rect">
            <a:avLst/>
          </a:prstGeom>
          <a:ln>
            <a:noFill/>
          </a:ln>
          <a:effectLst>
            <a:softEdge rad="112500"/>
          </a:effectLst>
        </p:spPr>
      </p:pic>
      <p:pic>
        <p:nvPicPr>
          <p:cNvPr id="27662" name="Picture 14" descr="http://upload.wikimedia.org/wikipedia/commons/thumb/0/0f/General_Motors.svg/150px-General_Motors.svg.png"/>
          <p:cNvPicPr>
            <a:picLocks noChangeAspect="1" noChangeArrowheads="1"/>
          </p:cNvPicPr>
          <p:nvPr/>
        </p:nvPicPr>
        <p:blipFill>
          <a:blip r:embed="rId4" cstate="print"/>
          <a:srcRect/>
          <a:stretch>
            <a:fillRect/>
          </a:stretch>
        </p:blipFill>
        <p:spPr bwMode="auto">
          <a:xfrm>
            <a:off x="6969263" y="285728"/>
            <a:ext cx="2174737" cy="21602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91264" cy="1143000"/>
          </a:xfrm>
          <a:effectLst>
            <a:glow rad="63500">
              <a:schemeClr val="accent6">
                <a:tint val="30000"/>
                <a:shade val="95000"/>
                <a:satMod val="300000"/>
                <a:alpha val="50000"/>
              </a:schemeClr>
            </a:glow>
            <a:softEdge rad="127000"/>
          </a:effectLst>
        </p:spPr>
        <p:style>
          <a:lnRef idx="1">
            <a:schemeClr val="accent6"/>
          </a:lnRef>
          <a:fillRef idx="2">
            <a:schemeClr val="accent6"/>
          </a:fillRef>
          <a:effectRef idx="1">
            <a:schemeClr val="accent6"/>
          </a:effectRef>
          <a:fontRef idx="minor">
            <a:schemeClr val="dk1"/>
          </a:fontRef>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ru-RU" b="1" dirty="0" smtClean="0">
                <a:ln w="50800"/>
                <a:solidFill>
                  <a:schemeClr val="bg1">
                    <a:shade val="50000"/>
                  </a:schemeClr>
                </a:solidFill>
                <a:latin typeface="Book Antiqua" pitchFamily="18" charset="0"/>
              </a:rPr>
              <a:t>Модель </a:t>
            </a:r>
            <a:r>
              <a:rPr lang="ru-RU" b="1" dirty="0" err="1" smtClean="0">
                <a:ln w="50800"/>
                <a:solidFill>
                  <a:schemeClr val="bg1">
                    <a:shade val="50000"/>
                  </a:schemeClr>
                </a:solidFill>
                <a:latin typeface="Book Antiqua" pitchFamily="18" charset="0"/>
              </a:rPr>
              <a:t>компанії</a:t>
            </a:r>
            <a:r>
              <a:rPr lang="ru-RU" b="1" dirty="0" smtClean="0">
                <a:ln w="50800"/>
                <a:solidFill>
                  <a:schemeClr val="bg1">
                    <a:shade val="50000"/>
                  </a:schemeClr>
                </a:solidFill>
                <a:latin typeface="Book Antiqua" pitchFamily="18" charset="0"/>
              </a:rPr>
              <a:t> «</a:t>
            </a:r>
            <a:r>
              <a:rPr lang="en-AU" b="1" dirty="0" smtClean="0">
                <a:ln w="50800"/>
                <a:solidFill>
                  <a:schemeClr val="bg1">
                    <a:shade val="50000"/>
                  </a:schemeClr>
                </a:solidFill>
                <a:latin typeface="Book Antiqua" pitchFamily="18" charset="0"/>
              </a:rPr>
              <a:t>Xerox</a:t>
            </a:r>
            <a:r>
              <a:rPr lang="ru-RU" b="1" dirty="0" smtClean="0">
                <a:ln w="50800"/>
                <a:solidFill>
                  <a:schemeClr val="bg1">
                    <a:shade val="50000"/>
                  </a:schemeClr>
                </a:solidFill>
                <a:latin typeface="Book Antiqua" pitchFamily="18" charset="0"/>
              </a:rPr>
              <a:t>»</a:t>
            </a:r>
            <a:endParaRPr lang="uk-UA" b="1" dirty="0">
              <a:ln w="50800"/>
              <a:solidFill>
                <a:schemeClr val="bg1">
                  <a:shade val="50000"/>
                </a:schemeClr>
              </a:solidFill>
              <a:latin typeface="Book Antiqua" pitchFamily="18" charset="0"/>
            </a:endParaRPr>
          </a:p>
        </p:txBody>
      </p:sp>
      <p:sp>
        <p:nvSpPr>
          <p:cNvPr id="3" name="Содержимое 2"/>
          <p:cNvSpPr>
            <a:spLocks noGrp="1"/>
          </p:cNvSpPr>
          <p:nvPr>
            <p:ph idx="1"/>
          </p:nvPr>
        </p:nvSpPr>
        <p:spPr>
          <a:xfrm>
            <a:off x="571472" y="2143116"/>
            <a:ext cx="4829180" cy="3013505"/>
          </a:xfrm>
          <a:solidFill>
            <a:schemeClr val="accent4">
              <a:lumMod val="40000"/>
              <a:lumOff val="60000"/>
            </a:schemeClr>
          </a:solidFill>
          <a:effectLst>
            <a:glow rad="63500">
              <a:schemeClr val="accent5">
                <a:tint val="30000"/>
                <a:shade val="95000"/>
                <a:satMod val="300000"/>
                <a:alpha val="50000"/>
              </a:schemeClr>
            </a:glow>
            <a:softEdge rad="317500"/>
          </a:effectLst>
        </p:spPr>
        <p:style>
          <a:lnRef idx="3">
            <a:schemeClr val="lt1"/>
          </a:lnRef>
          <a:fillRef idx="1">
            <a:schemeClr val="accent5"/>
          </a:fillRef>
          <a:effectRef idx="1">
            <a:schemeClr val="accent5"/>
          </a:effectRef>
          <a:fontRef idx="minor">
            <a:schemeClr val="lt1"/>
          </a:fontRef>
        </p:style>
        <p:txBody>
          <a:bodyPr>
            <a:normAutofit/>
          </a:bodyPr>
          <a:lstStyle/>
          <a:p>
            <a:pPr marL="0" indent="384048">
              <a:spcBef>
                <a:spcPts val="0"/>
              </a:spcBef>
              <a:buNone/>
            </a:pPr>
            <a:r>
              <a:rPr lang="ru-RU" sz="2400" dirty="0" smtClean="0">
                <a:solidFill>
                  <a:schemeClr val="bg1"/>
                </a:solidFill>
                <a:latin typeface="Book Antiqua" pitchFamily="18" charset="0"/>
              </a:rPr>
              <a:t>Модель </a:t>
            </a:r>
            <a:r>
              <a:rPr lang="ru-RU" sz="2400" dirty="0" err="1" smtClean="0">
                <a:solidFill>
                  <a:schemeClr val="bg1"/>
                </a:solidFill>
                <a:latin typeface="Book Antiqua" pitchFamily="18" charset="0"/>
              </a:rPr>
              <a:t>компанії</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Xerox</a:t>
            </a:r>
            <a:r>
              <a:rPr lang="ru-RU" sz="2400" dirty="0" smtClean="0">
                <a:solidFill>
                  <a:schemeClr val="bg1"/>
                </a:solidFill>
                <a:latin typeface="Book Antiqua" pitchFamily="18" charset="0"/>
              </a:rPr>
              <a:t>» по праву </a:t>
            </a:r>
            <a:r>
              <a:rPr lang="ru-RU" sz="2400" dirty="0" err="1" smtClean="0">
                <a:solidFill>
                  <a:schemeClr val="bg1"/>
                </a:solidFill>
                <a:latin typeface="Book Antiqua" pitchFamily="18" charset="0"/>
              </a:rPr>
              <a:t>можна</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вважати</a:t>
            </a:r>
            <a:r>
              <a:rPr lang="ru-RU" sz="2400" dirty="0" smtClean="0">
                <a:solidFill>
                  <a:schemeClr val="bg1"/>
                </a:solidFill>
                <a:latin typeface="Book Antiqua" pitchFamily="18" charset="0"/>
              </a:rPr>
              <a:t> </a:t>
            </a:r>
            <a:r>
              <a:rPr lang="ru-RU" sz="2400" b="1" dirty="0" smtClean="0">
                <a:solidFill>
                  <a:schemeClr val="bg1"/>
                </a:solidFill>
                <a:latin typeface="Book Antiqua" pitchFamily="18" charset="0"/>
              </a:rPr>
              <a:t>шаблоном </a:t>
            </a:r>
            <a:r>
              <a:rPr lang="ru-RU" sz="2400" b="1" dirty="0" err="1" smtClean="0">
                <a:solidFill>
                  <a:schemeClr val="bg1"/>
                </a:solidFill>
                <a:latin typeface="Book Antiqua" pitchFamily="18" charset="0"/>
              </a:rPr>
              <a:t>бенчмаркінгу</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адже</a:t>
            </a:r>
            <a:r>
              <a:rPr lang="ru-RU" sz="2400" dirty="0" smtClean="0">
                <a:solidFill>
                  <a:schemeClr val="bg1"/>
                </a:solidFill>
                <a:latin typeface="Book Antiqua" pitchFamily="18" charset="0"/>
              </a:rPr>
              <a:t> вона одна </a:t>
            </a:r>
            <a:r>
              <a:rPr lang="ru-RU" sz="2400" dirty="0" err="1" smtClean="0">
                <a:solidFill>
                  <a:schemeClr val="bg1"/>
                </a:solidFill>
                <a:latin typeface="Book Antiqua" pitchFamily="18" charset="0"/>
              </a:rPr>
              <a:t>з</a:t>
            </a:r>
            <a:r>
              <a:rPr lang="ru-RU" sz="2400" dirty="0" smtClean="0">
                <a:solidFill>
                  <a:schemeClr val="bg1"/>
                </a:solidFill>
                <a:latin typeface="Book Antiqua" pitchFamily="18" charset="0"/>
              </a:rPr>
              <a:t> перших </a:t>
            </a:r>
            <a:r>
              <a:rPr lang="ru-RU" sz="2400" dirty="0" err="1" smtClean="0">
                <a:solidFill>
                  <a:schemeClr val="bg1"/>
                </a:solidFill>
                <a:latin typeface="Book Antiqua" pitchFamily="18" charset="0"/>
              </a:rPr>
              <a:t>застосувала</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бенчмаркінг</a:t>
            </a:r>
            <a:r>
              <a:rPr lang="ru-RU" sz="2400" dirty="0" smtClean="0">
                <a:solidFill>
                  <a:schemeClr val="bg1"/>
                </a:solidFill>
                <a:latin typeface="Book Antiqua" pitchFamily="18" charset="0"/>
              </a:rPr>
              <a:t> для </a:t>
            </a:r>
            <a:r>
              <a:rPr lang="ru-RU" sz="2400" dirty="0" err="1" smtClean="0">
                <a:solidFill>
                  <a:schemeClr val="bg1"/>
                </a:solidFill>
                <a:latin typeface="Book Antiqua" pitchFamily="18" charset="0"/>
              </a:rPr>
              <a:t>зростання</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продуктивності</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відділу</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логістики</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і</a:t>
            </a:r>
            <a:r>
              <a:rPr lang="ru-RU" sz="2400" dirty="0" smtClean="0">
                <a:solidFill>
                  <a:schemeClr val="bg1"/>
                </a:solidFill>
                <a:latin typeface="Book Antiqua" pitchFamily="18" charset="0"/>
              </a:rPr>
              <a:t> </a:t>
            </a:r>
            <a:r>
              <a:rPr lang="ru-RU" sz="2400" dirty="0" err="1" smtClean="0">
                <a:solidFill>
                  <a:schemeClr val="bg1"/>
                </a:solidFill>
                <a:latin typeface="Book Antiqua" pitchFamily="18" charset="0"/>
              </a:rPr>
              <a:t>дистрибуції</a:t>
            </a:r>
            <a:r>
              <a:rPr lang="ru-RU" dirty="0" smtClean="0">
                <a:solidFill>
                  <a:srgbClr val="FFC000"/>
                </a:solidFill>
              </a:rPr>
              <a:t>.</a:t>
            </a:r>
            <a:endParaRPr lang="uk-UA" dirty="0" smtClean="0">
              <a:solidFill>
                <a:srgbClr val="FFC000"/>
              </a:solidFill>
            </a:endParaRPr>
          </a:p>
          <a:p>
            <a:pPr marL="0" indent="384048" algn="just">
              <a:spcBef>
                <a:spcPts val="0"/>
              </a:spcBef>
              <a:buNone/>
            </a:pPr>
            <a:endParaRPr lang="uk-UA" dirty="0"/>
          </a:p>
        </p:txBody>
      </p:sp>
      <p:pic>
        <p:nvPicPr>
          <p:cNvPr id="28678" name="Picture 6" descr="Картинки по запросу xerox"/>
          <p:cNvPicPr>
            <a:picLocks noChangeAspect="1" noChangeArrowheads="1"/>
          </p:cNvPicPr>
          <p:nvPr/>
        </p:nvPicPr>
        <p:blipFill>
          <a:blip r:embed="rId2" cstate="print"/>
          <a:srcRect/>
          <a:stretch>
            <a:fillRect/>
          </a:stretch>
        </p:blipFill>
        <p:spPr bwMode="auto">
          <a:xfrm>
            <a:off x="5508104" y="1628800"/>
            <a:ext cx="2552700" cy="1790701"/>
          </a:xfrm>
          <a:prstGeom prst="rect">
            <a:avLst/>
          </a:prstGeom>
          <a:ln>
            <a:noFill/>
          </a:ln>
          <a:effectLst>
            <a:softEdge rad="112500"/>
          </a:effectLst>
        </p:spPr>
      </p:pic>
      <p:pic>
        <p:nvPicPr>
          <p:cNvPr id="28676" name="Picture 4" descr="Картинки по запросу xerox"/>
          <p:cNvPicPr>
            <a:picLocks noChangeAspect="1" noChangeArrowheads="1"/>
          </p:cNvPicPr>
          <p:nvPr/>
        </p:nvPicPr>
        <p:blipFill>
          <a:blip r:embed="rId3" cstate="print"/>
          <a:srcRect/>
          <a:stretch>
            <a:fillRect/>
          </a:stretch>
        </p:blipFill>
        <p:spPr bwMode="auto">
          <a:xfrm>
            <a:off x="6084168" y="2996952"/>
            <a:ext cx="2344369" cy="2232248"/>
          </a:xfrm>
          <a:prstGeom prst="rect">
            <a:avLst/>
          </a:prstGeom>
          <a:ln>
            <a:noFill/>
          </a:ln>
          <a:effectLst>
            <a:softEdge rad="112500"/>
          </a:effectLst>
        </p:spPr>
      </p:pic>
      <p:pic>
        <p:nvPicPr>
          <p:cNvPr id="28674" name="Picture 2" descr="Картинки по запросу xerox"/>
          <p:cNvPicPr>
            <a:picLocks noChangeAspect="1" noChangeArrowheads="1"/>
          </p:cNvPicPr>
          <p:nvPr/>
        </p:nvPicPr>
        <p:blipFill>
          <a:blip r:embed="rId4" cstate="print"/>
          <a:srcRect/>
          <a:stretch>
            <a:fillRect/>
          </a:stretch>
        </p:blipFill>
        <p:spPr bwMode="auto">
          <a:xfrm>
            <a:off x="7020272" y="4725144"/>
            <a:ext cx="1855093" cy="1855093"/>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964488" cy="1143000"/>
          </a:xfrm>
          <a:scene3d>
            <a:camera prst="perspectiveFront"/>
            <a:lightRig rig="threePt" dir="t"/>
          </a:scene3d>
        </p:spPr>
        <p:style>
          <a:lnRef idx="1">
            <a:schemeClr val="accent3"/>
          </a:lnRef>
          <a:fillRef idx="2">
            <a:schemeClr val="accent3"/>
          </a:fillRef>
          <a:effectRef idx="1">
            <a:schemeClr val="accent3"/>
          </a:effectRef>
          <a:fontRef idx="minor">
            <a:schemeClr val="dk1"/>
          </a:fontRef>
        </p:style>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ru-RU" sz="2200" b="1" dirty="0" smtClean="0">
                <a:ln w="50800"/>
                <a:solidFill>
                  <a:schemeClr val="bg1">
                    <a:shade val="50000"/>
                  </a:schemeClr>
                </a:solidFill>
                <a:latin typeface="Book Antiqua" pitchFamily="18" charset="0"/>
                <a:cs typeface="Times New Roman" pitchFamily="18" charset="0"/>
              </a:rPr>
              <a:t>Схематично </a:t>
            </a:r>
            <a:r>
              <a:rPr lang="ru-RU" sz="2200" b="1" dirty="0" err="1" smtClean="0">
                <a:ln w="50800"/>
                <a:solidFill>
                  <a:schemeClr val="bg1">
                    <a:shade val="50000"/>
                  </a:schemeClr>
                </a:solidFill>
                <a:latin typeface="Book Antiqua" pitchFamily="18" charset="0"/>
                <a:cs typeface="Times New Roman" pitchFamily="18" charset="0"/>
              </a:rPr>
              <a:t>дану</a:t>
            </a:r>
            <a:r>
              <a:rPr lang="ru-RU" sz="2200" b="1" dirty="0" smtClean="0">
                <a:ln w="50800"/>
                <a:solidFill>
                  <a:schemeClr val="bg1">
                    <a:shade val="50000"/>
                  </a:schemeClr>
                </a:solidFill>
                <a:latin typeface="Book Antiqua" pitchFamily="18" charset="0"/>
                <a:cs typeface="Times New Roman" pitchFamily="18" charset="0"/>
              </a:rPr>
              <a:t> модель </a:t>
            </a:r>
            <a:r>
              <a:rPr lang="ru-RU" sz="2200" b="1" dirty="0" err="1" smtClean="0">
                <a:ln w="50800"/>
                <a:solidFill>
                  <a:schemeClr val="bg1">
                    <a:shade val="50000"/>
                  </a:schemeClr>
                </a:solidFill>
                <a:latin typeface="Book Antiqua" pitchFamily="18" charset="0"/>
                <a:cs typeface="Times New Roman" pitchFamily="18" charset="0"/>
              </a:rPr>
              <a:t>можна</a:t>
            </a:r>
            <a:r>
              <a:rPr lang="ru-RU" sz="2200" b="1" dirty="0" smtClean="0">
                <a:ln w="50800"/>
                <a:solidFill>
                  <a:schemeClr val="bg1">
                    <a:shade val="50000"/>
                  </a:schemeClr>
                </a:solidFill>
                <a:latin typeface="Book Antiqua" pitchFamily="18" charset="0"/>
                <a:cs typeface="Times New Roman" pitchFamily="18" charset="0"/>
              </a:rPr>
              <a:t> </a:t>
            </a:r>
            <a:r>
              <a:rPr lang="ru-RU" sz="2200" b="1" dirty="0" err="1" smtClean="0">
                <a:ln w="50800"/>
                <a:solidFill>
                  <a:schemeClr val="bg1">
                    <a:shade val="50000"/>
                  </a:schemeClr>
                </a:solidFill>
                <a:latin typeface="Book Antiqua" pitchFamily="18" charset="0"/>
                <a:cs typeface="Times New Roman" pitchFamily="18" charset="0"/>
              </a:rPr>
              <a:t>представити</a:t>
            </a:r>
            <a:r>
              <a:rPr lang="ru-RU" sz="2200" b="1" dirty="0" smtClean="0">
                <a:ln w="50800"/>
                <a:solidFill>
                  <a:schemeClr val="bg1">
                    <a:shade val="50000"/>
                  </a:schemeClr>
                </a:solidFill>
                <a:latin typeface="Book Antiqua" pitchFamily="18" charset="0"/>
                <a:cs typeface="Times New Roman" pitchFamily="18" charset="0"/>
              </a:rPr>
              <a:t> у </a:t>
            </a:r>
            <a:r>
              <a:rPr lang="ru-RU" sz="2200" b="1" dirty="0" err="1" smtClean="0">
                <a:ln w="50800"/>
                <a:solidFill>
                  <a:schemeClr val="bg1">
                    <a:shade val="50000"/>
                  </a:schemeClr>
                </a:solidFill>
                <a:latin typeface="Book Antiqua" pitchFamily="18" charset="0"/>
                <a:cs typeface="Times New Roman" pitchFamily="18" charset="0"/>
              </a:rPr>
              <a:t>вигляді</a:t>
            </a:r>
            <a:r>
              <a:rPr lang="ru-RU" sz="2200" b="1" dirty="0" smtClean="0">
                <a:ln w="50800"/>
                <a:solidFill>
                  <a:schemeClr val="bg1">
                    <a:shade val="50000"/>
                  </a:schemeClr>
                </a:solidFill>
                <a:latin typeface="Book Antiqua" pitchFamily="18" charset="0"/>
                <a:cs typeface="Times New Roman" pitchFamily="18" charset="0"/>
              </a:rPr>
              <a:t> </a:t>
            </a:r>
            <a:r>
              <a:rPr lang="ru-RU" sz="2200" b="1" dirty="0" err="1" smtClean="0">
                <a:ln w="50800"/>
                <a:solidFill>
                  <a:schemeClr val="bg1">
                    <a:shade val="50000"/>
                  </a:schemeClr>
                </a:solidFill>
                <a:latin typeface="Book Antiqua" pitchFamily="18" charset="0"/>
                <a:cs typeface="Times New Roman" pitchFamily="18" charset="0"/>
              </a:rPr>
              <a:t>матриці</a:t>
            </a:r>
            <a:r>
              <a:rPr lang="ru-RU" sz="2200" b="1" dirty="0" smtClean="0">
                <a:ln w="50800"/>
                <a:solidFill>
                  <a:schemeClr val="bg1">
                    <a:shade val="50000"/>
                  </a:schemeClr>
                </a:solidFill>
                <a:latin typeface="Book Antiqua" pitchFamily="18" charset="0"/>
                <a:cs typeface="Times New Roman" pitchFamily="18" charset="0"/>
              </a:rPr>
              <a:t>:</a:t>
            </a:r>
            <a:endParaRPr lang="uk-UA" sz="2200" b="1" dirty="0">
              <a:ln w="50800"/>
              <a:solidFill>
                <a:schemeClr val="bg1">
                  <a:shade val="50000"/>
                </a:schemeClr>
              </a:solidFill>
              <a:latin typeface="Book Antiqua" pitchFamily="18" charset="0"/>
              <a:cs typeface="Times New Roman" pitchFamily="18" charset="0"/>
            </a:endParaRPr>
          </a:p>
        </p:txBody>
      </p:sp>
      <p:sp>
        <p:nvSpPr>
          <p:cNvPr id="297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uk-UA"/>
          </a:p>
        </p:txBody>
      </p:sp>
      <p:pic>
        <p:nvPicPr>
          <p:cNvPr id="29729" name="Picture 33"/>
          <p:cNvPicPr>
            <a:picLocks noChangeAspect="1" noChangeArrowheads="1"/>
          </p:cNvPicPr>
          <p:nvPr/>
        </p:nvPicPr>
        <p:blipFill>
          <a:blip r:embed="rId2" cstate="print"/>
          <a:srcRect/>
          <a:stretch>
            <a:fillRect/>
          </a:stretch>
        </p:blipFill>
        <p:spPr bwMode="auto">
          <a:xfrm>
            <a:off x="251520" y="1412776"/>
            <a:ext cx="6120680" cy="2801348"/>
          </a:xfrm>
          <a:prstGeom prst="rect">
            <a:avLst/>
          </a:prstGeom>
          <a:noFill/>
          <a:ln w="9525">
            <a:noFill/>
            <a:miter lim="800000"/>
            <a:headEnd/>
            <a:tailEnd/>
          </a:ln>
          <a:effectLst>
            <a:glow rad="228600">
              <a:schemeClr val="accent6">
                <a:satMod val="175000"/>
                <a:alpha val="40000"/>
              </a:schemeClr>
            </a:glow>
          </a:effectLst>
        </p:spPr>
      </p:pic>
      <p:sp>
        <p:nvSpPr>
          <p:cNvPr id="29" name="TextBox 28"/>
          <p:cNvSpPr txBox="1"/>
          <p:nvPr/>
        </p:nvSpPr>
        <p:spPr>
          <a:xfrm>
            <a:off x="251520" y="4365104"/>
            <a:ext cx="8640960" cy="230832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uk-UA" sz="2400" dirty="0" smtClean="0">
                <a:solidFill>
                  <a:srgbClr val="FFFF00"/>
                </a:solidFill>
                <a:latin typeface="Times New Roman" pitchFamily="18" charset="0"/>
                <a:cs typeface="Times New Roman" pitchFamily="18" charset="0"/>
              </a:rPr>
              <a:t>   </a:t>
            </a:r>
            <a:r>
              <a:rPr lang="uk-UA" sz="2000" b="1" i="1" dirty="0" smtClean="0">
                <a:solidFill>
                  <a:schemeClr val="bg1"/>
                </a:solidFill>
                <a:latin typeface="Times New Roman" pitchFamily="18" charset="0"/>
                <a:cs typeface="Times New Roman" pitchFamily="18" charset="0"/>
              </a:rPr>
              <a:t>Перевагами</a:t>
            </a:r>
            <a:r>
              <a:rPr lang="uk-UA" sz="2000" i="1" dirty="0" smtClean="0">
                <a:solidFill>
                  <a:schemeClr val="bg1"/>
                </a:solidFill>
                <a:latin typeface="Times New Roman" pitchFamily="18" charset="0"/>
                <a:cs typeface="Times New Roman" pitchFamily="18" charset="0"/>
              </a:rPr>
              <a:t> </a:t>
            </a:r>
            <a:r>
              <a:rPr lang="uk-UA" sz="2000" i="1" dirty="0" smtClean="0">
                <a:solidFill>
                  <a:schemeClr val="bg1"/>
                </a:solidFill>
                <a:latin typeface="Times New Roman" pitchFamily="18" charset="0"/>
                <a:cs typeface="Times New Roman" pitchFamily="18" charset="0"/>
              </a:rPr>
              <a:t>моделі </a:t>
            </a:r>
            <a:r>
              <a:rPr lang="uk-UA" sz="2000" i="1" dirty="0">
                <a:solidFill>
                  <a:schemeClr val="bg1"/>
                </a:solidFill>
                <a:latin typeface="Times New Roman" pitchFamily="18" charset="0"/>
                <a:cs typeface="Times New Roman" pitchFamily="18" charset="0"/>
              </a:rPr>
              <a:t>є простота трактування і орієнтація не тільки на теперішні досягнення конкурентів, а й на майбутні. </a:t>
            </a:r>
            <a:r>
              <a:rPr lang="uk-UA" sz="2000" i="1" dirty="0" smtClean="0">
                <a:solidFill>
                  <a:schemeClr val="bg1"/>
                </a:solidFill>
                <a:latin typeface="Times New Roman" pitchFamily="18" charset="0"/>
                <a:cs typeface="Times New Roman" pitchFamily="18" charset="0"/>
              </a:rPr>
              <a:t>    </a:t>
            </a:r>
          </a:p>
          <a:p>
            <a:r>
              <a:rPr lang="uk-UA" sz="2000" b="1" i="1" dirty="0">
                <a:solidFill>
                  <a:schemeClr val="bg1"/>
                </a:solidFill>
                <a:latin typeface="Times New Roman" pitchFamily="18" charset="0"/>
                <a:cs typeface="Times New Roman" pitchFamily="18" charset="0"/>
              </a:rPr>
              <a:t> </a:t>
            </a:r>
            <a:r>
              <a:rPr lang="uk-UA" sz="2000" b="1" i="1" dirty="0" smtClean="0">
                <a:solidFill>
                  <a:schemeClr val="bg1"/>
                </a:solidFill>
                <a:latin typeface="Times New Roman" pitchFamily="18" charset="0"/>
                <a:cs typeface="Times New Roman" pitchFamily="18" charset="0"/>
              </a:rPr>
              <a:t>  Недоліками</a:t>
            </a:r>
            <a:r>
              <a:rPr lang="uk-UA" sz="2000" i="1" dirty="0" smtClean="0">
                <a:solidFill>
                  <a:schemeClr val="bg1"/>
                </a:solidFill>
                <a:latin typeface="Times New Roman" pitchFamily="18" charset="0"/>
                <a:cs typeface="Times New Roman" pitchFamily="18" charset="0"/>
              </a:rPr>
              <a:t> </a:t>
            </a:r>
            <a:r>
              <a:rPr lang="uk-UA" sz="2000" i="1" dirty="0">
                <a:solidFill>
                  <a:schemeClr val="bg1"/>
                </a:solidFill>
                <a:latin typeface="Times New Roman" pitchFamily="18" charset="0"/>
                <a:cs typeface="Times New Roman" pitchFamily="18" charset="0"/>
              </a:rPr>
              <a:t>можна вважати відсутність чітких покрокових інструкцій проведення </a:t>
            </a:r>
            <a:r>
              <a:rPr lang="uk-UA" sz="2000" i="1" dirty="0" err="1">
                <a:solidFill>
                  <a:schemeClr val="bg1"/>
                </a:solidFill>
                <a:latin typeface="Times New Roman" pitchFamily="18" charset="0"/>
                <a:cs typeface="Times New Roman" pitchFamily="18" charset="0"/>
              </a:rPr>
              <a:t>бенчмаркінгу</a:t>
            </a:r>
            <a:r>
              <a:rPr lang="uk-UA" sz="2000" i="1" dirty="0">
                <a:solidFill>
                  <a:schemeClr val="bg1"/>
                </a:solidFill>
                <a:latin typeface="Times New Roman" pitchFamily="18" charset="0"/>
                <a:cs typeface="Times New Roman" pitchFamily="18" charset="0"/>
              </a:rPr>
              <a:t> та необхідність тривалих дорогих досліджень. </a:t>
            </a:r>
            <a:endParaRPr lang="uk-UA" sz="2000" i="1" dirty="0" smtClean="0">
              <a:solidFill>
                <a:schemeClr val="bg1"/>
              </a:solidFill>
              <a:latin typeface="Times New Roman" pitchFamily="18" charset="0"/>
              <a:cs typeface="Times New Roman" pitchFamily="18" charset="0"/>
            </a:endParaRPr>
          </a:p>
          <a:p>
            <a:r>
              <a:rPr lang="uk-UA" sz="2000" i="1" dirty="0" smtClean="0">
                <a:solidFill>
                  <a:schemeClr val="bg1"/>
                </a:solidFill>
                <a:latin typeface="Times New Roman" pitchFamily="18" charset="0"/>
                <a:cs typeface="Times New Roman" pitchFamily="18" charset="0"/>
              </a:rPr>
              <a:t> </a:t>
            </a:r>
            <a:r>
              <a:rPr lang="uk-UA" sz="2000" i="1" dirty="0" smtClean="0">
                <a:solidFill>
                  <a:schemeClr val="bg1"/>
                </a:solidFill>
                <a:latin typeface="Times New Roman" pitchFamily="18" charset="0"/>
                <a:cs typeface="Times New Roman" pitchFamily="18" charset="0"/>
              </a:rPr>
              <a:t>  </a:t>
            </a:r>
            <a:r>
              <a:rPr lang="uk-UA" sz="2000" i="1" dirty="0" smtClean="0">
                <a:solidFill>
                  <a:schemeClr val="bg1"/>
                </a:solidFill>
                <a:latin typeface="Times New Roman" pitchFamily="18" charset="0"/>
                <a:cs typeface="Times New Roman" pitchFamily="18" charset="0"/>
              </a:rPr>
              <a:t>В </a:t>
            </a:r>
            <a:r>
              <a:rPr lang="uk-UA" sz="2000" i="1" dirty="0">
                <a:solidFill>
                  <a:schemeClr val="bg1"/>
                </a:solidFill>
                <a:latin typeface="Times New Roman" pitchFamily="18" charset="0"/>
                <a:cs typeface="Times New Roman" pitchFamily="18" charset="0"/>
              </a:rPr>
              <a:t>загальному шаблон </a:t>
            </a:r>
            <a:r>
              <a:rPr lang="uk-UA" sz="2000" i="1" dirty="0" err="1">
                <a:solidFill>
                  <a:schemeClr val="bg1"/>
                </a:solidFill>
                <a:latin typeface="Times New Roman" pitchFamily="18" charset="0"/>
                <a:cs typeface="Times New Roman" pitchFamily="18" charset="0"/>
              </a:rPr>
              <a:t>бенчмаркінгу</a:t>
            </a:r>
            <a:r>
              <a:rPr lang="uk-UA" sz="2000" i="1" dirty="0">
                <a:solidFill>
                  <a:schemeClr val="bg1"/>
                </a:solidFill>
                <a:latin typeface="Times New Roman" pitchFamily="18" charset="0"/>
                <a:cs typeface="Times New Roman" pitchFamily="18" charset="0"/>
              </a:rPr>
              <a:t> більше орієнтується на перші дві стадії проекту – планування і аналіз, дуже мало уваги приділяючи процесу реалізації</a:t>
            </a:r>
            <a:r>
              <a:rPr lang="ru-RU" sz="2000" i="1" dirty="0">
                <a:solidFill>
                  <a:schemeClr val="bg1"/>
                </a:solidFill>
                <a:latin typeface="Times New Roman" pitchFamily="18" charset="0"/>
                <a:cs typeface="Times New Roman" pitchFamily="18" charset="0"/>
              </a:rPr>
              <a:t>. </a:t>
            </a:r>
            <a:endParaRPr lang="uk-UA" sz="2400" i="1" dirty="0">
              <a:solidFill>
                <a:schemeClr val="bg1"/>
              </a:solidFill>
              <a:latin typeface="Times New Roman" pitchFamily="18" charset="0"/>
              <a:cs typeface="Times New Roman" pitchFamily="18" charset="0"/>
            </a:endParaRPr>
          </a:p>
        </p:txBody>
      </p:sp>
      <p:pic>
        <p:nvPicPr>
          <p:cNvPr id="29731" name="Picture 35" descr="Картинки по запросу xerox"/>
          <p:cNvPicPr>
            <a:picLocks noChangeAspect="1" noChangeArrowheads="1"/>
          </p:cNvPicPr>
          <p:nvPr/>
        </p:nvPicPr>
        <p:blipFill>
          <a:blip r:embed="rId3" cstate="print"/>
          <a:srcRect/>
          <a:stretch>
            <a:fillRect/>
          </a:stretch>
        </p:blipFill>
        <p:spPr bwMode="auto">
          <a:xfrm>
            <a:off x="6660232" y="1700808"/>
            <a:ext cx="2162175" cy="2114550"/>
          </a:xfrm>
          <a:prstGeom prst="rect">
            <a:avLst/>
          </a:prstGeom>
          <a:noFill/>
          <a:effectLst>
            <a:glow rad="228600">
              <a:schemeClr val="accent2">
                <a:satMod val="175000"/>
                <a:alpha val="40000"/>
              </a:schemeClr>
            </a:glo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785786" y="1500174"/>
            <a:ext cx="7920880" cy="4347864"/>
          </a:xfrm>
          <a:prstGeom prst="rect">
            <a:avLst/>
          </a:prstGeom>
          <a:solidFill>
            <a:schemeClr val="accent1">
              <a:lumMod val="60000"/>
              <a:lumOff val="40000"/>
            </a:schemeClr>
          </a:solidFill>
          <a:ln>
            <a:headEnd/>
            <a:tailEnd/>
          </a:ln>
          <a:scene3d>
            <a:camera prst="isometricOffAxis1Right"/>
            <a:lightRig rig="threePt" dir="t"/>
          </a:scene3d>
        </p:spPr>
        <p:style>
          <a:lnRef idx="3">
            <a:schemeClr val="lt1"/>
          </a:lnRef>
          <a:fillRef idx="1">
            <a:schemeClr val="accent2"/>
          </a:fillRef>
          <a:effectRef idx="1">
            <a:schemeClr val="accent2"/>
          </a:effectRef>
          <a:fontRef idx="minor">
            <a:schemeClr val="lt1"/>
          </a:fontRef>
        </p:style>
      </p:pic>
      <p:pic>
        <p:nvPicPr>
          <p:cNvPr id="30724" name="Picture 4" descr="http://www.letsintern.com/blog/wp-content/uploads/2014/11/IBM-logo-SS_0.jpg"/>
          <p:cNvPicPr>
            <a:picLocks noChangeAspect="1" noChangeArrowheads="1"/>
          </p:cNvPicPr>
          <p:nvPr/>
        </p:nvPicPr>
        <p:blipFill>
          <a:blip r:embed="rId3" cstate="print"/>
          <a:srcRect/>
          <a:stretch>
            <a:fillRect/>
          </a:stretch>
        </p:blipFill>
        <p:spPr bwMode="auto">
          <a:xfrm>
            <a:off x="357158" y="0"/>
            <a:ext cx="3529834" cy="20002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Заголовок 1"/>
          <p:cNvSpPr>
            <a:spLocks noGrp="1"/>
          </p:cNvSpPr>
          <p:nvPr>
            <p:ph type="title"/>
          </p:nvPr>
        </p:nvSpPr>
        <p:spPr>
          <a:xfrm>
            <a:off x="3923928" y="260648"/>
            <a:ext cx="4947320" cy="1368152"/>
          </a:xfrm>
        </p:spPr>
        <p:txBody>
          <a:bodyPr>
            <a:normAutofit fontScale="90000"/>
          </a:bodyPr>
          <a:lstStyle/>
          <a:p>
            <a:pPr algn="r"/>
            <a:r>
              <a:rPr lang="uk-U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Модель</a:t>
            </a:r>
            <a:br>
              <a:rPr lang="uk-U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uk-U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компанії </a:t>
            </a:r>
            <a:r>
              <a:rPr lang="ru-RU"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«IBM» </a:t>
            </a:r>
            <a:endParaRPr lang="uk-UA"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Картинки по запросу IBM"/>
          <p:cNvPicPr>
            <a:picLocks noChangeAspect="1" noChangeArrowheads="1"/>
          </p:cNvPicPr>
          <p:nvPr/>
        </p:nvPicPr>
        <p:blipFill>
          <a:blip r:embed="rId2" cstate="print"/>
          <a:srcRect/>
          <a:stretch>
            <a:fillRect/>
          </a:stretch>
        </p:blipFill>
        <p:spPr bwMode="auto">
          <a:xfrm rot="21302001">
            <a:off x="577962" y="947130"/>
            <a:ext cx="2666432" cy="2666432"/>
          </a:xfrm>
          <a:prstGeom prst="rect">
            <a:avLst/>
          </a:prstGeom>
          <a:solidFill>
            <a:srgbClr val="FFFFFF">
              <a:shade val="85000"/>
            </a:srgbClr>
          </a:solidFill>
          <a:ln w="101600" cap="sq">
            <a:solidFill>
              <a:schemeClr val="accent1">
                <a:lumMod val="60000"/>
                <a:lumOff val="40000"/>
              </a:schemeClr>
            </a:solidFill>
            <a:miter lim="800000"/>
          </a:ln>
          <a:effectLst>
            <a:glow rad="228600">
              <a:schemeClr val="accent5">
                <a:satMod val="175000"/>
                <a:alpha val="40000"/>
              </a:schemeClr>
            </a:glow>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2" name="Заголовок 1"/>
          <p:cNvSpPr>
            <a:spLocks noGrp="1"/>
          </p:cNvSpPr>
          <p:nvPr>
            <p:ph type="title"/>
          </p:nvPr>
        </p:nvSpPr>
        <p:spPr>
          <a:xfrm>
            <a:off x="323528" y="0"/>
            <a:ext cx="8496944" cy="994122"/>
          </a:xfrm>
        </p:spPr>
        <p:txBody>
          <a:bodyPr>
            <a:noAutofit/>
          </a:bodyPr>
          <a:lstStyle/>
          <a:p>
            <a:r>
              <a:rPr lang="uk-UA"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Характеристика моделі </a:t>
            </a:r>
            <a:r>
              <a:rPr lang="uk-UA"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cs typeface="Times New Roman" pitchFamily="18" charset="0"/>
              </a:rPr>
              <a:t>компанії IBM</a:t>
            </a:r>
            <a:endParaRPr lang="uk-UA"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Содержимое 2"/>
          <p:cNvSpPr>
            <a:spLocks noGrp="1"/>
          </p:cNvSpPr>
          <p:nvPr>
            <p:ph idx="1"/>
          </p:nvPr>
        </p:nvSpPr>
        <p:spPr>
          <a:xfrm rot="200748">
            <a:off x="3851925" y="930769"/>
            <a:ext cx="5132375" cy="5622585"/>
          </a:xfrm>
          <a:effectLst>
            <a:glow rad="228600">
              <a:schemeClr val="accent4">
                <a:satMod val="175000"/>
                <a:alpha val="40000"/>
              </a:schemeClr>
            </a:glow>
          </a:effectLst>
        </p:spPr>
        <p:style>
          <a:lnRef idx="1">
            <a:schemeClr val="accent4"/>
          </a:lnRef>
          <a:fillRef idx="3">
            <a:schemeClr val="accent4"/>
          </a:fillRef>
          <a:effectRef idx="2">
            <a:schemeClr val="accent4"/>
          </a:effectRef>
          <a:fontRef idx="minor">
            <a:schemeClr val="lt1"/>
          </a:fontRef>
        </p:style>
        <p:txBody>
          <a:bodyPr>
            <a:noAutofit/>
          </a:bodyPr>
          <a:lstStyle/>
          <a:p>
            <a:pPr algn="ctr">
              <a:lnSpc>
                <a:spcPct val="120000"/>
              </a:lnSpc>
              <a:buNone/>
            </a:pPr>
            <a:r>
              <a:rPr lang="uk-UA" sz="1600" i="1" dirty="0" smtClean="0">
                <a:solidFill>
                  <a:schemeClr val="tx1"/>
                </a:solidFill>
                <a:latin typeface="Times New Roman" pitchFamily="18" charset="0"/>
                <a:cs typeface="Times New Roman" pitchFamily="18" charset="0"/>
              </a:rPr>
              <a:t>М</a:t>
            </a:r>
            <a:r>
              <a:rPr lang="uk-UA" sz="1600" i="1" dirty="0" smtClean="0">
                <a:solidFill>
                  <a:schemeClr val="tx1"/>
                </a:solidFill>
                <a:latin typeface="Times New Roman" pitchFamily="18" charset="0"/>
                <a:cs typeface="Times New Roman" pitchFamily="18" charset="0"/>
              </a:rPr>
              <a:t>одель </a:t>
            </a:r>
            <a:r>
              <a:rPr lang="uk-UA" sz="1600" i="1" dirty="0" smtClean="0">
                <a:solidFill>
                  <a:schemeClr val="tx1"/>
                </a:solidFill>
                <a:latin typeface="Times New Roman" pitchFamily="18" charset="0"/>
                <a:cs typeface="Times New Roman" pitchFamily="18" charset="0"/>
              </a:rPr>
              <a:t>є надто детальною і дещо заплутаною, проте не позбавленою певних переваг</a:t>
            </a:r>
            <a:r>
              <a:rPr lang="uk-UA" sz="1600" i="1" dirty="0" smtClean="0">
                <a:solidFill>
                  <a:schemeClr val="tx1"/>
                </a:solidFill>
                <a:latin typeface="Times New Roman" pitchFamily="18" charset="0"/>
                <a:cs typeface="Times New Roman" pitchFamily="18" charset="0"/>
              </a:rPr>
              <a:t>.</a:t>
            </a:r>
          </a:p>
          <a:p>
            <a:pPr algn="ctr">
              <a:lnSpc>
                <a:spcPct val="120000"/>
              </a:lnSpc>
              <a:buNone/>
            </a:pPr>
            <a:r>
              <a:rPr lang="uk-UA" sz="1600" i="1" dirty="0" smtClean="0">
                <a:solidFill>
                  <a:schemeClr val="tx1"/>
                </a:solidFill>
                <a:latin typeface="Times New Roman" pitchFamily="18" charset="0"/>
                <a:cs typeface="Times New Roman" pitchFamily="18" charset="0"/>
              </a:rPr>
              <a:t> </a:t>
            </a:r>
            <a:r>
              <a:rPr lang="uk-UA" sz="1600" i="1" dirty="0" smtClean="0">
                <a:solidFill>
                  <a:schemeClr val="tx1"/>
                </a:solidFill>
                <a:latin typeface="Times New Roman" pitchFamily="18" charset="0"/>
                <a:cs typeface="Times New Roman" pitchFamily="18" charset="0"/>
              </a:rPr>
              <a:t>До недоліків можна віднести нечіткість формулювання перших чотирьох етапів, звідси незрозуміло, для чого необхідно вибирати належні критерії оцінки, а потім пріоритетний об’єкт порівняння, оскільки предмет </a:t>
            </a:r>
            <a:r>
              <a:rPr lang="uk-UA" sz="1600" i="1" dirty="0" err="1" smtClean="0">
                <a:solidFill>
                  <a:schemeClr val="tx1"/>
                </a:solidFill>
                <a:latin typeface="Times New Roman" pitchFamily="18" charset="0"/>
                <a:cs typeface="Times New Roman" pitchFamily="18" charset="0"/>
              </a:rPr>
              <a:t>бенчмаркінгу</a:t>
            </a:r>
            <a:r>
              <a:rPr lang="uk-UA" sz="1600" i="1" dirty="0" smtClean="0">
                <a:solidFill>
                  <a:schemeClr val="tx1"/>
                </a:solidFill>
                <a:latin typeface="Times New Roman" pitchFamily="18" charset="0"/>
                <a:cs typeface="Times New Roman" pitchFamily="18" charset="0"/>
              </a:rPr>
              <a:t> вибирається тільки один раз</a:t>
            </a:r>
            <a:r>
              <a:rPr lang="uk-UA" sz="1600" i="1" dirty="0" smtClean="0">
                <a:solidFill>
                  <a:schemeClr val="tx1"/>
                </a:solidFill>
                <a:latin typeface="Times New Roman" pitchFamily="18" charset="0"/>
                <a:cs typeface="Times New Roman" pitchFamily="18" charset="0"/>
              </a:rPr>
              <a:t>.</a:t>
            </a:r>
          </a:p>
          <a:p>
            <a:pPr algn="ctr">
              <a:lnSpc>
                <a:spcPct val="120000"/>
              </a:lnSpc>
              <a:buNone/>
            </a:pPr>
            <a:r>
              <a:rPr lang="uk-UA" sz="1600" i="1" dirty="0" smtClean="0">
                <a:solidFill>
                  <a:schemeClr val="tx1"/>
                </a:solidFill>
                <a:latin typeface="Times New Roman" pitchFamily="18" charset="0"/>
                <a:cs typeface="Times New Roman" pitchFamily="18" charset="0"/>
              </a:rPr>
              <a:t> </a:t>
            </a:r>
            <a:r>
              <a:rPr lang="uk-UA" sz="1600" i="1" dirty="0" smtClean="0">
                <a:solidFill>
                  <a:schemeClr val="tx1"/>
                </a:solidFill>
                <a:latin typeface="Times New Roman" pitchFamily="18" charset="0"/>
                <a:cs typeface="Times New Roman" pitchFamily="18" charset="0"/>
              </a:rPr>
              <a:t>Проте подальше подання процесу є досить детальним і може бути використано підприємствами, що </a:t>
            </a:r>
            <a:r>
              <a:rPr lang="uk-UA" sz="1600" i="1" dirty="0" smtClean="0">
                <a:solidFill>
                  <a:schemeClr val="tx1"/>
                </a:solidFill>
                <a:latin typeface="Times New Roman" pitchFamily="18" charset="0"/>
                <a:cs typeface="Times New Roman" pitchFamily="18" charset="0"/>
              </a:rPr>
              <a:t>тільки починають </a:t>
            </a:r>
            <a:r>
              <a:rPr lang="uk-UA" sz="1600" i="1" dirty="0" smtClean="0">
                <a:solidFill>
                  <a:schemeClr val="tx1"/>
                </a:solidFill>
                <a:latin typeface="Times New Roman" pitchFamily="18" charset="0"/>
                <a:cs typeface="Times New Roman" pitchFamily="18" charset="0"/>
              </a:rPr>
              <a:t>впроваджувати </a:t>
            </a:r>
            <a:r>
              <a:rPr lang="uk-UA" sz="1600" i="1" dirty="0" err="1" smtClean="0">
                <a:solidFill>
                  <a:schemeClr val="tx1"/>
                </a:solidFill>
                <a:latin typeface="Times New Roman" pitchFamily="18" charset="0"/>
                <a:cs typeface="Times New Roman" pitchFamily="18" charset="0"/>
              </a:rPr>
              <a:t>бенчмаркінг</a:t>
            </a:r>
            <a:r>
              <a:rPr lang="uk-UA" sz="1600" i="1" dirty="0" smtClean="0">
                <a:solidFill>
                  <a:schemeClr val="tx1"/>
                </a:solidFill>
                <a:latin typeface="Times New Roman" pitchFamily="18" charset="0"/>
                <a:cs typeface="Times New Roman" pitchFamily="18" charset="0"/>
              </a:rPr>
              <a:t>, як детальний посібник. </a:t>
            </a:r>
            <a:endParaRPr lang="uk-UA" sz="1600" i="1" dirty="0" smtClean="0">
              <a:solidFill>
                <a:schemeClr val="tx1"/>
              </a:solidFill>
              <a:latin typeface="Times New Roman" pitchFamily="18" charset="0"/>
              <a:cs typeface="Times New Roman" pitchFamily="18" charset="0"/>
            </a:endParaRPr>
          </a:p>
          <a:p>
            <a:pPr algn="ctr">
              <a:lnSpc>
                <a:spcPct val="120000"/>
              </a:lnSpc>
              <a:buNone/>
            </a:pPr>
            <a:r>
              <a:rPr lang="uk-UA" sz="1600" i="1" dirty="0" smtClean="0">
                <a:solidFill>
                  <a:schemeClr val="tx1"/>
                </a:solidFill>
                <a:latin typeface="Times New Roman" pitchFamily="18" charset="0"/>
                <a:cs typeface="Times New Roman" pitchFamily="18" charset="0"/>
              </a:rPr>
              <a:t>Цінним </a:t>
            </a:r>
            <a:r>
              <a:rPr lang="uk-UA" sz="1600" i="1" dirty="0" smtClean="0">
                <a:solidFill>
                  <a:schemeClr val="tx1"/>
                </a:solidFill>
                <a:latin typeface="Times New Roman" pitchFamily="18" charset="0"/>
                <a:cs typeface="Times New Roman" pitchFamily="18" charset="0"/>
              </a:rPr>
              <a:t>є останній пункт моделі, який говорить про необхідність повернення до першого етапу. Таким чином, замикається цикл, і </a:t>
            </a:r>
            <a:r>
              <a:rPr lang="uk-UA" sz="1600" i="1" dirty="0" err="1" smtClean="0">
                <a:solidFill>
                  <a:schemeClr val="tx1"/>
                </a:solidFill>
                <a:latin typeface="Times New Roman" pitchFamily="18" charset="0"/>
                <a:cs typeface="Times New Roman" pitchFamily="18" charset="0"/>
              </a:rPr>
              <a:t>бенчмаркінг</a:t>
            </a:r>
            <a:r>
              <a:rPr lang="uk-UA" sz="1600" i="1" dirty="0" smtClean="0">
                <a:solidFill>
                  <a:schemeClr val="tx1"/>
                </a:solidFill>
                <a:latin typeface="Times New Roman" pitchFamily="18" charset="0"/>
                <a:cs typeface="Times New Roman" pitchFamily="18" charset="0"/>
              </a:rPr>
              <a:t> стає постійним процесом.</a:t>
            </a:r>
            <a:endParaRPr lang="uk-UA" sz="1600" i="1" dirty="0">
              <a:solidFill>
                <a:schemeClr val="tx1"/>
              </a:solidFill>
              <a:latin typeface="Times New Roman" pitchFamily="18" charset="0"/>
              <a:cs typeface="Times New Roman" pitchFamily="18" charset="0"/>
            </a:endParaRPr>
          </a:p>
        </p:txBody>
      </p:sp>
      <p:pic>
        <p:nvPicPr>
          <p:cNvPr id="31746" name="Picture 2" descr="Картинки по запросу IBM"/>
          <p:cNvPicPr>
            <a:picLocks noChangeAspect="1" noChangeArrowheads="1"/>
          </p:cNvPicPr>
          <p:nvPr/>
        </p:nvPicPr>
        <p:blipFill>
          <a:blip r:embed="rId3" cstate="print"/>
          <a:srcRect/>
          <a:stretch>
            <a:fillRect/>
          </a:stretch>
        </p:blipFill>
        <p:spPr bwMode="auto">
          <a:xfrm rot="21228012">
            <a:off x="549086" y="3763804"/>
            <a:ext cx="2359149" cy="2359149"/>
          </a:xfrm>
          <a:prstGeom prst="rect">
            <a:avLst/>
          </a:prstGeom>
          <a:ln w="127000" cap="rnd">
            <a:solidFill>
              <a:schemeClr val="accent1">
                <a:lumMod val="75000"/>
              </a:schemeClr>
            </a:solidFill>
          </a:ln>
          <a:effectLst>
            <a:glow rad="228600">
              <a:schemeClr val="accent1">
                <a:satMod val="175000"/>
                <a:alpha val="40000"/>
              </a:schemeClr>
            </a:glow>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4" name="Picture 6" descr="http://i2.cdn.turner.com/money/.element/img/3.0/quote/gm.jpg"/>
          <p:cNvPicPr>
            <a:picLocks noChangeAspect="1" noChangeArrowheads="1"/>
          </p:cNvPicPr>
          <p:nvPr/>
        </p:nvPicPr>
        <p:blipFill>
          <a:blip r:embed="rId2" cstate="print"/>
          <a:srcRect/>
          <a:stretch>
            <a:fillRect/>
          </a:stretch>
        </p:blipFill>
        <p:spPr bwMode="auto">
          <a:xfrm rot="20925891">
            <a:off x="205584" y="624871"/>
            <a:ext cx="3238500" cy="24288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Заголовок 1"/>
          <p:cNvSpPr>
            <a:spLocks noGrp="1"/>
          </p:cNvSpPr>
          <p:nvPr>
            <p:ph type="title"/>
          </p:nvPr>
        </p:nvSpPr>
        <p:spPr>
          <a:xfrm>
            <a:off x="457200" y="274638"/>
            <a:ext cx="8291264"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Модель </a:t>
            </a: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Brighton</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General</a:t>
            </a: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Motors</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5" name="Схема 4"/>
          <p:cNvGraphicFramePr/>
          <p:nvPr/>
        </p:nvGraphicFramePr>
        <p:xfrm>
          <a:off x="-1980728" y="1772816"/>
          <a:ext cx="8208912"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0" name="AutoShape 2" descr="Картинки по запросу general motors compan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32772" name="Picture 4" descr="http://conference.shpe.org/shpe2014/images/general-motors-company.jpg"/>
          <p:cNvPicPr>
            <a:picLocks noChangeAspect="1" noChangeArrowheads="1"/>
          </p:cNvPicPr>
          <p:nvPr/>
        </p:nvPicPr>
        <p:blipFill>
          <a:blip r:embed="rId7" cstate="print"/>
          <a:srcRect/>
          <a:stretch>
            <a:fillRect/>
          </a:stretch>
        </p:blipFill>
        <p:spPr bwMode="auto">
          <a:xfrm>
            <a:off x="4071934" y="1643050"/>
            <a:ext cx="4804700" cy="183110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9" name="TextBox 8"/>
          <p:cNvSpPr txBox="1"/>
          <p:nvPr/>
        </p:nvSpPr>
        <p:spPr>
          <a:xfrm>
            <a:off x="4071934" y="3929066"/>
            <a:ext cx="4860032" cy="224676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uk-UA" sz="2000" dirty="0" smtClean="0">
                <a:latin typeface="Book Antiqua" pitchFamily="18" charset="0"/>
                <a:cs typeface="Times New Roman" pitchFamily="18" charset="0"/>
              </a:rPr>
              <a:t>      Недоліком </a:t>
            </a:r>
            <a:r>
              <a:rPr lang="uk-UA" sz="2000" dirty="0">
                <a:latin typeface="Book Antiqua" pitchFamily="18" charset="0"/>
                <a:cs typeface="Times New Roman" pitchFamily="18" charset="0"/>
              </a:rPr>
              <a:t>даної моделі є відсутність етапу збору інформації і контролю за здійсненням проекту. </a:t>
            </a:r>
            <a:endParaRPr lang="uk-UA" sz="2000" dirty="0" smtClean="0">
              <a:latin typeface="Book Antiqua" pitchFamily="18" charset="0"/>
              <a:cs typeface="Times New Roman" pitchFamily="18" charset="0"/>
            </a:endParaRPr>
          </a:p>
          <a:p>
            <a:pPr algn="just"/>
            <a:r>
              <a:rPr lang="ru-RU" sz="2000" dirty="0" smtClean="0">
                <a:latin typeface="Book Antiqua" pitchFamily="18" charset="0"/>
                <a:cs typeface="Times New Roman" pitchFamily="18" charset="0"/>
              </a:rPr>
              <a:t>      Але </a:t>
            </a:r>
            <a:r>
              <a:rPr lang="ru-RU" sz="2000" dirty="0" err="1">
                <a:latin typeface="Book Antiqua" pitchFamily="18" charset="0"/>
                <a:cs typeface="Times New Roman" pitchFamily="18" charset="0"/>
              </a:rPr>
              <a:t>з</a:t>
            </a:r>
            <a:r>
              <a:rPr lang="ru-RU" sz="2000" dirty="0">
                <a:latin typeface="Book Antiqua" pitchFamily="18" charset="0"/>
                <a:cs typeface="Times New Roman" pitchFamily="18" charset="0"/>
              </a:rPr>
              <a:t> </a:t>
            </a:r>
            <a:r>
              <a:rPr lang="ru-RU" sz="2000" dirty="0" err="1">
                <a:latin typeface="Book Antiqua" pitchFamily="18" charset="0"/>
                <a:cs typeface="Times New Roman" pitchFamily="18" charset="0"/>
              </a:rPr>
              <a:t>іншого</a:t>
            </a:r>
            <a:r>
              <a:rPr lang="ru-RU" sz="2000" dirty="0">
                <a:latin typeface="Book Antiqua" pitchFamily="18" charset="0"/>
                <a:cs typeface="Times New Roman" pitchFamily="18" charset="0"/>
              </a:rPr>
              <a:t> боку, модель </a:t>
            </a:r>
            <a:r>
              <a:rPr lang="ru-RU" sz="2000" dirty="0" err="1">
                <a:latin typeface="Book Antiqua" pitchFamily="18" charset="0"/>
                <a:cs typeface="Times New Roman" pitchFamily="18" charset="0"/>
              </a:rPr>
              <a:t>є</a:t>
            </a:r>
            <a:r>
              <a:rPr lang="ru-RU" sz="2000" dirty="0">
                <a:latin typeface="Book Antiqua" pitchFamily="18" charset="0"/>
                <a:cs typeface="Times New Roman" pitchFamily="18" charset="0"/>
              </a:rPr>
              <a:t> </a:t>
            </a:r>
            <a:r>
              <a:rPr lang="ru-RU" sz="2000" dirty="0" err="1">
                <a:latin typeface="Book Antiqua" pitchFamily="18" charset="0"/>
                <a:cs typeface="Times New Roman" pitchFamily="18" charset="0"/>
              </a:rPr>
              <a:t>дуже</a:t>
            </a:r>
            <a:r>
              <a:rPr lang="ru-RU" sz="2000" dirty="0">
                <a:latin typeface="Book Antiqua" pitchFamily="18" charset="0"/>
                <a:cs typeface="Times New Roman" pitchFamily="18" charset="0"/>
              </a:rPr>
              <a:t> простою для </a:t>
            </a:r>
            <a:r>
              <a:rPr lang="ru-RU" sz="2000" dirty="0" err="1">
                <a:latin typeface="Book Antiqua" pitchFamily="18" charset="0"/>
                <a:cs typeface="Times New Roman" pitchFamily="18" charset="0"/>
              </a:rPr>
              <a:t>розуміння</a:t>
            </a:r>
            <a:r>
              <a:rPr lang="ru-RU" sz="2000" dirty="0">
                <a:latin typeface="Book Antiqua" pitchFamily="18" charset="0"/>
                <a:cs typeface="Times New Roman" pitchFamily="18" charset="0"/>
              </a:rPr>
              <a:t>, </a:t>
            </a:r>
            <a:r>
              <a:rPr lang="ru-RU" sz="2000" dirty="0" err="1">
                <a:latin typeface="Book Antiqua" pitchFamily="18" charset="0"/>
                <a:cs typeface="Times New Roman" pitchFamily="18" charset="0"/>
              </a:rPr>
              <a:t>хоча</a:t>
            </a:r>
            <a:r>
              <a:rPr lang="ru-RU" sz="2000" dirty="0">
                <a:latin typeface="Book Antiqua" pitchFamily="18" charset="0"/>
                <a:cs typeface="Times New Roman" pitchFamily="18" charset="0"/>
              </a:rPr>
              <a:t> практична </a:t>
            </a:r>
            <a:r>
              <a:rPr lang="ru-RU" sz="2000" dirty="0" err="1">
                <a:latin typeface="Book Antiqua" pitchFamily="18" charset="0"/>
                <a:cs typeface="Times New Roman" pitchFamily="18" charset="0"/>
              </a:rPr>
              <a:t>реалізація</a:t>
            </a:r>
            <a:r>
              <a:rPr lang="ru-RU" sz="2000" dirty="0">
                <a:latin typeface="Book Antiqua" pitchFamily="18" charset="0"/>
                <a:cs typeface="Times New Roman" pitchFamily="18" charset="0"/>
              </a:rPr>
              <a:t> кожного </a:t>
            </a:r>
            <a:r>
              <a:rPr lang="ru-RU" sz="2000" dirty="0" err="1">
                <a:latin typeface="Book Antiqua" pitchFamily="18" charset="0"/>
                <a:cs typeface="Times New Roman" pitchFamily="18" charset="0"/>
              </a:rPr>
              <a:t>кроку</a:t>
            </a:r>
            <a:r>
              <a:rPr lang="ru-RU" sz="2000" dirty="0">
                <a:latin typeface="Book Antiqua" pitchFamily="18" charset="0"/>
                <a:cs typeface="Times New Roman" pitchFamily="18" charset="0"/>
              </a:rPr>
              <a:t> не </a:t>
            </a:r>
            <a:r>
              <a:rPr lang="ru-RU" sz="2000" dirty="0" err="1">
                <a:latin typeface="Book Antiqua" pitchFamily="18" charset="0"/>
                <a:cs typeface="Times New Roman" pitchFamily="18" charset="0"/>
              </a:rPr>
              <a:t>розглядається</a:t>
            </a:r>
            <a:r>
              <a:rPr lang="ru-RU" sz="2000" dirty="0">
                <a:latin typeface="Book Antiqua" pitchFamily="18" charset="0"/>
                <a:cs typeface="Times New Roman" pitchFamily="18" charset="0"/>
              </a:rPr>
              <a:t> детально. </a:t>
            </a:r>
            <a:endParaRPr lang="uk-UA" sz="2000" dirty="0">
              <a:latin typeface="Book Antiqua"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Картинки по запросу україна символи"/>
          <p:cNvPicPr>
            <a:picLocks noChangeAspect="1" noChangeArrowheads="1"/>
          </p:cNvPicPr>
          <p:nvPr/>
        </p:nvPicPr>
        <p:blipFill>
          <a:blip r:embed="rId2" cstate="print"/>
          <a:srcRect/>
          <a:stretch>
            <a:fillRect/>
          </a:stretch>
        </p:blipFill>
        <p:spPr bwMode="auto">
          <a:xfrm>
            <a:off x="4429124" y="357166"/>
            <a:ext cx="4032448" cy="2232248"/>
          </a:xfrm>
          <a:prstGeom prst="rect">
            <a:avLst/>
          </a:prstGeom>
          <a:noFill/>
        </p:spPr>
      </p:pic>
      <p:sp>
        <p:nvSpPr>
          <p:cNvPr id="2" name="Заголовок 1"/>
          <p:cNvSpPr>
            <a:spLocks noGrp="1"/>
          </p:cNvSpPr>
          <p:nvPr>
            <p:ph type="title"/>
          </p:nvPr>
        </p:nvSpPr>
        <p:spPr>
          <a:xfrm>
            <a:off x="4857752" y="571480"/>
            <a:ext cx="5143536" cy="1640484"/>
          </a:xfrm>
        </p:spPr>
        <p:txBody>
          <a:bodyPr>
            <a:normAutofit/>
          </a:bodyPr>
          <a:lstStyle/>
          <a:p>
            <a:r>
              <a:rPr lang="uk-UA"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Бенчмаркінг</a:t>
            </a: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uk-U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 Україні</a:t>
            </a:r>
            <a:endParaRPr lang="uk-U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000100" y="4071942"/>
            <a:ext cx="5357850" cy="2308324"/>
          </a:xfrm>
          <a:prstGeom prst="rect">
            <a:avLst/>
          </a:prstGeom>
          <a:ln>
            <a:solidFill>
              <a:schemeClr val="accent2"/>
            </a:solidFill>
          </a:ln>
          <a:effectLst>
            <a:glow rad="2286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uk-UA" sz="1600" dirty="0" smtClean="0">
                <a:ln w="50800"/>
                <a:solidFill>
                  <a:schemeClr val="bg1"/>
                </a:solidFill>
                <a:latin typeface="Book Antiqua" pitchFamily="18" charset="0"/>
              </a:rPr>
              <a:t>  Прикладом можна вважати сертифікацію системи якості підприємства відповідно до стандартів </a:t>
            </a:r>
            <a:r>
              <a:rPr lang="uk-UA" sz="1600" dirty="0" smtClean="0">
                <a:ln w="50800"/>
                <a:solidFill>
                  <a:schemeClr val="bg1"/>
                </a:solidFill>
                <a:latin typeface="Book Antiqua" pitchFamily="18" charset="0"/>
              </a:rPr>
              <a:t>Міжнародної </a:t>
            </a:r>
            <a:r>
              <a:rPr lang="uk-UA" sz="1600" dirty="0" smtClean="0">
                <a:ln w="50800"/>
                <a:solidFill>
                  <a:schemeClr val="bg1"/>
                </a:solidFill>
                <a:latin typeface="Book Antiqua" pitchFamily="18" charset="0"/>
              </a:rPr>
              <a:t>організації зі стандартизації (ISO)</a:t>
            </a:r>
          </a:p>
          <a:p>
            <a:r>
              <a:rPr lang="uk-UA" sz="1600" dirty="0" smtClean="0">
                <a:ln w="50800"/>
                <a:solidFill>
                  <a:schemeClr val="bg1"/>
                </a:solidFill>
                <a:latin typeface="Book Antiqua" pitchFamily="18" charset="0"/>
              </a:rPr>
              <a:t>   Найвідомішим успішним прикладом сертифікації українських компаній за системою ISO є пивзавод «Оболонь», Луцький підшипниковий завод і </a:t>
            </a:r>
            <a:r>
              <a:rPr lang="uk-UA" sz="1600" dirty="0" err="1" smtClean="0">
                <a:ln w="50800"/>
                <a:solidFill>
                  <a:schemeClr val="bg1"/>
                </a:solidFill>
                <a:latin typeface="Book Antiqua" pitchFamily="18" charset="0"/>
              </a:rPr>
              <a:t>Ambulance</a:t>
            </a:r>
            <a:r>
              <a:rPr lang="uk-UA" sz="1600" dirty="0" smtClean="0">
                <a:ln w="50800"/>
                <a:solidFill>
                  <a:schemeClr val="bg1"/>
                </a:solidFill>
                <a:latin typeface="Book Antiqua" pitchFamily="18" charset="0"/>
              </a:rPr>
              <a:t>. Система ISO використовується для ідентифікації «критичних місць», в яких і впроваджуються часткові вдосконалення.</a:t>
            </a:r>
            <a:endParaRPr lang="uk-UA" sz="1600" dirty="0">
              <a:ln w="50800"/>
              <a:solidFill>
                <a:schemeClr val="bg1"/>
              </a:solidFill>
              <a:latin typeface="Book Antiqua" pitchFamily="18" charset="0"/>
            </a:endParaRPr>
          </a:p>
        </p:txBody>
      </p:sp>
      <p:pic>
        <p:nvPicPr>
          <p:cNvPr id="33794" name="Picture 2" descr="Картинки по запросу пивзавод «Оболонь»,"/>
          <p:cNvPicPr>
            <a:picLocks noChangeAspect="1" noChangeArrowheads="1"/>
          </p:cNvPicPr>
          <p:nvPr/>
        </p:nvPicPr>
        <p:blipFill>
          <a:blip r:embed="rId3" cstate="print"/>
          <a:srcRect/>
          <a:stretch>
            <a:fillRect/>
          </a:stretch>
        </p:blipFill>
        <p:spPr bwMode="auto">
          <a:xfrm>
            <a:off x="6143625" y="3286124"/>
            <a:ext cx="3000375" cy="1524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798" name="Picture 6" descr="Картинки по запросу Луцький підшипниковий завод"/>
          <p:cNvPicPr>
            <a:picLocks noChangeAspect="1" noChangeArrowheads="1"/>
          </p:cNvPicPr>
          <p:nvPr/>
        </p:nvPicPr>
        <p:blipFill>
          <a:blip r:embed="rId4" cstate="print"/>
          <a:srcRect/>
          <a:stretch>
            <a:fillRect/>
          </a:stretch>
        </p:blipFill>
        <p:spPr bwMode="auto">
          <a:xfrm>
            <a:off x="857224" y="2357430"/>
            <a:ext cx="2590800" cy="17621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Прямоугольник 6"/>
          <p:cNvSpPr/>
          <p:nvPr/>
        </p:nvSpPr>
        <p:spPr>
          <a:xfrm>
            <a:off x="285720" y="571480"/>
            <a:ext cx="3500462"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Більшість</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українських</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підприємців</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бенчмаркінг</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не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використовують</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Українські</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консультаційні</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фірми</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теж</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не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реалізують</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проекти</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з</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бенчмаркінгу</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хоча</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елементи</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бенчмаркінгу</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зустрічаються</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в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багатьох</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проектах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із</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вдосконалення</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методів</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роботи</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українських</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r>
              <a:rPr lang="ru-RU" sz="1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підприємств</a:t>
            </a:r>
            <a:r>
              <a:rPr lang="ru-RU" sz="1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rPr>
              <a:t>. </a:t>
            </a:r>
            <a:endParaRPr lang="uk-UA" sz="1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ook Antiqua" pitchFamily="18" charset="0"/>
            </a:endParaRPr>
          </a:p>
        </p:txBody>
      </p:sp>
    </p:spTree>
  </p:cSld>
  <p:clrMapOvr>
    <a:masterClrMapping/>
  </p:clrMapOvr>
</p:sld>
</file>

<file path=ppt/theme/theme1.xml><?xml version="1.0" encoding="utf-8"?>
<a:theme xmlns:a="http://schemas.openxmlformats.org/drawingml/2006/main" name="Техническ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387</TotalTime>
  <Words>526</Words>
  <Application>Microsoft Office PowerPoint</Application>
  <PresentationFormat>Экран (4:3)</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Техническая</vt:lpstr>
      <vt:lpstr>ПРАКТИЧНІ АСПЕКТИ ВИКОРИСТАННЯ БЕНЧМАРКІНГУ: ЗАРУБІЖНИЙ І ВІТЧИЗНЯНИЙ ДОСВІД </vt:lpstr>
      <vt:lpstr>Бенчмаркінг – це особлива процедура введення в практику технологій, стандартів та методів роботи кращих організацій</vt:lpstr>
      <vt:lpstr>Нині відомо багато моделей бенчмаркінгу, які містять кроки чи етапи, що слід пройти для досягнення кінцевого результату.          Заслуговують на увагу модель компанії «Xerox», модель R. Camp, модель R. Reider, «колесо бенчмаркінгу» І. П. Данилова, модель Schrott Glaswerke, модель C. Tintelnot, модель компанії «IBM», модель А. Alsteat, модель M. Brighton («General Motors»), модель компанії «ICI fibres» та ін.</vt:lpstr>
      <vt:lpstr>Модель компанії «Xerox»</vt:lpstr>
      <vt:lpstr>Схематично дану модель можна представити у вигляді матриці:</vt:lpstr>
      <vt:lpstr>Модель  компанії «IBM» </vt:lpstr>
      <vt:lpstr>Характеристика моделі компанії IBM</vt:lpstr>
      <vt:lpstr>Модель M. Brighton («General Motors»)</vt:lpstr>
      <vt:lpstr>Бенчмаркінг   в Україні</vt:lpstr>
      <vt:lpstr>Причини неготовності українського бізнес-середовища і її керівного складу                              до поширення використання бенчмаркінгу :</vt:lpstr>
      <vt:lpstr>Дякуємо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Юлія</dc:creator>
  <cp:lastModifiedBy>Юля</cp:lastModifiedBy>
  <cp:revision>41</cp:revision>
  <dcterms:created xsi:type="dcterms:W3CDTF">2015-03-22T10:20:32Z</dcterms:created>
  <dcterms:modified xsi:type="dcterms:W3CDTF">2015-03-23T18:05:58Z</dcterms:modified>
</cp:coreProperties>
</file>