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6" r:id="rId4"/>
    <p:sldId id="259" r:id="rId5"/>
    <p:sldId id="267" r:id="rId6"/>
    <p:sldId id="262" r:id="rId7"/>
    <p:sldId id="270" r:id="rId8"/>
    <p:sldId id="257" r:id="rId9"/>
    <p:sldId id="26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3011" autoAdjust="0"/>
  </p:normalViewPr>
  <p:slideViewPr>
    <p:cSldViewPr>
      <p:cViewPr varScale="1">
        <p:scale>
          <a:sx n="68" d="100"/>
          <a:sy n="68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DE1C-025D-499B-A11C-A297C31260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7E9D-7743-4D7B-BA21-10434529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778462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ШЛЯХИ  ПІДВИЩЕННЯ КОНКУРЕНТОСПРОМОЖНОСТІ УКРАЇНИ НА СВІТОВОМУ РИНКУ ТУРИСТИЧНИХ ПОСЛУГ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584" y="3718679"/>
            <a:ext cx="37444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Виконали:</a:t>
            </a:r>
          </a:p>
          <a:p>
            <a:r>
              <a:rPr lang="uk-UA" sz="2000" dirty="0" smtClean="0"/>
              <a:t>Деркач О. М.</a:t>
            </a:r>
          </a:p>
          <a:p>
            <a:r>
              <a:rPr lang="uk-UA" sz="2000" dirty="0" err="1" smtClean="0"/>
              <a:t>Ярмола</a:t>
            </a:r>
            <a:r>
              <a:rPr lang="uk-UA" sz="2000" dirty="0" smtClean="0"/>
              <a:t> О. О.</a:t>
            </a:r>
          </a:p>
          <a:p>
            <a:r>
              <a:rPr lang="uk-UA" sz="2000" dirty="0" smtClean="0"/>
              <a:t>Студенти </a:t>
            </a:r>
            <a:r>
              <a:rPr lang="uk-UA" sz="2000" dirty="0" err="1" smtClean="0"/>
              <a:t>МЕіМ</a:t>
            </a:r>
            <a:r>
              <a:rPr lang="uk-UA" sz="2000" dirty="0" smtClean="0"/>
              <a:t> 214</a:t>
            </a:r>
          </a:p>
          <a:p>
            <a:endParaRPr lang="uk-UA" sz="2000" dirty="0" smtClean="0"/>
          </a:p>
          <a:p>
            <a:r>
              <a:rPr lang="uk-UA" sz="2000" b="1" dirty="0" smtClean="0"/>
              <a:t>Науковий керівник:</a:t>
            </a:r>
          </a:p>
          <a:p>
            <a:r>
              <a:rPr lang="uk-UA" sz="2000" dirty="0" smtClean="0"/>
              <a:t>Смирнов Є. В. </a:t>
            </a:r>
          </a:p>
          <a:p>
            <a:r>
              <a:rPr lang="uk-UA" sz="2000" dirty="0" smtClean="0"/>
              <a:t>кандидат економічних наук,</a:t>
            </a:r>
            <a:r>
              <a:rPr lang="ru-RU" sz="2000" dirty="0" smtClean="0"/>
              <a:t> старший </a:t>
            </a:r>
            <a:r>
              <a:rPr lang="ru-RU" sz="2000" dirty="0" err="1" smtClean="0"/>
              <a:t>викладач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276872"/>
            <a:ext cx="7208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ДЯКУЄМО ЗА УВАГУ!!!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ятно 2 2"/>
          <p:cNvSpPr/>
          <p:nvPr/>
        </p:nvSpPr>
        <p:spPr>
          <a:xfrm rot="1544892">
            <a:off x="2603630" y="1455977"/>
            <a:ext cx="4320480" cy="352839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51520" y="1700808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51520" y="4005064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6516216" y="4221088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259632" y="5805264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6156176" y="5517232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6588224" y="1772816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3635896" y="548680"/>
            <a:ext cx="237626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Прямая со стрелкой 28"/>
          <p:cNvCxnSpPr>
            <a:endCxn id="12" idx="2"/>
          </p:cNvCxnSpPr>
          <p:nvPr/>
        </p:nvCxnSpPr>
        <p:spPr>
          <a:xfrm flipV="1">
            <a:off x="4644008" y="1268760"/>
            <a:ext cx="1800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1"/>
          </p:cNvCxnSpPr>
          <p:nvPr/>
        </p:nvCxnSpPr>
        <p:spPr>
          <a:xfrm flipV="1">
            <a:off x="5868144" y="213285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4" idx="3"/>
          </p:cNvCxnSpPr>
          <p:nvPr/>
        </p:nvCxnSpPr>
        <p:spPr>
          <a:xfrm flipH="1" flipV="1">
            <a:off x="2627784" y="2060848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7" idx="3"/>
          </p:cNvCxnSpPr>
          <p:nvPr/>
        </p:nvCxnSpPr>
        <p:spPr>
          <a:xfrm flipH="1">
            <a:off x="2627784" y="3789040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" idx="2"/>
            <a:endCxn id="9" idx="3"/>
          </p:cNvCxnSpPr>
          <p:nvPr/>
        </p:nvCxnSpPr>
        <p:spPr>
          <a:xfrm flipH="1">
            <a:off x="3635896" y="4473971"/>
            <a:ext cx="703584" cy="1691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0" idx="1"/>
          </p:cNvCxnSpPr>
          <p:nvPr/>
        </p:nvCxnSpPr>
        <p:spPr>
          <a:xfrm>
            <a:off x="5868144" y="4653136"/>
            <a:ext cx="2880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8" idx="0"/>
          </p:cNvCxnSpPr>
          <p:nvPr/>
        </p:nvCxnSpPr>
        <p:spPr>
          <a:xfrm>
            <a:off x="6012160" y="3573016"/>
            <a:ext cx="16921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275856" y="2780928"/>
            <a:ext cx="2673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ТУРИЗМ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9512" y="1772816"/>
            <a:ext cx="24837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91434" y="4077072"/>
            <a:ext cx="17221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КУЛЬТУРА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57310" y="5877272"/>
            <a:ext cx="13772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ІСТОРІЯ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211960" y="620688"/>
            <a:ext cx="12105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СПОРТ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03196" y="1844824"/>
            <a:ext cx="2061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МЕДИЦИНА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642665" y="4293096"/>
            <a:ext cx="21991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АРХІТЕКТУРА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368932" y="5589240"/>
            <a:ext cx="18401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ГЕОГРАФІЯ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198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Завдання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дослідження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008" y="1700808"/>
            <a:ext cx="892899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виявлення </a:t>
            </a:r>
            <a:r>
              <a:rPr lang="uk-UA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глобальних тенденцій та факторів розвитку туристичного ринку;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аналіз сучасного стану розвитку туристичних послуг в Україні;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розробка рекомендацій підвищення туристичної привабливості України, у тому числі інноваційним шляхом;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обґрунтування перспектив інтеграції до міжнародного ринку туристичних послуг.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resentation\505534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завантаженн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2448272" cy="3268569"/>
          </a:xfrm>
          <a:prstGeom prst="rect">
            <a:avLst/>
          </a:prstGeom>
        </p:spPr>
      </p:pic>
      <p:pic>
        <p:nvPicPr>
          <p:cNvPr id="7" name="Рисунок 6" descr="t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636912"/>
            <a:ext cx="4951185" cy="188048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3" y="5157192"/>
            <a:ext cx="25202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u="sng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суб'єкт </a:t>
            </a:r>
            <a:r>
              <a:rPr lang="uk-UA" sz="3200" b="1" u="sng" cap="none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туризму, тобто </a:t>
            </a:r>
            <a:r>
              <a:rPr lang="uk-UA" sz="3200" b="1" u="sng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турист</a:t>
            </a:r>
            <a:endParaRPr lang="en-US" sz="32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88640"/>
            <a:ext cx="84249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Туризм - це </a:t>
            </a:r>
            <a:r>
              <a:rPr lang="uk-UA" sz="2400" b="1" cap="none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сукупність взаємовідносин, зв'язків та явищ, що виникають в процесі переміщення </a:t>
            </a:r>
            <a:r>
              <a:rPr lang="uk-UA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uk-UA" sz="2400" b="1" cap="none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перебування певної особи в місцях, які не є її постійним місцем проживання та не пов'язані з їх трудовою діяльністю.</a:t>
            </a:r>
            <a:endParaRPr lang="en-US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4653136"/>
            <a:ext cx="45365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uk-UA" sz="3200" b="1" i="0" u="sng" strike="noStrike" cap="none" spc="50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 туризму, тобто основні елементи як туристський регіон та туристична індустрія.</a:t>
            </a:r>
            <a:endParaRPr lang="en-US" sz="3200" b="1" u="sng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presentation\505534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D:\Desktop\Новый рисунок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4993255" cy="288032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95936" y="5589240"/>
            <a:ext cx="4330824" cy="796950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Відсоткова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</a:rPr>
              <a:t>частка</a:t>
            </a:r>
            <a:r>
              <a:rPr lang="ru-RU" sz="2400" b="1" dirty="0" smtClean="0">
                <a:solidFill>
                  <a:srgbClr val="002060"/>
                </a:solidFill>
              </a:rPr>
              <a:t> туризму в </a:t>
            </a:r>
            <a:r>
              <a:rPr lang="ru-RU" sz="2400" b="1" dirty="0" err="1" smtClean="0">
                <a:solidFill>
                  <a:srgbClr val="002060"/>
                </a:solidFill>
              </a:rPr>
              <a:t>експорті</a:t>
            </a:r>
            <a:r>
              <a:rPr lang="ru-RU" sz="2400" b="1" dirty="0" smtClean="0">
                <a:solidFill>
                  <a:srgbClr val="002060"/>
                </a:solidFill>
              </a:rPr>
              <a:t> та ВВП </a:t>
            </a:r>
            <a:r>
              <a:rPr lang="ru-RU" sz="2400" b="1" dirty="0" err="1" smtClean="0">
                <a:solidFill>
                  <a:srgbClr val="002060"/>
                </a:solidFill>
              </a:rPr>
              <a:t>світу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9" name="Picture 5" descr="D:\Desktop\Новый рисунок (1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88640"/>
            <a:ext cx="4467225" cy="2505075"/>
          </a:xfrm>
          <a:prstGeom prst="rect">
            <a:avLst/>
          </a:prstGeom>
          <a:noFill/>
        </p:spPr>
      </p:pic>
      <p:sp>
        <p:nvSpPr>
          <p:cNvPr id="11" name="Заголовок 7"/>
          <p:cNvSpPr txBox="1">
            <a:spLocks/>
          </p:cNvSpPr>
          <p:nvPr/>
        </p:nvSpPr>
        <p:spPr>
          <a:xfrm>
            <a:off x="4427984" y="1916832"/>
            <a:ext cx="4330824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200" b="1" dirty="0" err="1" smtClean="0">
                <a:solidFill>
                  <a:srgbClr val="002060"/>
                </a:solidFill>
              </a:rPr>
              <a:t>Частка</a:t>
            </a:r>
            <a:r>
              <a:rPr lang="ru-RU" sz="2200" b="1" dirty="0" smtClean="0">
                <a:solidFill>
                  <a:srgbClr val="002060"/>
                </a:solidFill>
              </a:rPr>
              <a:t> туризму в </a:t>
            </a:r>
            <a:r>
              <a:rPr lang="ru-RU" sz="2200" b="1" dirty="0" err="1" smtClean="0">
                <a:solidFill>
                  <a:srgbClr val="002060"/>
                </a:solidFill>
              </a:rPr>
              <a:t>становленні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</a:rPr>
              <a:t>світового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</a:rPr>
              <a:t>експорту</a:t>
            </a:r>
            <a:r>
              <a:rPr lang="ru-RU" sz="2200" b="1" dirty="0" smtClean="0">
                <a:solidFill>
                  <a:srgbClr val="002060"/>
                </a:solidFill>
              </a:rPr>
              <a:t> та </a:t>
            </a:r>
            <a:r>
              <a:rPr lang="ru-RU" sz="2200" b="1" dirty="0" err="1" smtClean="0">
                <a:solidFill>
                  <a:srgbClr val="002060"/>
                </a:solidFill>
              </a:rPr>
              <a:t>кількість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</a:rPr>
              <a:t>туристських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</a:rPr>
              <a:t>прибуттів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kr_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Україна  є  членом Всесвітньої туристичної організації з 1997 року, але наразі у декілька разів відстає від світових лідерів ринку туристичних послуг таких, як США, Іспанія, Китай, Німеччина, Італія та ін.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Новый рисунок (2)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4675" y="476672"/>
            <a:ext cx="8649599" cy="3960440"/>
          </a:xfr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716016" y="476672"/>
            <a:ext cx="4176464" cy="107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err="1" smtClean="0">
                <a:solidFill>
                  <a:srgbClr val="002060"/>
                </a:solidFill>
              </a:rPr>
              <a:t>Туристичні</a:t>
            </a:r>
            <a:r>
              <a:rPr lang="ru-RU" sz="2400" b="1" dirty="0" smtClean="0">
                <a:solidFill>
                  <a:srgbClr val="002060"/>
                </a:solidFill>
              </a:rPr>
              <a:t> потоки </a:t>
            </a:r>
            <a:r>
              <a:rPr lang="ru-RU" sz="2400" b="1" dirty="0" err="1" smtClean="0">
                <a:solidFill>
                  <a:srgbClr val="002060"/>
                </a:solidFill>
              </a:rPr>
              <a:t>країн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світу</a:t>
            </a:r>
            <a:r>
              <a:rPr lang="ru-RU" sz="2400" b="1" dirty="0" smtClean="0">
                <a:solidFill>
                  <a:srgbClr val="002060"/>
                </a:solidFill>
              </a:rPr>
              <a:t>, 2012-2013рр.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20625094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54" y="0"/>
            <a:ext cx="9139944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Гальмівні фактори розвитку українського туризму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Відсутність підтримки та уваги з боку громадської влади та політики.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Відсутність глибокої зацікавленість на законодавчому рівні.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Піднесення статусу галузі туризму на більш високий рівень тільки у вигляді декларацій.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20625094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54" y="0"/>
            <a:ext cx="9139944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Глобальні плюси туризму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Міжнародний туризм - одна з небагатьох галузей економіки, в якій залучення новітніх технологій не призводить до скорочення працюючих. 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Туризм можливо розвинути навіть в період економічних криз.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nyj-turiz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3" y="0"/>
            <a:ext cx="9138877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40854"/>
            <a:ext cx="835292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розвитку туристичної галузі</a:t>
            </a:r>
            <a:r>
              <a:rPr kumimoji="0" lang="uk-UA" sz="2800" b="1" i="0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Україні </a:t>
            </a: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 такі заходи: 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Проводити культурні та спортивні заходи світового масштабу;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Впровадження інновацій на всіх етапах розвитку ринку;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Залучення коштів до туристичного ринку, активна допомога у розбудові інфраструктури,   зокрема   транспортної,   а   також   підтримка та дотримання   міжнародних стандартів;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Впровадження цих заходів допоможе реалізувати потенціал України та досягти високого рівня життя населення на демократичних засадах. 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Покращення інвестиційного клімату;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актуального туристичного бренду держави;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Сегментація ринку туризму, поширюючи інформацію за кордон для суб’єктів попиту з різними рівнями доходу.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131</TotalTime>
  <Words>372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Відсоткова частка туризму в експорті та ВВП світу</vt:lpstr>
      <vt:lpstr>Україна  є  членом Всесвітньої туристичної організації з 1997 року, але наразі у декілька разів відстає від світових лідерів ринку туристичних послуг таких, як США, Іспанія, Китай, Німеччина, Італія та ін. </vt:lpstr>
      <vt:lpstr>Гальмівні фактори розвитку українського туризму</vt:lpstr>
      <vt:lpstr>Глобальні плюси туризму</vt:lpstr>
      <vt:lpstr>Слайд 9</vt:lpstr>
      <vt:lpstr>Слайд 10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2015-03-23T19:14:59Z</dcterms:created>
  <dcterms:modified xsi:type="dcterms:W3CDTF">2015-03-23T22:27:40Z</dcterms:modified>
</cp:coreProperties>
</file>