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ome\Downloads\GCR_Rankings_2013-14.xlsx" TargetMode="External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'GCI 2013-2014'!$I$91</c:f>
              <c:strCache>
                <c:ptCount val="1"/>
                <c:pt idx="0">
                  <c:v>місце України за GCI</c:v>
                </c:pt>
              </c:strCache>
            </c:strRef>
          </c:tx>
          <c:spPr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 scaled="1"/>
              <a:tileRect/>
            </a:gradFill>
          </c:spPr>
          <c:dLbls>
            <c:showVal val="1"/>
          </c:dLbls>
          <c:cat>
            <c:strRef>
              <c:f>'GCI 2013-2014'!$J$90:$N$90</c:f>
              <c:strCache>
                <c:ptCount val="5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</c:strCache>
            </c:strRef>
          </c:cat>
          <c:val>
            <c:numRef>
              <c:f>'GCI 2013-2014'!$J$91:$N$91</c:f>
              <c:numCache>
                <c:formatCode>General</c:formatCode>
                <c:ptCount val="5"/>
                <c:pt idx="0">
                  <c:v>89</c:v>
                </c:pt>
                <c:pt idx="1">
                  <c:v>82</c:v>
                </c:pt>
                <c:pt idx="2">
                  <c:v>73</c:v>
                </c:pt>
                <c:pt idx="3">
                  <c:v>84</c:v>
                </c:pt>
                <c:pt idx="4">
                  <c:v>76</c:v>
                </c:pt>
              </c:numCache>
            </c:numRef>
          </c:val>
        </c:ser>
        <c:ser>
          <c:idx val="1"/>
          <c:order val="1"/>
          <c:tx>
            <c:strRef>
              <c:f>'GCI 2013-2014'!$I$92</c:f>
              <c:strCache>
                <c:ptCount val="1"/>
                <c:pt idx="0">
                  <c:v>місце України за кластером "Інновації"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</c:spPr>
          <c:dLbls>
            <c:showVal val="1"/>
          </c:dLbls>
          <c:cat>
            <c:strRef>
              <c:f>'GCI 2013-2014'!$J$90:$N$90</c:f>
              <c:strCache>
                <c:ptCount val="5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</c:strCache>
            </c:strRef>
          </c:cat>
          <c:val>
            <c:numRef>
              <c:f>'GCI 2013-2014'!$J$92:$N$92</c:f>
              <c:numCache>
                <c:formatCode>General</c:formatCode>
                <c:ptCount val="5"/>
                <c:pt idx="0">
                  <c:v>63</c:v>
                </c:pt>
                <c:pt idx="1">
                  <c:v>74</c:v>
                </c:pt>
                <c:pt idx="2">
                  <c:v>71</c:v>
                </c:pt>
                <c:pt idx="3">
                  <c:v>93</c:v>
                </c:pt>
                <c:pt idx="4">
                  <c:v>81</c:v>
                </c:pt>
              </c:numCache>
            </c:numRef>
          </c:val>
        </c:ser>
        <c:ser>
          <c:idx val="2"/>
          <c:order val="2"/>
          <c:tx>
            <c:strRef>
              <c:f>'GCI 2013-2014'!$I$93</c:f>
              <c:strCache>
                <c:ptCount val="1"/>
                <c:pt idx="0">
                  <c:v>Всього країн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showVal val="1"/>
          </c:dLbls>
          <c:cat>
            <c:strRef>
              <c:f>'GCI 2013-2014'!$J$90:$N$90</c:f>
              <c:strCache>
                <c:ptCount val="5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</c:strCache>
            </c:strRef>
          </c:cat>
          <c:val>
            <c:numRef>
              <c:f>'GCI 2013-2014'!$J$93:$N$93</c:f>
              <c:numCache>
                <c:formatCode>General</c:formatCode>
                <c:ptCount val="5"/>
                <c:pt idx="0">
                  <c:v>139</c:v>
                </c:pt>
                <c:pt idx="1">
                  <c:v>142</c:v>
                </c:pt>
                <c:pt idx="2">
                  <c:v>144</c:v>
                </c:pt>
                <c:pt idx="3">
                  <c:v>148</c:v>
                </c:pt>
                <c:pt idx="4">
                  <c:v>144</c:v>
                </c:pt>
              </c:numCache>
            </c:numRef>
          </c:val>
          <c:shape val="cylinder"/>
        </c:ser>
        <c:ser>
          <c:idx val="3"/>
          <c:order val="3"/>
          <c:tx>
            <c:strRef>
              <c:f>'GCI 2013-2014'!$I$94</c:f>
              <c:strCache>
                <c:ptCount val="1"/>
              </c:strCache>
            </c:strRef>
          </c:tx>
          <c:cat>
            <c:strRef>
              <c:f>'GCI 2013-2014'!$J$90:$N$90</c:f>
              <c:strCache>
                <c:ptCount val="5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</c:strCache>
            </c:strRef>
          </c:cat>
          <c:val>
            <c:numRef>
              <c:f>'GCI 2013-2014'!$J$94:$N$94</c:f>
              <c:numCache>
                <c:formatCode>General</c:formatCode>
                <c:ptCount val="5"/>
              </c:numCache>
            </c:numRef>
          </c:val>
        </c:ser>
        <c:shape val="box"/>
        <c:axId val="68519424"/>
        <c:axId val="68520960"/>
        <c:axId val="0"/>
      </c:bar3DChart>
      <c:catAx>
        <c:axId val="68519424"/>
        <c:scaling>
          <c:orientation val="minMax"/>
        </c:scaling>
        <c:axPos val="t"/>
        <c:tickLblPos val="nextTo"/>
        <c:crossAx val="68520960"/>
        <c:crosses val="autoZero"/>
        <c:auto val="1"/>
        <c:lblAlgn val="ctr"/>
        <c:lblOffset val="100"/>
      </c:catAx>
      <c:valAx>
        <c:axId val="68520960"/>
        <c:scaling>
          <c:orientation val="maxMin"/>
        </c:scaling>
        <c:axPos val="l"/>
        <c:majorGridlines/>
        <c:numFmt formatCode="General" sourceLinked="1"/>
        <c:tickLblPos val="nextTo"/>
        <c:crossAx val="68519424"/>
        <c:crosses val="autoZero"/>
        <c:crossBetween val="between"/>
      </c:valAx>
    </c:plotArea>
    <c:legend>
      <c:legendPos val="r"/>
      <c:layout/>
    </c:legend>
    <c:plotVisOnly val="1"/>
  </c:chart>
  <c:spPr>
    <a:ln>
      <a:noFill/>
    </a:ln>
  </c:spPr>
  <c:txPr>
    <a:bodyPr/>
    <a:lstStyle/>
    <a:p>
      <a:pPr>
        <a:defRPr sz="140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uk-UA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[ссс.xlsx]Лист1!$A$75:$N$75</c:f>
              <c:strCache>
                <c:ptCount val="14"/>
                <c:pt idx="0">
                  <c:v>2000 р.</c:v>
                </c:pt>
                <c:pt idx="1">
                  <c:v>2001 р.</c:v>
                </c:pt>
                <c:pt idx="2">
                  <c:v>2002 р.</c:v>
                </c:pt>
                <c:pt idx="3">
                  <c:v>2003 р.</c:v>
                </c:pt>
                <c:pt idx="4">
                  <c:v>2004 р.</c:v>
                </c:pt>
                <c:pt idx="5">
                  <c:v>2005 р.</c:v>
                </c:pt>
                <c:pt idx="6">
                  <c:v>2006 р.</c:v>
                </c:pt>
                <c:pt idx="7">
                  <c:v>2007 р.</c:v>
                </c:pt>
                <c:pt idx="8">
                  <c:v>2008 р.</c:v>
                </c:pt>
                <c:pt idx="9">
                  <c:v>2009 р.</c:v>
                </c:pt>
                <c:pt idx="10">
                  <c:v>2010 р.</c:v>
                </c:pt>
                <c:pt idx="11">
                  <c:v>2011 р.</c:v>
                </c:pt>
                <c:pt idx="12">
                  <c:v>2012 р.</c:v>
                </c:pt>
                <c:pt idx="13">
                  <c:v>2013 р.</c:v>
                </c:pt>
              </c:strCache>
            </c:strRef>
          </c:cat>
          <c:val>
            <c:numRef>
              <c:f>[ссс.xlsx]Лист1!$A$76:$N$76</c:f>
              <c:numCache>
                <c:formatCode>General</c:formatCode>
                <c:ptCount val="14"/>
                <c:pt idx="0">
                  <c:v>1757.1</c:v>
                </c:pt>
                <c:pt idx="1">
                  <c:v>1971.4</c:v>
                </c:pt>
                <c:pt idx="2">
                  <c:v>3013.8</c:v>
                </c:pt>
                <c:pt idx="3">
                  <c:v>3059.8</c:v>
                </c:pt>
                <c:pt idx="4">
                  <c:v>4534.6000000000004</c:v>
                </c:pt>
                <c:pt idx="5">
                  <c:v>5751.6</c:v>
                </c:pt>
                <c:pt idx="6">
                  <c:v>6160</c:v>
                </c:pt>
                <c:pt idx="7">
                  <c:v>10850.9</c:v>
                </c:pt>
                <c:pt idx="8">
                  <c:v>11994.2</c:v>
                </c:pt>
                <c:pt idx="9">
                  <c:v>7949.9</c:v>
                </c:pt>
                <c:pt idx="10">
                  <c:v>8045.5</c:v>
                </c:pt>
                <c:pt idx="11">
                  <c:v>14333.9</c:v>
                </c:pt>
                <c:pt idx="12">
                  <c:v>11480.6</c:v>
                </c:pt>
                <c:pt idx="13">
                  <c:v>9562.6</c:v>
                </c:pt>
              </c:numCache>
            </c:numRef>
          </c:val>
        </c:ser>
        <c:axId val="68542848"/>
        <c:axId val="68544384"/>
      </c:barChart>
      <c:catAx>
        <c:axId val="68542848"/>
        <c:scaling>
          <c:orientation val="minMax"/>
        </c:scaling>
        <c:axPos val="l"/>
        <c:tickLblPos val="nextTo"/>
        <c:crossAx val="68544384"/>
        <c:crosses val="autoZero"/>
        <c:auto val="1"/>
        <c:lblAlgn val="ctr"/>
        <c:lblOffset val="100"/>
      </c:catAx>
      <c:valAx>
        <c:axId val="68544384"/>
        <c:scaling>
          <c:orientation val="minMax"/>
        </c:scaling>
        <c:axPos val="b"/>
        <c:majorGridlines/>
        <c:numFmt formatCode="General" sourceLinked="1"/>
        <c:tickLblPos val="nextTo"/>
        <c:crossAx val="68542848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200" b="1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3.0161350798892077E-2"/>
                  <c:y val="-4.431068757914712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2.3314955212797157E-2"/>
                  <c:y val="0.13164978063811264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0.15884949865137879"/>
                  <c:y val="4.8605245099079507E-3"/>
                </c:manualLayout>
              </c:layout>
              <c:showCatName val="1"/>
              <c:showPercent val="1"/>
            </c:dLbl>
            <c:numFmt formatCode="0.00%" sourceLinked="0"/>
            <c:showCatName val="1"/>
            <c:showPercent val="1"/>
            <c:showLeaderLines val="1"/>
          </c:dLbls>
          <c:cat>
            <c:strRef>
              <c:f>[ссс.xlsx]Лист1!$A$36:$A$40</c:f>
              <c:strCache>
                <c:ptCount val="5"/>
                <c:pt idx="0">
                  <c:v>Власні кошти</c:v>
                </c:pt>
                <c:pt idx="1">
                  <c:v>Кошти державного та місцевих бюджетів</c:v>
                </c:pt>
                <c:pt idx="2">
                  <c:v>Кошти вітчизняних та іноземних інвесторів</c:v>
                </c:pt>
                <c:pt idx="3">
                  <c:v>Кредити</c:v>
                </c:pt>
                <c:pt idx="4">
                  <c:v>Кошти з інших джерел</c:v>
                </c:pt>
              </c:strCache>
            </c:strRef>
          </c:cat>
          <c:val>
            <c:numRef>
              <c:f>[ссс.xlsx]Лист1!$B$36:$B$40</c:f>
              <c:numCache>
                <c:formatCode>General</c:formatCode>
                <c:ptCount val="5"/>
                <c:pt idx="0">
                  <c:v>72.900000000000006</c:v>
                </c:pt>
                <c:pt idx="1">
                  <c:v>1.9000000000000001</c:v>
                </c:pt>
                <c:pt idx="2">
                  <c:v>14.4</c:v>
                </c:pt>
                <c:pt idx="3">
                  <c:v>6.6</c:v>
                </c:pt>
                <c:pt idx="4">
                  <c:v>4.2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ln>
      <a:noFill/>
    </a:ln>
  </c:spPr>
  <c:txPr>
    <a:bodyPr/>
    <a:lstStyle/>
    <a:p>
      <a:pPr>
        <a:defRPr sz="140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255D4E-086E-4311-A656-5E3AE563C4BF}" type="doc">
      <dgm:prSet loTypeId="urn:microsoft.com/office/officeart/2005/8/layout/radial4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F3EA953-DFE6-4FB1-82A2-013098A0B735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Форми інноваційних підприємств</a:t>
          </a:r>
          <a:endParaRPr lang="uk-UA" b="1" dirty="0">
            <a:solidFill>
              <a:schemeClr val="bg1"/>
            </a:solidFill>
          </a:endParaRPr>
        </a:p>
      </dgm:t>
    </dgm:pt>
    <dgm:pt modelId="{90A2F356-5F51-40E7-96C5-5D0D43721E3F}" type="parTrans" cxnId="{54F0F01E-9689-4FC7-A48D-437560AF58EA}">
      <dgm:prSet/>
      <dgm:spPr/>
      <dgm:t>
        <a:bodyPr/>
        <a:lstStyle/>
        <a:p>
          <a:endParaRPr lang="uk-UA"/>
        </a:p>
      </dgm:t>
    </dgm:pt>
    <dgm:pt modelId="{8456C1C8-AFFB-4A94-AB3C-E4894D20C986}" type="sibTrans" cxnId="{54F0F01E-9689-4FC7-A48D-437560AF58EA}">
      <dgm:prSet/>
      <dgm:spPr/>
      <dgm:t>
        <a:bodyPr/>
        <a:lstStyle/>
        <a:p>
          <a:endParaRPr lang="uk-UA"/>
        </a:p>
      </dgm:t>
    </dgm:pt>
    <dgm:pt modelId="{69F44F03-F265-4E12-A552-10FAD1AB837C}">
      <dgm:prSet phldrT="[Текст]"/>
      <dgm:spPr/>
      <dgm:t>
        <a:bodyPr/>
        <a:lstStyle/>
        <a:p>
          <a:r>
            <a:rPr lang="uk-UA" dirty="0" smtClean="0"/>
            <a:t>Інноваційний центр</a:t>
          </a:r>
          <a:endParaRPr lang="uk-UA" dirty="0"/>
        </a:p>
      </dgm:t>
    </dgm:pt>
    <dgm:pt modelId="{14349FB2-EB43-4073-81C6-154A21D7C068}" type="parTrans" cxnId="{9906A202-74E7-4CFB-866C-0B757F4B30DD}">
      <dgm:prSet/>
      <dgm:spPr/>
      <dgm:t>
        <a:bodyPr/>
        <a:lstStyle/>
        <a:p>
          <a:endParaRPr lang="uk-UA"/>
        </a:p>
      </dgm:t>
    </dgm:pt>
    <dgm:pt modelId="{A967698C-648D-403D-858B-AB4FA09107F4}" type="sibTrans" cxnId="{9906A202-74E7-4CFB-866C-0B757F4B30DD}">
      <dgm:prSet/>
      <dgm:spPr/>
      <dgm:t>
        <a:bodyPr/>
        <a:lstStyle/>
        <a:p>
          <a:endParaRPr lang="uk-UA"/>
        </a:p>
      </dgm:t>
    </dgm:pt>
    <dgm:pt modelId="{D5EC7BBC-B86D-43BE-9B16-CEEB33C005CD}">
      <dgm:prSet phldrT="[Текст]"/>
      <dgm:spPr/>
      <dgm:t>
        <a:bodyPr/>
        <a:lstStyle/>
        <a:p>
          <a:r>
            <a:rPr lang="uk-UA" dirty="0" smtClean="0"/>
            <a:t>Технополіс</a:t>
          </a:r>
          <a:endParaRPr lang="uk-UA" dirty="0"/>
        </a:p>
      </dgm:t>
    </dgm:pt>
    <dgm:pt modelId="{738B0477-0782-4FC9-982E-322A004ADBB2}" type="parTrans" cxnId="{C5340891-A4CC-43A0-AE17-89974834C138}">
      <dgm:prSet/>
      <dgm:spPr/>
      <dgm:t>
        <a:bodyPr/>
        <a:lstStyle/>
        <a:p>
          <a:endParaRPr lang="uk-UA"/>
        </a:p>
      </dgm:t>
    </dgm:pt>
    <dgm:pt modelId="{D61AC9EF-EFD5-4100-8000-2D9FDAFEEF15}" type="sibTrans" cxnId="{C5340891-A4CC-43A0-AE17-89974834C138}">
      <dgm:prSet/>
      <dgm:spPr/>
      <dgm:t>
        <a:bodyPr/>
        <a:lstStyle/>
        <a:p>
          <a:endParaRPr lang="uk-UA"/>
        </a:p>
      </dgm:t>
    </dgm:pt>
    <dgm:pt modelId="{A612EC44-2443-44B1-BD8D-BE60672FC0EA}">
      <dgm:prSet phldrT="[Текст]"/>
      <dgm:spPr/>
      <dgm:t>
        <a:bodyPr/>
        <a:lstStyle/>
        <a:p>
          <a:r>
            <a:rPr lang="uk-UA" dirty="0" smtClean="0"/>
            <a:t>Інноваційний бізнес-інкубатор</a:t>
          </a:r>
          <a:endParaRPr lang="uk-UA" dirty="0"/>
        </a:p>
      </dgm:t>
    </dgm:pt>
    <dgm:pt modelId="{77A77763-0453-4C4C-95C5-1C479BB6F086}" type="parTrans" cxnId="{EE0249B0-34D8-4DFB-B688-9186E40E71AD}">
      <dgm:prSet/>
      <dgm:spPr/>
      <dgm:t>
        <a:bodyPr/>
        <a:lstStyle/>
        <a:p>
          <a:endParaRPr lang="uk-UA"/>
        </a:p>
      </dgm:t>
    </dgm:pt>
    <dgm:pt modelId="{DB59DD77-E216-4851-979E-53F90FA3CEF0}" type="sibTrans" cxnId="{EE0249B0-34D8-4DFB-B688-9186E40E71AD}">
      <dgm:prSet/>
      <dgm:spPr/>
      <dgm:t>
        <a:bodyPr/>
        <a:lstStyle/>
        <a:p>
          <a:endParaRPr lang="uk-UA"/>
        </a:p>
      </dgm:t>
    </dgm:pt>
    <dgm:pt modelId="{C8A0D337-B30B-4A2A-BB2C-2F1D84949254}">
      <dgm:prSet/>
      <dgm:spPr/>
      <dgm:t>
        <a:bodyPr/>
        <a:lstStyle/>
        <a:p>
          <a:r>
            <a:rPr lang="uk-UA" dirty="0" smtClean="0"/>
            <a:t>Технопарк</a:t>
          </a:r>
          <a:endParaRPr lang="uk-UA" dirty="0"/>
        </a:p>
      </dgm:t>
    </dgm:pt>
    <dgm:pt modelId="{0BAB801F-D626-4206-AF07-24443EA3B622}" type="parTrans" cxnId="{D16F7760-C0F3-4659-8C8F-D2AAD56EA8BE}">
      <dgm:prSet/>
      <dgm:spPr/>
      <dgm:t>
        <a:bodyPr/>
        <a:lstStyle/>
        <a:p>
          <a:endParaRPr lang="uk-UA"/>
        </a:p>
      </dgm:t>
    </dgm:pt>
    <dgm:pt modelId="{C41591EF-22A0-44FD-A4C8-A9FF8DF03F70}" type="sibTrans" cxnId="{D16F7760-C0F3-4659-8C8F-D2AAD56EA8BE}">
      <dgm:prSet/>
      <dgm:spPr/>
      <dgm:t>
        <a:bodyPr/>
        <a:lstStyle/>
        <a:p>
          <a:endParaRPr lang="uk-UA"/>
        </a:p>
      </dgm:t>
    </dgm:pt>
    <dgm:pt modelId="{69FDE816-F6A0-4771-8F12-CE32CAD19AF6}" type="pres">
      <dgm:prSet presAssocID="{65255D4E-086E-4311-A656-5E3AE563C4B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B93EE15-0964-4D27-9F79-0E9375BDB657}" type="pres">
      <dgm:prSet presAssocID="{AF3EA953-DFE6-4FB1-82A2-013098A0B735}" presName="centerShape" presStyleLbl="node0" presStyleIdx="0" presStyleCnt="1"/>
      <dgm:spPr/>
      <dgm:t>
        <a:bodyPr/>
        <a:lstStyle/>
        <a:p>
          <a:endParaRPr lang="uk-UA"/>
        </a:p>
      </dgm:t>
    </dgm:pt>
    <dgm:pt modelId="{D2743D99-F49D-4FF8-A577-9BC35E0BF4C4}" type="pres">
      <dgm:prSet presAssocID="{14349FB2-EB43-4073-81C6-154A21D7C068}" presName="parTrans" presStyleLbl="bgSibTrans2D1" presStyleIdx="0" presStyleCnt="4"/>
      <dgm:spPr/>
      <dgm:t>
        <a:bodyPr/>
        <a:lstStyle/>
        <a:p>
          <a:endParaRPr lang="uk-UA"/>
        </a:p>
      </dgm:t>
    </dgm:pt>
    <dgm:pt modelId="{476D1EA3-CAF6-48C2-B50E-E23667EC588A}" type="pres">
      <dgm:prSet presAssocID="{69F44F03-F265-4E12-A552-10FAD1AB837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6624CE-C045-401F-A39D-DB64341F24C3}" type="pres">
      <dgm:prSet presAssocID="{0BAB801F-D626-4206-AF07-24443EA3B622}" presName="parTrans" presStyleLbl="bgSibTrans2D1" presStyleIdx="1" presStyleCnt="4"/>
      <dgm:spPr/>
      <dgm:t>
        <a:bodyPr/>
        <a:lstStyle/>
        <a:p>
          <a:endParaRPr lang="uk-UA"/>
        </a:p>
      </dgm:t>
    </dgm:pt>
    <dgm:pt modelId="{A1F9ED41-EED8-4874-9B0A-EC4AE48C11FD}" type="pres">
      <dgm:prSet presAssocID="{C8A0D337-B30B-4A2A-BB2C-2F1D8494925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CC1D011-DAB1-49E8-8F5C-11F99834F253}" type="pres">
      <dgm:prSet presAssocID="{738B0477-0782-4FC9-982E-322A004ADBB2}" presName="parTrans" presStyleLbl="bgSibTrans2D1" presStyleIdx="2" presStyleCnt="4"/>
      <dgm:spPr/>
      <dgm:t>
        <a:bodyPr/>
        <a:lstStyle/>
        <a:p>
          <a:endParaRPr lang="uk-UA"/>
        </a:p>
      </dgm:t>
    </dgm:pt>
    <dgm:pt modelId="{5465306B-3A73-4DE1-A839-03D8D0E07A22}" type="pres">
      <dgm:prSet presAssocID="{D5EC7BBC-B86D-43BE-9B16-CEEB33C005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16D2FAF-42E4-48DE-A5FD-2B62E57F1E4F}" type="pres">
      <dgm:prSet presAssocID="{77A77763-0453-4C4C-95C5-1C479BB6F086}" presName="parTrans" presStyleLbl="bgSibTrans2D1" presStyleIdx="3" presStyleCnt="4"/>
      <dgm:spPr/>
      <dgm:t>
        <a:bodyPr/>
        <a:lstStyle/>
        <a:p>
          <a:endParaRPr lang="uk-UA"/>
        </a:p>
      </dgm:t>
    </dgm:pt>
    <dgm:pt modelId="{6A2EB40E-C837-4531-91C3-5BEB142936C9}" type="pres">
      <dgm:prSet presAssocID="{A612EC44-2443-44B1-BD8D-BE60672FC0E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4F0F01E-9689-4FC7-A48D-437560AF58EA}" srcId="{65255D4E-086E-4311-A656-5E3AE563C4BF}" destId="{AF3EA953-DFE6-4FB1-82A2-013098A0B735}" srcOrd="0" destOrd="0" parTransId="{90A2F356-5F51-40E7-96C5-5D0D43721E3F}" sibTransId="{8456C1C8-AFFB-4A94-AB3C-E4894D20C986}"/>
    <dgm:cxn modelId="{609AB597-A7DB-431A-964F-C4D1E9868501}" type="presOf" srcId="{65255D4E-086E-4311-A656-5E3AE563C4BF}" destId="{69FDE816-F6A0-4771-8F12-CE32CAD19AF6}" srcOrd="0" destOrd="0" presId="urn:microsoft.com/office/officeart/2005/8/layout/radial4"/>
    <dgm:cxn modelId="{A149CFAF-2A93-4BA0-842B-0942869DEB99}" type="presOf" srcId="{C8A0D337-B30B-4A2A-BB2C-2F1D84949254}" destId="{A1F9ED41-EED8-4874-9B0A-EC4AE48C11FD}" srcOrd="0" destOrd="0" presId="urn:microsoft.com/office/officeart/2005/8/layout/radial4"/>
    <dgm:cxn modelId="{9906A202-74E7-4CFB-866C-0B757F4B30DD}" srcId="{AF3EA953-DFE6-4FB1-82A2-013098A0B735}" destId="{69F44F03-F265-4E12-A552-10FAD1AB837C}" srcOrd="0" destOrd="0" parTransId="{14349FB2-EB43-4073-81C6-154A21D7C068}" sibTransId="{A967698C-648D-403D-858B-AB4FA09107F4}"/>
    <dgm:cxn modelId="{C7105814-C40B-4800-9AA0-541C8BA14F3D}" type="presOf" srcId="{738B0477-0782-4FC9-982E-322A004ADBB2}" destId="{7CC1D011-DAB1-49E8-8F5C-11F99834F253}" srcOrd="0" destOrd="0" presId="urn:microsoft.com/office/officeart/2005/8/layout/radial4"/>
    <dgm:cxn modelId="{DE0CC789-717B-45F0-A096-E9F6D1D8545F}" type="presOf" srcId="{D5EC7BBC-B86D-43BE-9B16-CEEB33C005CD}" destId="{5465306B-3A73-4DE1-A839-03D8D0E07A22}" srcOrd="0" destOrd="0" presId="urn:microsoft.com/office/officeart/2005/8/layout/radial4"/>
    <dgm:cxn modelId="{7BADF3C2-EC8B-4383-B576-97A9D86CDCC5}" type="presOf" srcId="{14349FB2-EB43-4073-81C6-154A21D7C068}" destId="{D2743D99-F49D-4FF8-A577-9BC35E0BF4C4}" srcOrd="0" destOrd="0" presId="urn:microsoft.com/office/officeart/2005/8/layout/radial4"/>
    <dgm:cxn modelId="{D5E9A4C8-8C69-4155-A8E9-457EDA6D6C63}" type="presOf" srcId="{AF3EA953-DFE6-4FB1-82A2-013098A0B735}" destId="{CB93EE15-0964-4D27-9F79-0E9375BDB657}" srcOrd="0" destOrd="0" presId="urn:microsoft.com/office/officeart/2005/8/layout/radial4"/>
    <dgm:cxn modelId="{EE0249B0-34D8-4DFB-B688-9186E40E71AD}" srcId="{AF3EA953-DFE6-4FB1-82A2-013098A0B735}" destId="{A612EC44-2443-44B1-BD8D-BE60672FC0EA}" srcOrd="3" destOrd="0" parTransId="{77A77763-0453-4C4C-95C5-1C479BB6F086}" sibTransId="{DB59DD77-E216-4851-979E-53F90FA3CEF0}"/>
    <dgm:cxn modelId="{30750A8B-E0D1-43D8-91BC-B75ADAC722B2}" type="presOf" srcId="{77A77763-0453-4C4C-95C5-1C479BB6F086}" destId="{616D2FAF-42E4-48DE-A5FD-2B62E57F1E4F}" srcOrd="0" destOrd="0" presId="urn:microsoft.com/office/officeart/2005/8/layout/radial4"/>
    <dgm:cxn modelId="{D16F7760-C0F3-4659-8C8F-D2AAD56EA8BE}" srcId="{AF3EA953-DFE6-4FB1-82A2-013098A0B735}" destId="{C8A0D337-B30B-4A2A-BB2C-2F1D84949254}" srcOrd="1" destOrd="0" parTransId="{0BAB801F-D626-4206-AF07-24443EA3B622}" sibTransId="{C41591EF-22A0-44FD-A4C8-A9FF8DF03F70}"/>
    <dgm:cxn modelId="{A42B3423-F311-4F8D-A264-073E508494DE}" type="presOf" srcId="{0BAB801F-D626-4206-AF07-24443EA3B622}" destId="{A06624CE-C045-401F-A39D-DB64341F24C3}" srcOrd="0" destOrd="0" presId="urn:microsoft.com/office/officeart/2005/8/layout/radial4"/>
    <dgm:cxn modelId="{71707852-6AE8-4CC5-BDF1-2F6F755543BF}" type="presOf" srcId="{A612EC44-2443-44B1-BD8D-BE60672FC0EA}" destId="{6A2EB40E-C837-4531-91C3-5BEB142936C9}" srcOrd="0" destOrd="0" presId="urn:microsoft.com/office/officeart/2005/8/layout/radial4"/>
    <dgm:cxn modelId="{1FE53839-0D0B-4F0C-9F57-8DEBDD211C5F}" type="presOf" srcId="{69F44F03-F265-4E12-A552-10FAD1AB837C}" destId="{476D1EA3-CAF6-48C2-B50E-E23667EC588A}" srcOrd="0" destOrd="0" presId="urn:microsoft.com/office/officeart/2005/8/layout/radial4"/>
    <dgm:cxn modelId="{C5340891-A4CC-43A0-AE17-89974834C138}" srcId="{AF3EA953-DFE6-4FB1-82A2-013098A0B735}" destId="{D5EC7BBC-B86D-43BE-9B16-CEEB33C005CD}" srcOrd="2" destOrd="0" parTransId="{738B0477-0782-4FC9-982E-322A004ADBB2}" sibTransId="{D61AC9EF-EFD5-4100-8000-2D9FDAFEEF15}"/>
    <dgm:cxn modelId="{78D9120F-BB8B-48A8-94E1-12853E78B03D}" type="presParOf" srcId="{69FDE816-F6A0-4771-8F12-CE32CAD19AF6}" destId="{CB93EE15-0964-4D27-9F79-0E9375BDB657}" srcOrd="0" destOrd="0" presId="urn:microsoft.com/office/officeart/2005/8/layout/radial4"/>
    <dgm:cxn modelId="{865EA1AA-B8F1-4FFD-9DF3-7E40452169F7}" type="presParOf" srcId="{69FDE816-F6A0-4771-8F12-CE32CAD19AF6}" destId="{D2743D99-F49D-4FF8-A577-9BC35E0BF4C4}" srcOrd="1" destOrd="0" presId="urn:microsoft.com/office/officeart/2005/8/layout/radial4"/>
    <dgm:cxn modelId="{FDB0FA8F-7EA4-4EC5-9742-60C18E2CA321}" type="presParOf" srcId="{69FDE816-F6A0-4771-8F12-CE32CAD19AF6}" destId="{476D1EA3-CAF6-48C2-B50E-E23667EC588A}" srcOrd="2" destOrd="0" presId="urn:microsoft.com/office/officeart/2005/8/layout/radial4"/>
    <dgm:cxn modelId="{A2AED6F6-DA50-45E6-B868-3ADB60B47B7B}" type="presParOf" srcId="{69FDE816-F6A0-4771-8F12-CE32CAD19AF6}" destId="{A06624CE-C045-401F-A39D-DB64341F24C3}" srcOrd="3" destOrd="0" presId="urn:microsoft.com/office/officeart/2005/8/layout/radial4"/>
    <dgm:cxn modelId="{DC5EBD35-4BDF-4C94-8165-A2642DD1109B}" type="presParOf" srcId="{69FDE816-F6A0-4771-8F12-CE32CAD19AF6}" destId="{A1F9ED41-EED8-4874-9B0A-EC4AE48C11FD}" srcOrd="4" destOrd="0" presId="urn:microsoft.com/office/officeart/2005/8/layout/radial4"/>
    <dgm:cxn modelId="{712F5635-5EEE-4F77-A664-1EF0E92BA776}" type="presParOf" srcId="{69FDE816-F6A0-4771-8F12-CE32CAD19AF6}" destId="{7CC1D011-DAB1-49E8-8F5C-11F99834F253}" srcOrd="5" destOrd="0" presId="urn:microsoft.com/office/officeart/2005/8/layout/radial4"/>
    <dgm:cxn modelId="{FA80EAB6-17F5-47F0-A045-666AB00003F9}" type="presParOf" srcId="{69FDE816-F6A0-4771-8F12-CE32CAD19AF6}" destId="{5465306B-3A73-4DE1-A839-03D8D0E07A22}" srcOrd="6" destOrd="0" presId="urn:microsoft.com/office/officeart/2005/8/layout/radial4"/>
    <dgm:cxn modelId="{D6A4A35E-4924-467F-8B8C-CC974AE0EA79}" type="presParOf" srcId="{69FDE816-F6A0-4771-8F12-CE32CAD19AF6}" destId="{616D2FAF-42E4-48DE-A5FD-2B62E57F1E4F}" srcOrd="7" destOrd="0" presId="urn:microsoft.com/office/officeart/2005/8/layout/radial4"/>
    <dgm:cxn modelId="{B2EC49EB-1C69-4E47-A800-BC3F3B8BDEFA}" type="presParOf" srcId="{69FDE816-F6A0-4771-8F12-CE32CAD19AF6}" destId="{6A2EB40E-C837-4531-91C3-5BEB142936C9}" srcOrd="8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83FA-F6B5-4970-AFFB-A9D565C22824}" type="datetimeFigureOut">
              <a:rPr lang="uk-UA" smtClean="0"/>
              <a:pPr/>
              <a:t>29.03.2015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5C90-F4E7-408F-AD72-EC4A7DB19A3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83FA-F6B5-4970-AFFB-A9D565C22824}" type="datetimeFigureOut">
              <a:rPr lang="uk-UA" smtClean="0"/>
              <a:pPr/>
              <a:t>29.03.2015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5C90-F4E7-408F-AD72-EC4A7DB19A3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83FA-F6B5-4970-AFFB-A9D565C22824}" type="datetimeFigureOut">
              <a:rPr lang="uk-UA" smtClean="0"/>
              <a:pPr/>
              <a:t>29.03.2015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5C90-F4E7-408F-AD72-EC4A7DB19A3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83FA-F6B5-4970-AFFB-A9D565C22824}" type="datetimeFigureOut">
              <a:rPr lang="uk-UA" smtClean="0"/>
              <a:pPr/>
              <a:t>29.03.2015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5C90-F4E7-408F-AD72-EC4A7DB19A3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83FA-F6B5-4970-AFFB-A9D565C22824}" type="datetimeFigureOut">
              <a:rPr lang="uk-UA" smtClean="0"/>
              <a:pPr/>
              <a:t>29.03.2015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5C90-F4E7-408F-AD72-EC4A7DB19A3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83FA-F6B5-4970-AFFB-A9D565C22824}" type="datetimeFigureOut">
              <a:rPr lang="uk-UA" smtClean="0"/>
              <a:pPr/>
              <a:t>29.03.2015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5C90-F4E7-408F-AD72-EC4A7DB19A3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83FA-F6B5-4970-AFFB-A9D565C22824}" type="datetimeFigureOut">
              <a:rPr lang="uk-UA" smtClean="0"/>
              <a:pPr/>
              <a:t>29.03.2015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5C90-F4E7-408F-AD72-EC4A7DB19A3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83FA-F6B5-4970-AFFB-A9D565C22824}" type="datetimeFigureOut">
              <a:rPr lang="uk-UA" smtClean="0"/>
              <a:pPr/>
              <a:t>29.03.2015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295C90-F4E7-408F-AD72-EC4A7DB19A3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83FA-F6B5-4970-AFFB-A9D565C22824}" type="datetimeFigureOut">
              <a:rPr lang="uk-UA" smtClean="0"/>
              <a:pPr/>
              <a:t>29.03.2015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5C90-F4E7-408F-AD72-EC4A7DB19A3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83FA-F6B5-4970-AFFB-A9D565C22824}" type="datetimeFigureOut">
              <a:rPr lang="uk-UA" smtClean="0"/>
              <a:pPr/>
              <a:t>29.03.2015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5295C90-F4E7-408F-AD72-EC4A7DB19A3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0E583FA-F6B5-4970-AFFB-A9D565C22824}" type="datetimeFigureOut">
              <a:rPr lang="uk-UA" smtClean="0"/>
              <a:pPr/>
              <a:t>29.03.2015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5C90-F4E7-408F-AD72-EC4A7DB19A3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E583FA-F6B5-4970-AFFB-A9D565C22824}" type="datetimeFigureOut">
              <a:rPr lang="uk-UA" smtClean="0"/>
              <a:pPr/>
              <a:t>29.03.2015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5295C90-F4E7-408F-AD72-EC4A7DB19A3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tf.kiev.ua/" TargetMode="External"/><Relationship Id="rId2" Type="http://schemas.openxmlformats.org/officeDocument/2006/relationships/hyperlink" Target="http://spark.kpi.u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no.ks.ua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tp-yavoriv.at.u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c-paton.com/" TargetMode="External"/><Relationship Id="rId2" Type="http://schemas.openxmlformats.org/officeDocument/2006/relationships/hyperlink" Target="http://www.isc.kharkov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sp.kiev.u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2D050"/>
            </a:gs>
            <a:gs pos="30000">
              <a:schemeClr val="bg2">
                <a:shade val="60000"/>
                <a:satMod val="15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714488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Інноваційні підприємства в Україні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3286124"/>
            <a:ext cx="7567642" cy="2928958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Підготувала</a:t>
            </a:r>
          </a:p>
          <a:p>
            <a:r>
              <a:rPr lang="uk-UA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Бондарчук В.О.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студентка 2-го курсу фінансово-економічного факультету, групи 210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Науковий керівник: </a:t>
            </a:r>
          </a:p>
          <a:p>
            <a:r>
              <a:rPr lang="uk-UA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А.І. Дмитренко</a:t>
            </a:r>
            <a:r>
              <a:rPr lang="uk-UA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uk-UA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к. е. н.,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доцент кафедри економіки підприємств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6853262" cy="725470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Таблиця 4. Діючі технопарки в Україні (продовження)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4" y="642918"/>
          <a:ext cx="8929717" cy="5876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005"/>
                <a:gridCol w="1807031"/>
                <a:gridCol w="5571681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Назва та контактні координати</a:t>
                      </a:r>
                      <a:endParaRPr lang="uk-UA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Учасники та партнери</a:t>
                      </a:r>
                      <a:endParaRPr lang="uk-UA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Пріоритетні напрями діяльності:</a:t>
                      </a:r>
                      <a:endParaRPr lang="uk-UA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65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Науковий парк «Київська політехніка», м. Київ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2"/>
                        </a:rPr>
                        <a:t>http://spark.kpi.ua</a:t>
                      </a:r>
                      <a:endParaRPr lang="uk-UA" sz="110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НТУУ «Київський політехнічний інститут», ТОВ ««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Polyteco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Білорусько-Український центр науково-технічного та 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інноваційоного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співробітництва, </a:t>
                      </a:r>
                      <a:r>
                        <a:rPr lang="uk-UA" sz="1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УНТЦ,. 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«СНТ», ТОВ «EPAM 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Systems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», ТОВ «ІАС»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" algn="just" fontAlgn="base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Нові технології виробництва матеріалів, їх оброблення і з'єднання, створення індустрії </a:t>
                      </a:r>
                      <a:r>
                        <a:rPr lang="uk-UA" sz="11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наноматеріалів</a:t>
                      </a: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та </a:t>
                      </a:r>
                      <a:r>
                        <a:rPr lang="uk-UA" sz="11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нанотехнологій</a:t>
                      </a: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нові технології та обладнання для якісного медичного обслуговування, лікування, фармацевтики, інформаційні, комунікаційні технології, робототехніка, розвиток технологій АПК, розвиток транспортної системи, ракетно-космічної галузі, </a:t>
                      </a:r>
                      <a:r>
                        <a:rPr lang="uk-UA" sz="11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авіа-</a:t>
                      </a: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і </a:t>
                      </a:r>
                      <a:r>
                        <a:rPr lang="uk-UA" sz="11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суднобудува</a:t>
                      </a: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озброєння, транспортування енергії, впровадження </a:t>
                      </a:r>
                      <a:r>
                        <a:rPr lang="uk-UA" sz="11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ергоефективних</a:t>
                      </a: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ресурсозберігаючих технологій та альтернативних джерел енергії, охорона довкілля</a:t>
                      </a:r>
                      <a:endParaRPr lang="uk-UA" sz="11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65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Технопарк «Інститут технічної теплофізики», м. Київ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u="sng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3"/>
                        </a:rPr>
                        <a:t>www.ittf.kiev.ua</a:t>
                      </a:r>
                      <a:endParaRPr lang="uk-UA" sz="110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Інститут технічної теплофізики НАН України,</a:t>
                      </a:r>
                      <a:endParaRPr lang="uk-UA" sz="11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ПрАТ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"Дослідне конструкторсько-технологічне бюро теплоенергетичного приладобудування, м. Київ., 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ПрАТ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"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Енергія-Інвест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", </a:t>
                      </a:r>
                      <a:r>
                        <a:rPr lang="uk-UA" sz="1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ПАТ 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Коростеньхіммаш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", </a:t>
                      </a:r>
                      <a:r>
                        <a:rPr lang="uk-UA" sz="11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КП</a:t>
                      </a:r>
                      <a:r>
                        <a:rPr lang="uk-UA" sz="1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</a:t>
                      </a:r>
                      <a:r>
                        <a:rPr lang="uk-UA" sz="11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Промел“</a:t>
                      </a:r>
                      <a:r>
                        <a:rPr lang="uk-UA" sz="1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,.</a:t>
                      </a:r>
                      <a:endParaRPr lang="uk-UA" sz="11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Технологічне устаткування для теплоенергетики: </a:t>
                      </a:r>
                      <a:r>
                        <a:rPr lang="uk-UA" sz="11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когенераційні</a:t>
                      </a: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технології (комбіноване виробництво теплоти та електроенергії), створення сучасного та модернізація і подовження ресурсу існуючого енергогенеруючого устаткування, теплофізичне приладобудування, заходи з підвищення ефективності експлуатації, подовження ресурсу та перепрофілювання об'єктів атомної енергетики; нетрадиційна енергетика: (геотермальна, сонячна та біоенергетика), </a:t>
                      </a:r>
                      <a:r>
                        <a:rPr lang="uk-UA" sz="11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енерго-</a:t>
                      </a: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та </a:t>
                      </a:r>
                      <a:r>
                        <a:rPr lang="uk-UA" sz="11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ресурсоощадні</a:t>
                      </a: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теплотехнології</a:t>
                      </a: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uk-UA" sz="11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теплотехнології</a:t>
                      </a: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та устаткування на основі </a:t>
                      </a:r>
                      <a:r>
                        <a:rPr lang="uk-UA" sz="11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дискретно-</a:t>
                      </a: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імпульсної трансформації енергії, </a:t>
                      </a:r>
                      <a:r>
                        <a:rPr lang="uk-UA" sz="11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енергоощадні</a:t>
                      </a: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нанотехнології</a:t>
                      </a: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для обробки рідинних гетерогенних середовищ, </a:t>
                      </a:r>
                      <a:r>
                        <a:rPr lang="uk-UA" sz="11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енергоресурсоощадне</a:t>
                      </a: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технологічне устаткування на основі </a:t>
                      </a:r>
                      <a:r>
                        <a:rPr lang="uk-UA" sz="11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тепломасообмінних</a:t>
                      </a:r>
                      <a:r>
                        <a:rPr lang="uk-UA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процесів металургійних виробництв; екологія в енергетиці: екологічний моніторинг в енергетиці, технології та устаткування для зменшення шкідливих викидів та викидів парникових газів в енергетиці</a:t>
                      </a:r>
                      <a:endParaRPr lang="uk-UA" sz="11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6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 Технопарк «Текстиль», м. Херсон, </a:t>
                      </a:r>
                      <a:r>
                        <a:rPr lang="uk-UA" sz="1100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4"/>
                        </a:rPr>
                        <a:t>http://runo.ks.ua</a:t>
                      </a:r>
                      <a:endParaRPr lang="uk-UA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Херсонський національний технічний університет</a:t>
                      </a:r>
                      <a:r>
                        <a:rPr lang="uk-UA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,Асоціація вівцеводів та козоводів України, Херсонська ТПП, Інститут </a:t>
                      </a:r>
                      <a:r>
                        <a:rPr lang="uk-UA" sz="11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твариннцитва</a:t>
                      </a:r>
                      <a:r>
                        <a:rPr lang="uk-UA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степових районів «</a:t>
                      </a:r>
                      <a:r>
                        <a:rPr lang="uk-UA" sz="11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Асканія-Нова</a:t>
                      </a:r>
                      <a:r>
                        <a:rPr lang="uk-UA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Херсонський державний аграрний університет,ТОВ «Бородіно-А», </a:t>
                      </a:r>
                      <a:endParaRPr lang="uk-UA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1746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/>
                      </a:pPr>
                      <a:r>
                        <a:rPr lang="uk-UA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Нові технології глибокої переробки сировини для текстильної та легкої </a:t>
                      </a:r>
                      <a:r>
                        <a:rPr lang="uk-UA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промисловості;</a:t>
                      </a:r>
                      <a:r>
                        <a:rPr lang="uk-UA" sz="11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</a:t>
                      </a:r>
                      <a:r>
                        <a:rPr lang="uk-UA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озробка </a:t>
                      </a:r>
                      <a:r>
                        <a:rPr lang="uk-UA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технологій та дослідне виробництво конкурентоспроможних текстильних матеріалів нового асортименту, у тому числі спеціального призначення</a:t>
                      </a:r>
                      <a:r>
                        <a:rPr lang="uk-UA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.; удосконалення </a:t>
                      </a:r>
                      <a:r>
                        <a:rPr lang="uk-UA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хімічних технологій обробки текстильних матеріалів. </a:t>
                      </a:r>
                      <a:r>
                        <a:rPr lang="uk-UA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розробка </a:t>
                      </a:r>
                      <a:r>
                        <a:rPr lang="uk-UA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препаратів та технологій застосування текстильно-допоміжних речовин та барвників для легкої та текстильної промисловості. Біотехнології в текстильній та легкій </a:t>
                      </a:r>
                      <a:r>
                        <a:rPr lang="uk-UA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промисловості;</a:t>
                      </a:r>
                      <a:r>
                        <a:rPr lang="uk-UA" sz="11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</a:t>
                      </a:r>
                      <a:r>
                        <a:rPr lang="uk-UA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творення </a:t>
                      </a:r>
                      <a:r>
                        <a:rPr lang="uk-UA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універсального обладнання, модульних комплексів для текстильної та легкої </a:t>
                      </a:r>
                      <a:r>
                        <a:rPr lang="uk-UA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промисловості;</a:t>
                      </a:r>
                      <a:r>
                        <a:rPr lang="uk-UA" sz="11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</a:t>
                      </a:r>
                      <a:r>
                        <a:rPr lang="uk-UA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втоматизація </a:t>
                      </a:r>
                      <a:r>
                        <a:rPr lang="uk-UA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 комп’ютеризація систем управління і контролю технологічних процесів у текстильній та легкій промисловості.</a:t>
                      </a:r>
                      <a:endParaRPr lang="uk-UA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6853262" cy="725470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Таблиця 4. Діючі технопарки в Україні (закінчення)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5" y="642918"/>
          <a:ext cx="8929716" cy="353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005"/>
                <a:gridCol w="1807031"/>
                <a:gridCol w="5571680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 та контактні координати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Учасники та партнери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Пріоритетні напрями діяльності:</a:t>
                      </a:r>
                    </a:p>
                  </a:txBody>
                  <a:tcPr marL="68580" marR="68580" marT="0" marB="0" anchor="ctr"/>
                </a:tc>
              </a:tr>
              <a:tr h="6965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 Науково-технологічний парк «Яворів», м. Львів,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2"/>
                        </a:rPr>
                        <a:t>http://tp-yavoriv.at.ua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Львівська ОДА, Яворівська РДА, НУ «Львівська політехніка», 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ТОВ «Центр розвитку новітніх технологій»;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ДП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«Українська академічна дослідницька мережа «УАРНЕТ»;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ПрАТ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«НВЦ «ОРДАНА»;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ПрАТ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«Українська страхова група»;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ТОВ «</a:t>
                      </a:r>
                      <a:r>
                        <a:rPr lang="uk-UA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Стебницький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калійний завод»;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ТОВ </a:t>
                      </a:r>
                      <a:r>
                        <a:rPr lang="uk-UA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Аеротех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»;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ТОВ «Центр досліджень мінеральної сировини «</a:t>
                      </a:r>
                      <a:r>
                        <a:rPr lang="uk-UA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Західмінерал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uk-UA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Удосконалення хімічних технологій, нові матеріали, розвиток біотехнологій.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Машинобудування та організація виробництва побутової техніки з використанням вітчизняних технологій.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Мікроелектроніка, інформаційні технології, телекомунікації.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Розвиток інноваційної культури суспільства.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Охорона довкілля та здоров’я людини.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>Основні проблеми, які стримують масштаби та інтенсивність інноваційної діяльності в Україні</a:t>
            </a:r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40"/>
            <a:ext cx="8929718" cy="5000660"/>
          </a:xfrm>
        </p:spPr>
        <p:txBody>
          <a:bodyPr>
            <a:noAutofit/>
          </a:bodyPr>
          <a:lstStyle/>
          <a:p>
            <a:pPr marL="273050" lvl="1" indent="-273050" algn="just"/>
            <a:r>
              <a:rPr lang="uk-UA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Відверто ворожі військові, політичні, економічні, інформаційні дії російської федерації відносно України.</a:t>
            </a:r>
          </a:p>
          <a:p>
            <a:pPr marL="273050" lvl="1" indent="-273050" algn="just"/>
            <a:r>
              <a:rPr lang="uk-UA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Зниження ділової активності та скорочення економіки держави.</a:t>
            </a:r>
          </a:p>
          <a:p>
            <a:pPr marL="273050" lvl="1" indent="-273050" algn="just"/>
            <a:r>
              <a:rPr lang="uk-UA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Високий рівень корумпованості органів державної влади.</a:t>
            </a:r>
          </a:p>
          <a:p>
            <a:pPr marL="273050" lvl="1" indent="-273050" algn="just"/>
            <a:r>
              <a:rPr lang="uk-UA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Нестабільність та недосконалість нормативно-правового забезпечення регулювання інноваційної діяльності.</a:t>
            </a:r>
          </a:p>
          <a:p>
            <a:pPr marL="273050" lvl="1" indent="-273050" algn="just"/>
            <a:r>
              <a:rPr lang="uk-UA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Декларативний характер державної підтримки інноваційно-активних підприємств.</a:t>
            </a:r>
          </a:p>
          <a:p>
            <a:pPr marL="273050" lvl="1" indent="-273050" algn="just"/>
            <a:r>
              <a:rPr lang="uk-UA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Кардинальне зниження курсу національної валюти, а, відтак і суттєве дорожчання вартості залучення науково-технічних ресурсів з-за кордону.</a:t>
            </a:r>
          </a:p>
          <a:p>
            <a:pPr marL="273050" lvl="1" indent="-273050" algn="just"/>
            <a:r>
              <a:rPr lang="uk-UA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Значна вартість фінансових ресурсів.</a:t>
            </a:r>
          </a:p>
          <a:p>
            <a:pPr marL="273050" lvl="1" indent="-273050" algn="just"/>
            <a:r>
              <a:rPr lang="uk-UA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Обмеженість власних коштів суб’єктів господарювання як потенційних </a:t>
            </a:r>
            <a:r>
              <a:rPr lang="uk-UA" sz="21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інноваторів</a:t>
            </a:r>
            <a:r>
              <a:rPr lang="uk-UA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так і споживачів інноваційної продукції.</a:t>
            </a:r>
          </a:p>
          <a:p>
            <a:pPr marL="273050" indent="-273050" algn="just"/>
            <a:endParaRPr lang="uk-UA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Home\Pictures\Организатор клипов (Microsoft)\Uwaga\okl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785794"/>
            <a:ext cx="1087440" cy="1071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>
                <a:solidFill>
                  <a:schemeClr val="bg1"/>
                </a:solidFill>
              </a:rPr>
              <a:t>Інноваційне підприємство – </a:t>
            </a:r>
            <a:r>
              <a:rPr lang="uk-UA" dirty="0" smtClean="0">
                <a:solidFill>
                  <a:schemeClr val="bg1"/>
                </a:solidFill>
              </a:rPr>
              <a:t>це підприємство (об’єднання підприємств), що розробляє, виробляє і реалізує інноваційні продукти і (або) продукцію чи послуги, обсяг яких у грошовому вимірі перевищує 70 %; його загального обсягу продукції і (або) послуг 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Home\Pictures\Организатор клипов (Microsoft)\Onovlennia\new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5172075"/>
            <a:ext cx="2705100" cy="168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Home\Pictures\Организатор клипов (Microsoft)\Onovlennia\vdr0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285728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0"/>
          <a:ext cx="847251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5786454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 1. Динаміка місця України за глобальним індексом конкурентоспроможності 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GCI </a:t>
            </a:r>
            <a:r>
              <a:rPr lang="uk-UA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 за його окремим аспектом «</a:t>
            </a:r>
            <a:r>
              <a:rPr lang="uk-UA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Інноваційність</a:t>
            </a:r>
            <a:r>
              <a:rPr lang="uk-UA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у 2010-2015 рр.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34" y="5786454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Динаміка сукупних витрат інноваційної діяльності промислових підприємств в Україні у 2000-2013 рр., </a:t>
            </a:r>
            <a:r>
              <a:rPr lang="uk-UA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млн.грн</a:t>
            </a:r>
            <a:r>
              <a:rPr lang="uk-UA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14282" y="0"/>
          <a:ext cx="8643998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Таблиця 1. Динаміка параметрів впровадження інновацій на промислових підприємствах України у 2011-2013 рр.</a:t>
            </a: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72520" cy="404477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829180"/>
                <a:gridCol w="1214446"/>
                <a:gridCol w="1357322"/>
                <a:gridCol w="1071572"/>
              </a:tblGrid>
              <a:tr h="542916">
                <a:tc rowSpan="2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Показник</a:t>
                      </a:r>
                      <a:endParaRPr lang="uk-UA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uk-UA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Значення за рік</a:t>
                      </a:r>
                      <a:endParaRPr lang="uk-UA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92898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uk-UA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uk-UA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uk-UA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7234"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Кількість інноваційно активних підприємств, од.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1679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1758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1715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2960"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Частка інноваційно активних підприємств у загальній кількості промислових підприємств, %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16,2</a:t>
                      </a:r>
                      <a:endParaRPr lang="uk-UA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17,4</a:t>
                      </a:r>
                      <a:endParaRPr lang="uk-UA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16,8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4390"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Обсяг реалізованої інноваційної продукції, </a:t>
                      </a:r>
                      <a:r>
                        <a:rPr kumimoji="0" lang="uk-UA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млн.грн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24995,3</a:t>
                      </a:r>
                      <a:endParaRPr lang="uk-UA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36157,7</a:t>
                      </a:r>
                      <a:endParaRPr lang="uk-UA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35891,6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2960"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Частка реалізованої інноваційної продукції у загальному обсязі реалізованої промислової продукції, % 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uk-UA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uk-UA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868346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Таблиця 2. Кількість промислових підприємств, що займались інноваційною діяльністю та її напрямки в Україні у 2011-2013 рр., од. 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8715436" cy="493328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967637"/>
                <a:gridCol w="1249266"/>
                <a:gridCol w="1396238"/>
                <a:gridCol w="1102295"/>
              </a:tblGrid>
              <a:tr h="71916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Показник</a:t>
                      </a:r>
                      <a:endParaRPr lang="uk-UA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uk-UA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Значення за рік</a:t>
                      </a:r>
                      <a:endParaRPr lang="uk-UA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49605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uk-UA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uk-UA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uk-UA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77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uk-UA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Усього, од.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uk-UA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 них</a:t>
                      </a:r>
                      <a:endParaRPr lang="uk-UA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1679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1758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1715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533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8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мали витрати на інноваційну діяльність</a:t>
                      </a:r>
                      <a:endParaRPr lang="uk-UA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1348</a:t>
                      </a:r>
                      <a:endParaRPr lang="uk-UA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1362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1337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294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впроваджували </a:t>
                      </a:r>
                      <a:r>
                        <a:rPr lang="uk-UA" sz="18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інновації</a:t>
                      </a:r>
                    </a:p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 т.ч.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1327</a:t>
                      </a:r>
                      <a:endParaRPr lang="uk-UA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1371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1312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692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впроваджували інноваційні види продукції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731</a:t>
                      </a:r>
                      <a:endParaRPr lang="uk-UA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704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683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862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впроваджували нові технологічні процеси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605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598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665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144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реалізовували інноваційну продукцію, що заново впроваджена або зазнала технологічних змін протягом останніх трьох років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1043</a:t>
                      </a:r>
                      <a:endParaRPr lang="uk-UA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1037</a:t>
                      </a:r>
                      <a:endParaRPr lang="uk-UA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1031</a:t>
                      </a:r>
                      <a:endParaRPr lang="uk-U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4292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Рис.2. Структура джерел фінансування інноваційної діяльності промислових підприємств в Україні у 2013 році, %</a:t>
            </a: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715436" cy="468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6853262" cy="72547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Таблиця 4. Діючі технопарки в Україні</a:t>
            </a: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4" y="642918"/>
          <a:ext cx="8929717" cy="595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005"/>
                <a:gridCol w="1807031"/>
                <a:gridCol w="5571681"/>
              </a:tblGrid>
              <a:tr h="696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Назва та контактні координати</a:t>
                      </a:r>
                      <a:endParaRPr lang="uk-UA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Учасники та партнери</a:t>
                      </a:r>
                      <a:endParaRPr lang="uk-UA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Пріоритетні напрями діяльності:</a:t>
                      </a:r>
                      <a:endParaRPr lang="uk-UA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6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ПрАТ «Інститут монокристалів», м. Харків,</a:t>
                      </a:r>
                      <a:endParaRPr lang="uk-UA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u="sng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www.isc.kharkov.com</a:t>
                      </a:r>
                      <a:endParaRPr lang="uk-UA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НТК «Інститут монокристалів» НАН України, ЦРМБ «Харківські технології»,</a:t>
                      </a:r>
                    </a:p>
                    <a:p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Агентство європейських інновацій</a:t>
                      </a:r>
                      <a:endParaRPr lang="uk-UA" sz="12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медицина і біотехнології, машинобудування і приладобудування, енергетика, нові кристалічні і полімерні матеріали для енергетики, </a:t>
                      </a: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енергоефективні</a:t>
                      </a:r>
                      <a:r>
                        <a:rPr lang="uk-UA" sz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 джерела світла і альтернативні джерела енергії, матеріали, прилади, устаткування і технології для моніторингу і захисту навколишнього середовища, технічні засоби боротьби із злочинністю; розробка методичних матеріалів, підготовка науковців і висококваліфікованих фахівців в області інноваційної діяльності, трансферу технологій і комерціалізації наукових розробок відповідно до напрямів діяльності технопарку.</a:t>
                      </a:r>
                      <a:endParaRPr lang="uk-UA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2.Технопарк «Інститут електрозварювання ім. Є.О.Патона»,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м. Київ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u="sng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3"/>
                        </a:rPr>
                        <a:t>http://stc-paton.com/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ІЕЗ ім.. Є.О. Патона, 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  <a:cs typeface="Times New Roman"/>
                        </a:rPr>
                        <a:t>ТОВ «</a:t>
                      </a:r>
                      <a:r>
                        <a:rPr lang="uk-UA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Технопромінь</a:t>
                      </a: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», </a:t>
                      </a:r>
                      <a:r>
                        <a:rPr lang="uk-UA" sz="1200" dirty="0" err="1">
                          <a:latin typeface="Times New Roman"/>
                          <a:ea typeface="Calibri"/>
                          <a:cs typeface="Times New Roman"/>
                        </a:rPr>
                        <a:t>НІЦ</a:t>
                      </a: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 «Дуга», НДЦ «</a:t>
                      </a:r>
                      <a:r>
                        <a:rPr lang="uk-UA" sz="1200" dirty="0" err="1">
                          <a:latin typeface="Times New Roman"/>
                          <a:ea typeface="Calibri"/>
                          <a:cs typeface="Times New Roman"/>
                        </a:rPr>
                        <a:t>Експловелд</a:t>
                      </a: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», ДВП «</a:t>
                      </a:r>
                      <a:r>
                        <a:rPr lang="uk-UA" sz="1200" dirty="0" err="1">
                          <a:latin typeface="Times New Roman"/>
                          <a:ea typeface="Calibri"/>
                          <a:cs typeface="Times New Roman"/>
                        </a:rPr>
                        <a:t>Екотехнологія</a:t>
                      </a: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», ПАТ «КСЕЗО», ТОВ «</a:t>
                      </a:r>
                      <a:r>
                        <a:rPr lang="uk-UA" sz="1200" dirty="0" err="1">
                          <a:latin typeface="Times New Roman"/>
                          <a:ea typeface="Calibri"/>
                          <a:cs typeface="Times New Roman"/>
                        </a:rPr>
                        <a:t>Селма</a:t>
                      </a: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», ПАТ «Запорізький завод зварювальних флюсів та скловиробів», </a:t>
                      </a: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Сучасні </a:t>
                      </a:r>
                      <a:r>
                        <a:rPr lang="uk-UA" sz="1200" dirty="0" err="1">
                          <a:latin typeface="Times New Roman"/>
                          <a:ea typeface="Calibri"/>
                          <a:cs typeface="Times New Roman"/>
                        </a:rPr>
                        <a:t>енергоефективні</a:t>
                      </a: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 і </a:t>
                      </a:r>
                      <a:r>
                        <a:rPr lang="uk-UA" sz="1200" dirty="0" err="1">
                          <a:latin typeface="Times New Roman"/>
                          <a:ea typeface="Calibri"/>
                          <a:cs typeface="Times New Roman"/>
                        </a:rPr>
                        <a:t>ресурсосберігаючі</a:t>
                      </a: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 технології, устаткування і конструкції; спеціальна електрометалургія, технології переробки металолому, збагачення металургійної сировини, підвищення якості кінцевої металургійної продукції; сучасні машини, механізми і засоби нової техніки в ракетно-космічній і авіаційній областях, в суднобудуванні, залізничному і морському транспорті; </a:t>
                      </a:r>
                      <a:r>
                        <a:rPr lang="uk-UA" sz="1200" dirty="0" err="1">
                          <a:latin typeface="Times New Roman"/>
                          <a:ea typeface="Calibri"/>
                          <a:cs typeface="Times New Roman"/>
                        </a:rPr>
                        <a:t>грунтообробна</a:t>
                      </a: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 і </a:t>
                      </a:r>
                      <a:r>
                        <a:rPr lang="uk-UA" sz="1200" dirty="0" err="1">
                          <a:latin typeface="Times New Roman"/>
                          <a:ea typeface="Calibri"/>
                          <a:cs typeface="Times New Roman"/>
                        </a:rPr>
                        <a:t>прибиральна</a:t>
                      </a: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 техніка з продовженим завдяки технологіям зварювання і зміцнення ресурсом робочих деталей; зварювальні і споріднені процеси при будівництві, експлуатації і реконструкції доріг, мостів і транспортних 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  <a:cs typeface="Times New Roman"/>
                        </a:rPr>
                        <a:t>систем, використовування </a:t>
                      </a: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зварювання і споріднених технологій в медицині.</a:t>
                      </a: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3. Технопарк «Напівпровідникові технології і матеріали, оптоелектроніка і сенсорна техніка», м.Київ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http</a:t>
                      </a:r>
                      <a:r>
                        <a:rPr lang="uk-UA" sz="1200" u="sng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://</a:t>
                      </a:r>
                      <a:r>
                        <a:rPr lang="en-US" sz="1200" u="sng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www</a:t>
                      </a:r>
                      <a:r>
                        <a:rPr lang="uk-UA" sz="1200" u="sng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.</a:t>
                      </a:r>
                      <a:r>
                        <a:rPr lang="en-US" sz="1200" u="sng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isp</a:t>
                      </a:r>
                      <a:r>
                        <a:rPr lang="uk-UA" sz="1200" u="sng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.</a:t>
                      </a:r>
                      <a:r>
                        <a:rPr lang="en-US" sz="1200" u="sng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kiev</a:t>
                      </a:r>
                      <a:r>
                        <a:rPr lang="uk-UA" sz="1200" u="sng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.</a:t>
                      </a:r>
                      <a:r>
                        <a:rPr lang="en-US" sz="1200" u="sng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ua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Інститут фізики напівпровідників імені В.Є.Лашкарьова НАН України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Отримання і обробка початкової сировини, виготовлення напівпровідникових, діелектричних, електропровідних матеріалів і багатошарових структур на їх основі, а також виробів з них для промислової і побутової електронної техніки; оснащені сенсорами пристрої, устаткування, машини, а також </a:t>
                      </a:r>
                      <a:r>
                        <a:rPr lang="uk-UA" sz="1200" dirty="0" err="1">
                          <a:latin typeface="Times New Roman"/>
                          <a:ea typeface="Calibri"/>
                          <a:cs typeface="Times New Roman"/>
                        </a:rPr>
                        <a:t>енерго-</a:t>
                      </a: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 і </a:t>
                      </a:r>
                      <a:r>
                        <a:rPr lang="uk-UA" sz="1200" dirty="0" err="1">
                          <a:latin typeface="Times New Roman"/>
                          <a:ea typeface="Calibri"/>
                          <a:cs typeface="Times New Roman"/>
                        </a:rPr>
                        <a:t>ресурсосберігаючі</a:t>
                      </a: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 системи контролю і управління технологічними процесами і виробництвом в машинобудуванні, металургії, енергетиці, транспорті, </a:t>
                      </a:r>
                      <a:r>
                        <a:rPr lang="uk-UA" sz="1200" dirty="0" err="1">
                          <a:latin typeface="Times New Roman"/>
                          <a:ea typeface="Calibri"/>
                          <a:cs typeface="Times New Roman"/>
                        </a:rPr>
                        <a:t>авіа-</a:t>
                      </a: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 і ракетно-космічній техніці, нафтовій і газовій промисловості, </a:t>
                      </a:r>
                      <a:r>
                        <a:rPr lang="uk-UA" sz="1200" dirty="0" smtClean="0">
                          <a:latin typeface="Times New Roman"/>
                          <a:ea typeface="Calibri"/>
                          <a:cs typeface="Times New Roman"/>
                        </a:rPr>
                        <a:t>АПК тощо.</a:t>
                      </a: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157</TotalTime>
  <Words>1262</Words>
  <Application>Microsoft Office PowerPoint</Application>
  <PresentationFormat>Экран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Інноваційні підприємства в Україні </vt:lpstr>
      <vt:lpstr>Слайд 2</vt:lpstr>
      <vt:lpstr>Слайд 3</vt:lpstr>
      <vt:lpstr>Слайд 4</vt:lpstr>
      <vt:lpstr>Слайд 5</vt:lpstr>
      <vt:lpstr>Таблиця 1. Динаміка параметрів впровадження інновацій на промислових підприємствах України у 2011-2013 рр.</vt:lpstr>
      <vt:lpstr>Таблиця 2. Кількість промислових підприємств, що займались інноваційною діяльністю та її напрямки в Україні у 2011-2013 рр., од. </vt:lpstr>
      <vt:lpstr>Рис.2. Структура джерел фінансування інноваційної діяльності промислових підприємств в Україні у 2013 році, %</vt:lpstr>
      <vt:lpstr>Таблиця 4. Діючі технопарки в Україні</vt:lpstr>
      <vt:lpstr>Таблиця 4. Діючі технопарки в Україні (продовження)</vt:lpstr>
      <vt:lpstr>Таблиця 4. Діючі технопарки в Україні (закінчення)</vt:lpstr>
      <vt:lpstr>Основні проблеми, які стримують масштаби та інтенсивність інноваційної діяльності в Україні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Інноваційні підприємства в Україні</dc:title>
  <dc:creator>к.е.н., доц. Dmytrenko A.I.</dc:creator>
  <cp:lastModifiedBy>Ліда</cp:lastModifiedBy>
  <cp:revision>7</cp:revision>
  <dcterms:created xsi:type="dcterms:W3CDTF">2015-03-25T08:21:16Z</dcterms:created>
  <dcterms:modified xsi:type="dcterms:W3CDTF">2015-03-29T15:52:43Z</dcterms:modified>
</cp:coreProperties>
</file>