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1B8CB1-58AA-4EAC-860F-C19A479BC0F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7C6AD7-2465-4B4A-A802-8A3CB4418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k.img.com.ua/img/forall/ui/659451/33/13807319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7272" y="1928802"/>
            <a:ext cx="5906728" cy="41433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8072462" cy="1928825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</a:rPr>
              <a:t>ЗРОСТАННЯ РОЛІ СУБ'ЄКТІВ МІКРО- ТА МАЛОГО ПІДПРИЄМНИЦТВА У РОЗВИТКУ БІЗНЕСУ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143380"/>
            <a:ext cx="4620590" cy="2714620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Виконав: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 2-го курсу,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пец. 6504, ЕЕП-203</a:t>
            </a:r>
            <a:endParaRPr lang="uk-UA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Семенюк А.М.</a:t>
            </a:r>
            <a:endParaRPr lang="uk-UA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Науковий керівник:</a:t>
            </a:r>
          </a:p>
          <a:p>
            <a:r>
              <a:rPr lang="uk-UA" sz="2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Швиданенко</a:t>
            </a:r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Г.О.</a:t>
            </a:r>
            <a:endParaRPr lang="uk-UA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наук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професор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http://bukvi.ru/wp-content/uploads/2014/10/103114_1301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16754">
            <a:off x="6179456" y="92049"/>
            <a:ext cx="2112843" cy="242886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42976" y="1357298"/>
            <a:ext cx="77867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81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Висновки:</a:t>
            </a:r>
          </a:p>
          <a:p>
            <a:pPr marL="0" marR="0" lvl="0" indent="3381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381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6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Роль та функції </a:t>
            </a:r>
            <a:r>
              <a:rPr kumimoji="0" lang="uk-UA" sz="26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мікро-</a:t>
            </a:r>
            <a:r>
              <a:rPr kumimoji="0" lang="uk-UA" sz="26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малого підприємництва полягають не тільки в тому, що вони є одним із найважливіших дійових факторів економічного розвитку суспільства, яке спирається на ринкові методи господарювання. Їхньою важливою функцією є сприяння соціально-політичній стабільності суспільства, тобто вони відкривають простір вільному вибору шляхів і методів роботи на користь суспільства та забезпечення власного добробуту.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d1ncmqs035wa42.cloudfront.net/other/1360884168-157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328783426_1319104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3058">
            <a:off x="4974211" y="1223081"/>
            <a:ext cx="4143372" cy="274843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00100" y="5000636"/>
            <a:ext cx="8143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Одним із перспективних напрямів створення конкурентного ринкового середовища є розвиток </a:t>
            </a:r>
            <a:r>
              <a:rPr lang="uk-UA" sz="3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мікро-</a:t>
            </a: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та малого підприємництва. </a:t>
            </a:r>
            <a:endParaRPr lang="ru-RU" sz="3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8085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30839">
            <a:off x="1164125" y="154445"/>
            <a:ext cx="4048145" cy="2526042"/>
          </a:xfrm>
          <a:prstGeom prst="rect">
            <a:avLst/>
          </a:prstGeom>
        </p:spPr>
      </p:pic>
      <p:pic>
        <p:nvPicPr>
          <p:cNvPr id="12" name="Picture 2" descr="http://www.malyi-biznes.ru/images/lgotnoe-kreditovanie-malogo-biznes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54706">
            <a:off x="2428860" y="2928934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media.professionali.ru/processor/topics/original/2013/11/20/konkurenciya-v-biznese-144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2765">
            <a:off x="6319670" y="4689147"/>
            <a:ext cx="2942667" cy="1839167"/>
          </a:xfrm>
          <a:prstGeom prst="rect">
            <a:avLst/>
          </a:prstGeom>
          <a:noFill/>
        </p:spPr>
      </p:pic>
      <p:pic>
        <p:nvPicPr>
          <p:cNvPr id="20482" name="Picture 2" descr="http://ruwest.ru/upload/iblock/81c/81c551cfc5f8e4c7e832303a9c7588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928802"/>
            <a:ext cx="2475018" cy="1428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8143900" cy="1725602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>Світова практика переконливо свідчить, що навіть в країнах з розвиненою ринковою економікою малий бізнес впливає істотний чином на розвиток народного </a:t>
            </a:r>
            <a:r>
              <a:rPr lang="uk-UA" sz="3100" dirty="0" smtClean="0"/>
              <a:t>господарства (бізнесу). </a:t>
            </a:r>
            <a:r>
              <a:rPr lang="uk-UA" sz="3100" dirty="0" smtClean="0"/>
              <a:t>Тому що: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285992"/>
            <a:ext cx="8143900" cy="435771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 </a:t>
            </a:r>
            <a:r>
              <a:rPr lang="uk-UA" sz="2600" dirty="0" smtClean="0"/>
              <a:t>Забезпечує </a:t>
            </a:r>
            <a:r>
              <a:rPr lang="uk-UA" sz="2600" dirty="0" smtClean="0"/>
              <a:t>необхідну </a:t>
            </a:r>
            <a:r>
              <a:rPr lang="uk-UA" sz="2600" dirty="0" smtClean="0"/>
              <a:t>мобільність</a:t>
            </a:r>
            <a:br>
              <a:rPr lang="uk-UA" sz="2600" dirty="0" smtClean="0"/>
            </a:br>
            <a:r>
              <a:rPr lang="uk-UA" sz="2600" dirty="0" smtClean="0"/>
              <a:t> </a:t>
            </a:r>
            <a:r>
              <a:rPr lang="uk-UA" sz="2600" dirty="0" smtClean="0"/>
              <a:t>в умовах ринку, створює глибоку </a:t>
            </a:r>
            <a:r>
              <a:rPr lang="uk-UA" sz="2600" dirty="0" smtClean="0"/>
              <a:t/>
            </a:r>
            <a:br>
              <a:rPr lang="uk-UA" sz="2600" dirty="0" smtClean="0"/>
            </a:br>
            <a:r>
              <a:rPr lang="uk-UA" sz="2600" dirty="0" smtClean="0"/>
              <a:t>спеціалізацію </a:t>
            </a:r>
            <a:r>
              <a:rPr lang="uk-UA" sz="2600" dirty="0" smtClean="0"/>
              <a:t>і кооперацію.</a:t>
            </a:r>
          </a:p>
          <a:p>
            <a:r>
              <a:rPr lang="uk-UA" sz="2600" dirty="0" smtClean="0"/>
              <a:t>Здатний </a:t>
            </a:r>
            <a:r>
              <a:rPr lang="uk-UA" sz="2600" dirty="0" smtClean="0"/>
              <a:t>не тільки швидко заповнювати ніші, що утворюються в споживчій сфері, але і порівняно швидко окупатися.</a:t>
            </a:r>
          </a:p>
          <a:p>
            <a:r>
              <a:rPr lang="uk-UA" sz="2600" dirty="0" smtClean="0"/>
              <a:t>Створювати </a:t>
            </a:r>
            <a:r>
              <a:rPr lang="uk-UA" sz="2600" dirty="0" smtClean="0"/>
              <a:t>атмосферу конкуренції.</a:t>
            </a:r>
          </a:p>
          <a:p>
            <a:r>
              <a:rPr lang="uk-UA" sz="2600" dirty="0" smtClean="0"/>
              <a:t>Створює </a:t>
            </a:r>
            <a:r>
              <a:rPr lang="uk-UA" sz="2600" dirty="0" smtClean="0"/>
              <a:t>те середовище і дух </a:t>
            </a:r>
            <a:r>
              <a:rPr lang="uk-UA" sz="2600" dirty="0" smtClean="0"/>
              <a:t/>
            </a:r>
            <a:br>
              <a:rPr lang="uk-UA" sz="2600" dirty="0" smtClean="0"/>
            </a:br>
            <a:r>
              <a:rPr lang="uk-UA" sz="2600" dirty="0" smtClean="0"/>
              <a:t>підприємництва</a:t>
            </a:r>
            <a:r>
              <a:rPr lang="uk-UA" sz="2600" dirty="0" smtClean="0"/>
              <a:t>, без яких </a:t>
            </a:r>
            <a:r>
              <a:rPr lang="uk-UA" sz="2600" dirty="0" smtClean="0"/>
              <a:t/>
            </a:r>
            <a:br>
              <a:rPr lang="uk-UA" sz="2600" dirty="0" smtClean="0"/>
            </a:br>
            <a:r>
              <a:rPr lang="uk-UA" sz="2600" dirty="0" smtClean="0"/>
              <a:t>ринкова </a:t>
            </a:r>
            <a:r>
              <a:rPr lang="uk-UA" sz="2600" dirty="0" smtClean="0"/>
              <a:t>економіка неможлива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Суб’єкти</a:t>
            </a:r>
            <a:r>
              <a:rPr lang="ru-RU" dirty="0" smtClean="0"/>
              <a:t> малого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як </a:t>
            </a:r>
            <a:r>
              <a:rPr lang="ru-RU" dirty="0" err="1" smtClean="0"/>
              <a:t>переваги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недоліки</a:t>
            </a:r>
            <a:endParaRPr lang="ru-RU" dirty="0"/>
          </a:p>
        </p:txBody>
      </p:sp>
      <p:pic>
        <p:nvPicPr>
          <p:cNvPr id="21508" name="Picture 4" descr="http://www.oleksandrdadak.com/wp-content/gallery/post_images/think-positive.jpg?9d7b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7471">
            <a:off x="1089219" y="3161247"/>
            <a:ext cx="2857500" cy="2847976"/>
          </a:xfrm>
          <a:prstGeom prst="rect">
            <a:avLst/>
          </a:prstGeom>
          <a:noFill/>
        </p:spPr>
      </p:pic>
      <p:pic>
        <p:nvPicPr>
          <p:cNvPr id="21510" name="Picture 6" descr="http://www.oleksandrdadak.com/wp-content/gallery/cache/281__h=x_nedoliky-lyudyny.jpg,q9d7bd4.pagespeed.ce._qMHe_TC_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714488"/>
            <a:ext cx="2835069" cy="2824165"/>
          </a:xfrm>
          <a:prstGeom prst="rect">
            <a:avLst/>
          </a:prstGeom>
          <a:noFill/>
        </p:spPr>
      </p:pic>
      <p:pic>
        <p:nvPicPr>
          <p:cNvPr id="21514" name="Picture 10" descr="http://uralsens.ru/images/stories/510915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071810"/>
            <a:ext cx="1666475" cy="1628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574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uk-UA" sz="3000" dirty="0" smtClean="0"/>
              <a:t>Низькі витрати на управління (поєднання і заміщення професій, що сприяє найбільш раціональному використанню робочого часу)</a:t>
            </a:r>
          </a:p>
          <a:p>
            <a:r>
              <a:rPr lang="uk-UA" sz="3000" dirty="0" smtClean="0"/>
              <a:t>Мале </a:t>
            </a:r>
            <a:r>
              <a:rPr lang="uk-UA" sz="3000" dirty="0" smtClean="0"/>
              <a:t>підприємництво сприяє розвитку науки і технічного прогресу</a:t>
            </a:r>
          </a:p>
          <a:p>
            <a:r>
              <a:rPr lang="uk-UA" sz="3000" dirty="0" smtClean="0"/>
              <a:t>Не </a:t>
            </a:r>
            <a:r>
              <a:rPr lang="uk-UA" sz="3000" dirty="0" smtClean="0"/>
              <a:t>потребують великого стартового капіталу</a:t>
            </a:r>
          </a:p>
          <a:p>
            <a:r>
              <a:rPr lang="uk-UA" sz="3000" dirty="0" smtClean="0"/>
              <a:t>Висока </a:t>
            </a:r>
            <a:r>
              <a:rPr lang="uk-UA" sz="3000" dirty="0" smtClean="0"/>
              <a:t>оборотність ресурсів</a:t>
            </a:r>
          </a:p>
          <a:p>
            <a:r>
              <a:rPr lang="uk-UA" sz="3000" dirty="0" smtClean="0"/>
              <a:t>Швидко </a:t>
            </a:r>
            <a:r>
              <a:rPr lang="uk-UA" sz="3000" dirty="0" smtClean="0"/>
              <a:t>реагує на потреби споживача</a:t>
            </a:r>
          </a:p>
          <a:p>
            <a:endParaRPr lang="ru-RU" dirty="0"/>
          </a:p>
        </p:txBody>
      </p:sp>
      <p:pic>
        <p:nvPicPr>
          <p:cNvPr id="19458" name="Picture 2" descr="http://sozdanie.biz/resources/uploads/2012/09/nashi-preimushhestv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7051">
            <a:off x="5007504" y="-63882"/>
            <a:ext cx="3571900" cy="196929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249345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Переваги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proiphone.com.ua/uploads/posts/2011-10/1318357864_disadvantage.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500330" cy="2493124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249345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Недоліки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8143900" cy="5214974"/>
          </a:xfrm>
        </p:spPr>
        <p:txBody>
          <a:bodyPr>
            <a:normAutofit fontScale="70000" lnSpcReduction="20000"/>
          </a:bodyPr>
          <a:lstStyle/>
          <a:p>
            <a:r>
              <a:rPr lang="uk-UA" sz="3600" dirty="0" smtClean="0"/>
              <a:t> </a:t>
            </a:r>
            <a:r>
              <a:rPr lang="uk-UA" sz="4000" dirty="0" smtClean="0"/>
              <a:t>Малі підприємницькі 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структури </a:t>
            </a:r>
            <a:r>
              <a:rPr lang="uk-UA" sz="4000" dirty="0" smtClean="0"/>
              <a:t>є досить нестійкими</a:t>
            </a:r>
          </a:p>
          <a:p>
            <a:r>
              <a:rPr lang="uk-UA" sz="4000" dirty="0" smtClean="0"/>
              <a:t>Великий </a:t>
            </a:r>
            <a:r>
              <a:rPr lang="uk-UA" sz="4000" dirty="0" smtClean="0"/>
              <a:t>комерційний ризик пов'язаний із залученням особистих коштів</a:t>
            </a:r>
          </a:p>
          <a:p>
            <a:r>
              <a:rPr lang="uk-UA" sz="4000" dirty="0" smtClean="0"/>
              <a:t> Малий бізнес сильно залежить від економічних коливань</a:t>
            </a:r>
          </a:p>
          <a:p>
            <a:r>
              <a:rPr lang="uk-UA" sz="4000" dirty="0" smtClean="0"/>
              <a:t> Слабка сприйнятливість до найновіших досягнень НТП</a:t>
            </a:r>
          </a:p>
          <a:p>
            <a:r>
              <a:rPr lang="uk-UA" sz="4000" dirty="0" smtClean="0"/>
              <a:t>Обмеженість </a:t>
            </a:r>
            <a:r>
              <a:rPr lang="uk-UA" sz="4000" dirty="0" smtClean="0"/>
              <a:t>фінансових ресурсів</a:t>
            </a:r>
          </a:p>
          <a:p>
            <a:r>
              <a:rPr lang="uk-UA" sz="4000" dirty="0" smtClean="0"/>
              <a:t> Функціонування малих підприємств значною мірою залежить від рівня інфляції</a:t>
            </a:r>
          </a:p>
          <a:p>
            <a:r>
              <a:rPr lang="uk-UA" sz="4000" dirty="0" smtClean="0"/>
              <a:t>Низька </a:t>
            </a:r>
            <a:r>
              <a:rPr lang="uk-UA" sz="4000" dirty="0" smtClean="0"/>
              <a:t>продуктивність праці і прихована інтенсифікація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www.z-y.org.ua/assets/images/ZY_BEZ%20ro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000108"/>
            <a:ext cx="1928826" cy="1928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417638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Зростання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ролі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суб’єктів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мікро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та малого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підприємства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умовою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вирішенням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багатьох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проблем, таких як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8143900" cy="5143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sz="3000" dirty="0" smtClean="0">
                <a:latin typeface="Arial" pitchFamily="34" charset="0"/>
                <a:cs typeface="Arial" pitchFamily="34" charset="0"/>
              </a:rPr>
              <a:t>1. Підвищення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якості товарів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робіт, послуг (прагнучи до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задоволення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запитів споживачів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малий бізнес сприяє підвищенню якості товарів, робіт, послуг і культури обслуговування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uk-UA" sz="3000" dirty="0" smtClean="0">
                <a:latin typeface="Arial" pitchFamily="34" charset="0"/>
                <a:cs typeface="Arial" pitchFamily="34" charset="0"/>
              </a:rPr>
              <a:t>2. Наближення виробництва</a:t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товарів і послуг до конкретних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споживачів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uk-UA" sz="3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.  Сприяння перебудови</a:t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економіки (малий бізнес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додає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економіці гнучкість, 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000" dirty="0" smtClean="0">
                <a:latin typeface="Arial" pitchFamily="34" charset="0"/>
                <a:cs typeface="Arial" pitchFamily="34" charset="0"/>
              </a:rPr>
            </a:br>
            <a:r>
              <a:rPr lang="uk-UA" sz="3000" dirty="0" smtClean="0">
                <a:latin typeface="Arial" pitchFamily="34" charset="0"/>
                <a:cs typeface="Arial" pitchFamily="34" charset="0"/>
              </a:rPr>
              <a:t>мобільність</a:t>
            </a:r>
            <a:r>
              <a:rPr lang="uk-UA" sz="3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8434" name="AutoShape 2" descr="Картинки по запросу якість това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Картинки по запросу якість това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0" name="Picture 8" descr="http://commongoal.org.ua/wp-content/uploads/2014/12/%D0%BC%D0%B0%D0%BB%D1%8B%D0%B9-%D0%B1%D0%B8%D0%B7%D0%BD%D0%B5%D1%81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02719">
            <a:off x="5572100" y="4786322"/>
            <a:ext cx="357190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24daily.net/wp-content/uploads/2014/12/small-busin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14752"/>
            <a:ext cx="2143140" cy="214314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57400"/>
            <a:ext cx="814390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4. Залучення </a:t>
            </a:r>
            <a:r>
              <a:rPr lang="uk-UA" dirty="0" smtClean="0"/>
              <a:t>особистих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коштів </a:t>
            </a:r>
            <a:r>
              <a:rPr lang="uk-UA" dirty="0" smtClean="0"/>
              <a:t>населення на </a:t>
            </a:r>
            <a:r>
              <a:rPr lang="uk-UA" dirty="0" smtClean="0"/>
              <a:t>розвиток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 smtClean="0"/>
              <a:t>виробництва (партнери в малих підприємствах вкладають свої капітали в справу з більшою зацікавленістю, ніж у великих).</a:t>
            </a:r>
          </a:p>
          <a:p>
            <a:pPr>
              <a:buNone/>
            </a:pPr>
            <a:r>
              <a:rPr lang="uk-UA" dirty="0" smtClean="0"/>
              <a:t>5. </a:t>
            </a:r>
            <a:r>
              <a:rPr lang="uk-UA" dirty="0" smtClean="0"/>
              <a:t>Створення </a:t>
            </a:r>
            <a:r>
              <a:rPr lang="uk-UA" dirty="0" smtClean="0"/>
              <a:t>додаткових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робочих </a:t>
            </a:r>
            <a:r>
              <a:rPr lang="uk-UA" dirty="0" smtClean="0"/>
              <a:t>місць, скорочення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рівня </a:t>
            </a:r>
            <a:r>
              <a:rPr lang="uk-UA" dirty="0" smtClean="0"/>
              <a:t>безробіття</a:t>
            </a:r>
            <a:r>
              <a:rPr lang="uk-UA" dirty="0" smtClean="0"/>
              <a:t>;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6</a:t>
            </a:r>
            <a:r>
              <a:rPr lang="uk-UA" dirty="0" smtClean="0"/>
              <a:t>. Формування соціального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 smtClean="0"/>
              <a:t>шару власників, підприємців.</a:t>
            </a:r>
          </a:p>
          <a:p>
            <a:pPr>
              <a:buNone/>
            </a:pPr>
            <a:r>
              <a:rPr lang="uk-UA" dirty="0" smtClean="0"/>
              <a:t>7. </a:t>
            </a:r>
            <a:r>
              <a:rPr lang="uk-UA" dirty="0" smtClean="0"/>
              <a:t>Освоєння </a:t>
            </a:r>
            <a:r>
              <a:rPr lang="uk-UA" dirty="0" smtClean="0"/>
              <a:t>і використання місцевих джерел сировини і відходів великих виробництв</a:t>
            </a:r>
            <a:endParaRPr lang="ru-RU" dirty="0"/>
          </a:p>
        </p:txBody>
      </p:sp>
      <p:pic>
        <p:nvPicPr>
          <p:cNvPr id="17412" name="Picture 4" descr="http://vkurse.ua/i/2007-06/sredstva-na-depoz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6616">
            <a:off x="5814920" y="384620"/>
            <a:ext cx="2928958" cy="1830599"/>
          </a:xfrm>
          <a:prstGeom prst="rect">
            <a:avLst/>
          </a:prstGeom>
          <a:noFill/>
        </p:spPr>
      </p:pic>
      <p:pic>
        <p:nvPicPr>
          <p:cNvPr id="17418" name="Picture 10" descr="http://www.jameshenryphotography.com.au/wp-content/uploads/2014/01/Small-Business-Big-Future-Screen-JPEGs-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0"/>
            <a:ext cx="3929090" cy="2058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3735</TotalTime>
  <Words>218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ЗРОСТАННЯ РОЛІ СУБ'ЄКТІВ МІКРО- ТА МАЛОГО ПІДПРИЄМНИЦТВА У РОЗВИТКУ БІЗНЕСУ </vt:lpstr>
      <vt:lpstr>Слайд 2</vt:lpstr>
      <vt:lpstr>Слайд 3</vt:lpstr>
      <vt:lpstr>Світова практика переконливо свідчить, що навіть в країнах з розвиненою ринковою економікою малий бізнес впливає істотний чином на розвиток народного господарства (бізнесу). Тому що: </vt:lpstr>
      <vt:lpstr>Суб’єкти малого підприємництва мають як переваги так і недоліки</vt:lpstr>
      <vt:lpstr>Переваги:</vt:lpstr>
      <vt:lpstr>Недоліки:</vt:lpstr>
      <vt:lpstr>Зростання ролі суб’єктів мікро- та малого підприємства є умовою вирішенням багатьох проблем, таких як: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137</cp:revision>
  <dcterms:created xsi:type="dcterms:W3CDTF">2015-03-21T16:32:29Z</dcterms:created>
  <dcterms:modified xsi:type="dcterms:W3CDTF">2015-03-25T10:19:59Z</dcterms:modified>
</cp:coreProperties>
</file>