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861421-E101-4B61-9B9F-84A9D3A93CBF}" type="datetimeFigureOut">
              <a:rPr lang="uk-UA" smtClean="0"/>
              <a:t>22.03.2015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9B02DAB-DE3E-4B77-8970-C9F9F9E31D2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200800" cy="1295400"/>
          </a:xfrm>
        </p:spPr>
        <p:txBody>
          <a:bodyPr>
            <a:noAutofit/>
          </a:bodyPr>
          <a:lstStyle/>
          <a:p>
            <a:r>
              <a:rPr lang="uk-UA" sz="2800" b="1" dirty="0"/>
              <a:t>КОНЦЕПТУАЛЬНІ ПІДХОДИ ДО ВИЗНАЧЕННЯ ЕКОНОМІЧНОЇ СТІЙКОСТІ ПІДПРИЄМСТВА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12976"/>
            <a:ext cx="6120680" cy="259228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err="1"/>
              <a:t>Криворучкіна</a:t>
            </a:r>
            <a:r>
              <a:rPr lang="ru-RU" b="1" dirty="0"/>
              <a:t> О.В.                                                                                     </a:t>
            </a:r>
            <a:endParaRPr lang="uk-UA" dirty="0"/>
          </a:p>
          <a:p>
            <a:pPr algn="r"/>
            <a:r>
              <a:rPr lang="ru-RU" dirty="0"/>
              <a:t>кандидат </a:t>
            </a:r>
            <a:r>
              <a:rPr lang="ru-RU" dirty="0" err="1"/>
              <a:t>економічних</a:t>
            </a:r>
            <a:r>
              <a:rPr lang="ru-RU" dirty="0"/>
              <a:t> наук, доцент, кафедра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endParaRPr lang="uk-UA" dirty="0"/>
          </a:p>
          <a:p>
            <a:pPr algn="r"/>
            <a:r>
              <a:rPr lang="ru-RU" b="1" dirty="0"/>
              <a:t>Салата Д.С., </a:t>
            </a:r>
            <a:r>
              <a:rPr lang="ru-RU" b="1" dirty="0" err="1"/>
              <a:t>Сагало</a:t>
            </a:r>
            <a:r>
              <a:rPr lang="ru-RU" b="1" dirty="0"/>
              <a:t> А.О.</a:t>
            </a:r>
            <a:endParaRPr lang="uk-UA" dirty="0"/>
          </a:p>
          <a:p>
            <a:pPr algn="r"/>
            <a:r>
              <a:rPr lang="ru-RU" dirty="0"/>
              <a:t>бакалавр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endParaRPr lang="uk-UA" dirty="0"/>
          </a:p>
          <a:p>
            <a:pPr algn="r"/>
            <a:r>
              <a:rPr lang="ru-RU" dirty="0"/>
              <a:t>ДВНЗ «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endParaRPr lang="ru-RU" dirty="0" smtClean="0"/>
          </a:p>
          <a:p>
            <a:pPr algn="r"/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/>
              <a:t>Вадима </a:t>
            </a:r>
            <a:r>
              <a:rPr lang="ru-RU" dirty="0" err="1"/>
              <a:t>Гетьмана</a:t>
            </a:r>
            <a:r>
              <a:rPr lang="ru-RU" dirty="0"/>
              <a:t>» </a:t>
            </a:r>
            <a:endParaRPr lang="uk-UA" dirty="0"/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4614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5832648" cy="1224136"/>
          </a:xfrm>
        </p:spPr>
        <p:txBody>
          <a:bodyPr>
            <a:normAutofit/>
          </a:bodyPr>
          <a:lstStyle/>
          <a:p>
            <a:r>
              <a:rPr lang="uk-UA" sz="2800" b="1" dirty="0"/>
              <a:t>Висновки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11338"/>
            <a:ext cx="7344816" cy="28803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i="0" dirty="0" smtClean="0"/>
              <a:t>Таким </a:t>
            </a:r>
            <a:r>
              <a:rPr lang="uk-UA" i="0" dirty="0"/>
              <a:t>чином, </a:t>
            </a:r>
            <a:r>
              <a:rPr lang="uk-UA" sz="1800" i="0" dirty="0"/>
              <a:t>основою</a:t>
            </a:r>
            <a:r>
              <a:rPr lang="uk-UA" i="0" dirty="0"/>
              <a:t> стабільності підприємства є його економічна стійкість. Для забезпечення економічної стійкості підприємств необхідні гнучкість та швидкість реакції на зміни кон’юнктури ринку, підвищення конкурентоспроможності продукції та виробництва, висока інвестиційна активність та фінансова стабільність. </a:t>
            </a:r>
            <a:endParaRPr lang="uk-UA" i="0" dirty="0" smtClean="0"/>
          </a:p>
          <a:p>
            <a:pPr algn="l"/>
            <a:endParaRPr lang="uk-UA" i="0" dirty="0" smtClean="0"/>
          </a:p>
          <a:p>
            <a:pPr algn="l"/>
            <a:r>
              <a:rPr lang="ru-RU" i="0" dirty="0" err="1" smtClean="0"/>
              <a:t>Тільки</a:t>
            </a:r>
            <a:r>
              <a:rPr lang="ru-RU" i="0" dirty="0" smtClean="0"/>
              <a:t> </a:t>
            </a:r>
            <a:r>
              <a:rPr lang="ru-RU" i="0" dirty="0" err="1"/>
              <a:t>це</a:t>
            </a:r>
            <a:r>
              <a:rPr lang="ru-RU" i="0" dirty="0"/>
              <a:t> дозволить </a:t>
            </a:r>
            <a:r>
              <a:rPr lang="ru-RU" i="0" dirty="0" err="1"/>
              <a:t>підприємству</a:t>
            </a:r>
            <a:r>
              <a:rPr lang="ru-RU" i="0" dirty="0"/>
              <a:t> </a:t>
            </a:r>
            <a:r>
              <a:rPr lang="ru-RU" i="0" dirty="0" err="1"/>
              <a:t>реалізувати</a:t>
            </a:r>
            <a:r>
              <a:rPr lang="ru-RU" i="0" dirty="0"/>
              <a:t> </a:t>
            </a:r>
            <a:r>
              <a:rPr lang="ru-RU" i="0" dirty="0" err="1"/>
              <a:t>всі</a:t>
            </a:r>
            <a:r>
              <a:rPr lang="ru-RU" i="0" dirty="0"/>
              <a:t> </a:t>
            </a:r>
            <a:r>
              <a:rPr lang="ru-RU" i="0" dirty="0" err="1"/>
              <a:t>існуючі</a:t>
            </a:r>
            <a:r>
              <a:rPr lang="ru-RU" i="0" dirty="0"/>
              <a:t> </a:t>
            </a:r>
            <a:r>
              <a:rPr lang="ru-RU" i="0" dirty="0" err="1"/>
              <a:t>можливості</a:t>
            </a:r>
            <a:r>
              <a:rPr lang="ru-RU" i="0" dirty="0"/>
              <a:t> для </a:t>
            </a:r>
            <a:r>
              <a:rPr lang="ru-RU" i="0" dirty="0" err="1"/>
              <a:t>забезпечення</a:t>
            </a:r>
            <a:r>
              <a:rPr lang="ru-RU" i="0" dirty="0"/>
              <a:t> умов </a:t>
            </a:r>
            <a:r>
              <a:rPr lang="ru-RU" i="0" dirty="0" err="1"/>
              <a:t>сталого</a:t>
            </a:r>
            <a:r>
              <a:rPr lang="ru-RU" i="0" dirty="0"/>
              <a:t> </a:t>
            </a:r>
            <a:r>
              <a:rPr lang="ru-RU" i="0" dirty="0" err="1"/>
              <a:t>розвитку</a:t>
            </a:r>
            <a:r>
              <a:rPr lang="ru-RU" i="0" dirty="0"/>
              <a:t>.</a:t>
            </a:r>
            <a:endParaRPr lang="uk-UA" i="0" dirty="0"/>
          </a:p>
          <a:p>
            <a:endParaRPr lang="uk-UA" dirty="0"/>
          </a:p>
        </p:txBody>
      </p:sp>
      <p:pic>
        <p:nvPicPr>
          <p:cNvPr id="4098" name="Picture 2" descr="C:\Users\Анна\Desktop\UNIVERSITY\BUSIN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13117"/>
          <a:stretch/>
        </p:blipFill>
        <p:spPr bwMode="auto">
          <a:xfrm>
            <a:off x="1619671" y="4077072"/>
            <a:ext cx="5878823" cy="1727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09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5960368" cy="1240349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Вступ.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7344816" cy="18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b="1" i="0" dirty="0"/>
              <a:t>Е</a:t>
            </a:r>
            <a:r>
              <a:rPr lang="uk-UA" b="1" i="0" dirty="0" smtClean="0"/>
              <a:t>кономічна </a:t>
            </a:r>
            <a:r>
              <a:rPr lang="uk-UA" b="1" i="0" dirty="0"/>
              <a:t>стійкість </a:t>
            </a:r>
            <a:r>
              <a:rPr lang="uk-UA" dirty="0"/>
              <a:t>– це стан рівноваги всіх елементів економічної системи протягом певного періоду в часі, тобто це здатність зберігати показники на певному рівні, не зважаючи на постійний вплив зовнішнього чи внутрішнього </a:t>
            </a:r>
            <a:r>
              <a:rPr lang="uk-UA" dirty="0" smtClean="0"/>
              <a:t>середовища. </a:t>
            </a:r>
            <a:endParaRPr lang="uk-UA" dirty="0"/>
          </a:p>
        </p:txBody>
      </p:sp>
      <p:pic>
        <p:nvPicPr>
          <p:cNvPr id="1026" name="Picture 2" descr="C:\Users\Анна\Desktop\economy-up-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301693" cy="247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5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12776"/>
            <a:ext cx="7056784" cy="4157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i="0" dirty="0"/>
              <a:t>Для того щоб підприємство працювало ефективно, потрібно швидко реагувати на всі зміни, викликані економічною кризою, розробляти шляхи максимальної незалежності підприємства від енергетичних ресурсів, уміти адаптуватися до змін зовнішнього та внутрішнього </a:t>
            </a:r>
            <a:r>
              <a:rPr lang="uk-UA" i="0" dirty="0" smtClean="0"/>
              <a:t>середовища, в </a:t>
            </a:r>
            <a:r>
              <a:rPr lang="uk-UA" i="0" dirty="0"/>
              <a:t>той час як існує ризик здійснення господарських операцій, нестабільність політичної ситуації в країні, тощо. </a:t>
            </a:r>
            <a:endParaRPr lang="uk-UA" i="0" dirty="0" smtClean="0"/>
          </a:p>
          <a:p>
            <a:pPr algn="l"/>
            <a:r>
              <a:rPr lang="uk-UA" i="0" dirty="0" smtClean="0"/>
              <a:t>Отже</a:t>
            </a:r>
            <a:r>
              <a:rPr lang="uk-UA" i="0" dirty="0"/>
              <a:t>, економічна стійкість підприємств, визначення її видів, структури та факторів впливу є актуальним питанням у сучасних умовах.</a:t>
            </a: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083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12768" cy="1456373"/>
          </a:xfrm>
        </p:spPr>
        <p:txBody>
          <a:bodyPr>
            <a:noAutofit/>
          </a:bodyPr>
          <a:lstStyle/>
          <a:p>
            <a:r>
              <a:rPr lang="uk-UA" sz="2000" b="1" dirty="0"/>
              <a:t>Результати </a:t>
            </a:r>
            <a:r>
              <a:rPr lang="uk-UA" sz="2000" b="1" dirty="0" smtClean="0"/>
              <a:t>дослідження:</a:t>
            </a: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560840" cy="4536504"/>
          </a:xfrm>
        </p:spPr>
        <p:txBody>
          <a:bodyPr>
            <a:normAutofit fontScale="77500" lnSpcReduction="20000"/>
          </a:bodyPr>
          <a:lstStyle/>
          <a:p>
            <a:r>
              <a:rPr lang="uk-UA" b="1" i="0" dirty="0"/>
              <a:t>Сучасний етап розвитку підприємства характеризується негативним впливом значної кількості чинників, серед </a:t>
            </a:r>
            <a:r>
              <a:rPr lang="uk-UA" b="1" i="0" dirty="0" smtClean="0"/>
              <a:t>яких: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/>
              <a:t>нестабільність податкового </a:t>
            </a:r>
            <a:r>
              <a:rPr lang="uk-UA" dirty="0" smtClean="0"/>
              <a:t>законодавства;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інфляційні </a:t>
            </a:r>
            <a:r>
              <a:rPr lang="uk-UA" dirty="0" smtClean="0"/>
              <a:t>процеси;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недоступність кредитних </a:t>
            </a:r>
            <a:r>
              <a:rPr lang="uk-UA" dirty="0" smtClean="0"/>
              <a:t>ресурсів;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посилення </a:t>
            </a:r>
            <a:r>
              <a:rPr lang="uk-UA" dirty="0" smtClean="0"/>
              <a:t>конкуренції;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невизначеність та низький рівень капіталізації фондового </a:t>
            </a:r>
            <a:r>
              <a:rPr lang="uk-UA" dirty="0" smtClean="0"/>
              <a:t>ринку;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низький рівень інноваційної </a:t>
            </a:r>
            <a:r>
              <a:rPr lang="uk-UA" dirty="0" smtClean="0"/>
              <a:t>активності;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нерозвиненість </a:t>
            </a:r>
            <a:r>
              <a:rPr lang="uk-UA" dirty="0"/>
              <a:t>взаємозамінних енергетичних </a:t>
            </a:r>
            <a:r>
              <a:rPr lang="uk-UA" dirty="0" smtClean="0"/>
              <a:t>ресурсів;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dirty="0" smtClean="0"/>
              <a:t>високий </a:t>
            </a:r>
            <a:r>
              <a:rPr lang="uk-UA" dirty="0"/>
              <a:t>рівень втручання держави в економіку та багато інших. </a:t>
            </a:r>
            <a:endParaRPr lang="uk-UA" dirty="0" smtClean="0"/>
          </a:p>
          <a:p>
            <a:pPr algn="l"/>
            <a:r>
              <a:rPr lang="ru-RU" b="1" dirty="0" err="1"/>
              <a:t>Недопущення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подолання</a:t>
            </a:r>
            <a:r>
              <a:rPr lang="ru-RU" b="1" dirty="0"/>
              <a:t> негативного </a:t>
            </a:r>
            <a:r>
              <a:rPr lang="ru-RU" b="1" dirty="0" err="1"/>
              <a:t>впливу</a:t>
            </a:r>
            <a:r>
              <a:rPr lang="ru-RU" b="1" dirty="0"/>
              <a:t> таких </a:t>
            </a:r>
            <a:r>
              <a:rPr lang="ru-RU" b="1" dirty="0" err="1"/>
              <a:t>чинників</a:t>
            </a:r>
            <a:r>
              <a:rPr lang="ru-RU" b="1" dirty="0"/>
              <a:t> є основою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. </a:t>
            </a:r>
            <a:endParaRPr lang="uk-UA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52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340768"/>
            <a:ext cx="7128792" cy="22322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b="1" dirty="0"/>
              <a:t>Економічна стійкість підприємства </a:t>
            </a:r>
            <a:r>
              <a:rPr lang="uk-UA" dirty="0"/>
              <a:t>представляє собою забезпечення рентабельної виробничої діяльності, за рахунок підвищення ефективності  використання виробничих ресурсів та управління підприємством, стійкого фінансового стану, стабільного розвитку міцності підприємства і соціального розвитку персоналу в умовах швидкозмінного зовнішнього середовища. </a:t>
            </a:r>
          </a:p>
          <a:p>
            <a:pPr algn="l"/>
            <a:endParaRPr lang="uk-UA" dirty="0"/>
          </a:p>
        </p:txBody>
      </p:sp>
      <p:pic>
        <p:nvPicPr>
          <p:cNvPr id="2051" name="Picture 3" descr="C:\Users\Анна\Desktop\1404043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037075" cy="2580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5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700808"/>
            <a:ext cx="6840760" cy="48965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i="0" dirty="0"/>
              <a:t>О</a:t>
            </a:r>
            <a:r>
              <a:rPr lang="ru-RU" i="0" dirty="0" err="1"/>
              <a:t>собливу</a:t>
            </a:r>
            <a:r>
              <a:rPr lang="ru-RU" i="0" dirty="0"/>
              <a:t> </a:t>
            </a:r>
            <a:r>
              <a:rPr lang="ru-RU" i="0" dirty="0" err="1"/>
              <a:t>увагу</a:t>
            </a:r>
            <a:r>
              <a:rPr lang="ru-RU" i="0" dirty="0"/>
              <a:t> </a:t>
            </a:r>
            <a:r>
              <a:rPr lang="ru-RU" i="0" dirty="0" err="1"/>
              <a:t>варто</a:t>
            </a:r>
            <a:r>
              <a:rPr lang="ru-RU" i="0" dirty="0"/>
              <a:t> </a:t>
            </a:r>
            <a:r>
              <a:rPr lang="ru-RU" i="0" dirty="0" err="1"/>
              <a:t>приділити</a:t>
            </a:r>
            <a:r>
              <a:rPr lang="ru-RU" i="0" dirty="0"/>
              <a:t> </a:t>
            </a:r>
            <a:r>
              <a:rPr lang="ru-RU" i="0" dirty="0" err="1"/>
              <a:t>чинникам</a:t>
            </a:r>
            <a:r>
              <a:rPr lang="ru-RU" i="0" dirty="0"/>
              <a:t>, </a:t>
            </a:r>
            <a:r>
              <a:rPr lang="ru-RU" i="0" dirty="0" err="1"/>
              <a:t>які</a:t>
            </a:r>
            <a:r>
              <a:rPr lang="ru-RU" i="0" dirty="0"/>
              <a:t> </a:t>
            </a:r>
            <a:r>
              <a:rPr lang="ru-RU" i="0" dirty="0" err="1"/>
              <a:t>впливають</a:t>
            </a:r>
            <a:r>
              <a:rPr lang="ru-RU" i="0" dirty="0"/>
              <a:t> на </a:t>
            </a:r>
            <a:r>
              <a:rPr lang="ru-RU" i="0" dirty="0" err="1"/>
              <a:t>коливання</a:t>
            </a:r>
            <a:r>
              <a:rPr lang="ru-RU" i="0" dirty="0"/>
              <a:t> </a:t>
            </a:r>
            <a:r>
              <a:rPr lang="ru-RU" i="0" dirty="0" err="1"/>
              <a:t>показників</a:t>
            </a:r>
            <a:r>
              <a:rPr lang="ru-RU" i="0" dirty="0"/>
              <a:t> </a:t>
            </a:r>
            <a:r>
              <a:rPr lang="ru-RU" i="0" dirty="0" err="1"/>
              <a:t>стійкості</a:t>
            </a:r>
            <a:r>
              <a:rPr lang="ru-RU" i="0" dirty="0"/>
              <a:t>. </a:t>
            </a:r>
            <a:endParaRPr lang="ru-RU" b="1" i="0" dirty="0" smtClean="0"/>
          </a:p>
          <a:p>
            <a:r>
              <a:rPr lang="ru-RU" b="1" i="0" dirty="0" err="1" smtClean="0"/>
              <a:t>Ці</a:t>
            </a:r>
            <a:r>
              <a:rPr lang="ru-RU" b="1" i="0" dirty="0" smtClean="0"/>
              <a:t> </a:t>
            </a:r>
            <a:r>
              <a:rPr lang="ru-RU" b="1" i="0" dirty="0" err="1"/>
              <a:t>чинники</a:t>
            </a:r>
            <a:r>
              <a:rPr lang="ru-RU" b="1" i="0" dirty="0"/>
              <a:t> </a:t>
            </a:r>
            <a:r>
              <a:rPr lang="ru-RU" b="1" i="0" dirty="0" err="1"/>
              <a:t>стійкості</a:t>
            </a:r>
            <a:r>
              <a:rPr lang="ru-RU" b="1" i="0" dirty="0"/>
              <a:t> </a:t>
            </a:r>
            <a:r>
              <a:rPr lang="ru-RU" b="1" i="0" dirty="0" err="1"/>
              <a:t>можна</a:t>
            </a:r>
            <a:r>
              <a:rPr lang="ru-RU" b="1" i="0" dirty="0"/>
              <a:t> </a:t>
            </a:r>
            <a:r>
              <a:rPr lang="ru-RU" b="1" i="0" dirty="0" err="1"/>
              <a:t>розділити</a:t>
            </a:r>
            <a:r>
              <a:rPr lang="ru-RU" b="1" i="0" dirty="0"/>
              <a:t> на </a:t>
            </a:r>
            <a:r>
              <a:rPr lang="ru-RU" b="1" i="0" dirty="0" err="1"/>
              <a:t>дві</a:t>
            </a:r>
            <a:r>
              <a:rPr lang="ru-RU" b="1" i="0" dirty="0"/>
              <a:t> </a:t>
            </a:r>
            <a:r>
              <a:rPr lang="ru-RU" b="1" i="0" dirty="0" err="1"/>
              <a:t>групи</a:t>
            </a:r>
            <a:r>
              <a:rPr lang="ru-RU" b="1" i="0" dirty="0"/>
              <a:t>: </a:t>
            </a:r>
            <a:endParaRPr lang="ru-RU" b="1" i="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i="0" dirty="0" err="1" smtClean="0"/>
              <a:t>чинники</a:t>
            </a:r>
            <a:r>
              <a:rPr lang="ru-RU" i="0" dirty="0"/>
              <a:t>, </a:t>
            </a:r>
            <a:r>
              <a:rPr lang="ru-RU" i="0" dirty="0" err="1"/>
              <a:t>що</a:t>
            </a:r>
            <a:r>
              <a:rPr lang="ru-RU" i="0" dirty="0"/>
              <a:t> </a:t>
            </a:r>
            <a:r>
              <a:rPr lang="ru-RU" i="0" dirty="0" err="1"/>
              <a:t>характеризують</a:t>
            </a:r>
            <a:r>
              <a:rPr lang="ru-RU" i="0" dirty="0"/>
              <a:t> </a:t>
            </a:r>
            <a:r>
              <a:rPr lang="ru-RU" i="0" dirty="0" err="1"/>
              <a:t>дії</a:t>
            </a:r>
            <a:r>
              <a:rPr lang="ru-RU" i="0" dirty="0"/>
              <a:t> </a:t>
            </a:r>
            <a:r>
              <a:rPr lang="ru-RU" i="0" dirty="0" err="1"/>
              <a:t>зовнішнього</a:t>
            </a:r>
            <a:r>
              <a:rPr lang="ru-RU" i="0" dirty="0"/>
              <a:t> </a:t>
            </a:r>
            <a:r>
              <a:rPr lang="ru-RU" i="0" dirty="0" err="1"/>
              <a:t>середовища</a:t>
            </a:r>
            <a:r>
              <a:rPr lang="ru-RU" i="0" dirty="0"/>
              <a:t> (</a:t>
            </a:r>
            <a:r>
              <a:rPr lang="ru-RU" i="0" dirty="0" err="1"/>
              <a:t>неконтрольовані</a:t>
            </a:r>
            <a:r>
              <a:rPr lang="ru-RU" i="0" dirty="0" smtClean="0"/>
              <a:t>):</a:t>
            </a:r>
          </a:p>
          <a:p>
            <a:pPr marL="342900" lvl="0" indent="-342900" algn="l">
              <a:buFontTx/>
              <a:buChar char="-"/>
            </a:pPr>
            <a:r>
              <a:rPr lang="uk-UA" dirty="0" smtClean="0"/>
              <a:t>кон'юнктура ринку;		-  інфляція;</a:t>
            </a:r>
          </a:p>
          <a:p>
            <a:pPr marL="342900" lvl="0" indent="-342900" algn="l">
              <a:buFontTx/>
              <a:buChar char="-"/>
            </a:pPr>
            <a:r>
              <a:rPr lang="uk-UA" dirty="0" smtClean="0"/>
              <a:t>державна політика;		-  правове забезпечення;</a:t>
            </a:r>
          </a:p>
          <a:p>
            <a:pPr marL="342900" lvl="0" indent="-342900" algn="l">
              <a:buFontTx/>
              <a:buChar char="-"/>
            </a:pPr>
            <a:r>
              <a:rPr lang="uk-UA" dirty="0" smtClean="0"/>
              <a:t>конкуренти.</a:t>
            </a:r>
            <a:endParaRPr lang="ru-RU" i="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i="0" dirty="0" err="1" smtClean="0"/>
              <a:t>чинники</a:t>
            </a:r>
            <a:r>
              <a:rPr lang="ru-RU" i="0" dirty="0" smtClean="0"/>
              <a:t> </a:t>
            </a:r>
            <a:r>
              <a:rPr lang="ru-RU" i="0" dirty="0" err="1"/>
              <a:t>внутрішнього</a:t>
            </a:r>
            <a:r>
              <a:rPr lang="ru-RU" i="0" dirty="0"/>
              <a:t> стану (</a:t>
            </a:r>
            <a:r>
              <a:rPr lang="ru-RU" i="0" dirty="0" err="1"/>
              <a:t>контрольовані</a:t>
            </a:r>
            <a:r>
              <a:rPr lang="ru-RU" i="0" dirty="0" smtClean="0"/>
              <a:t>)</a:t>
            </a:r>
            <a:r>
              <a:rPr lang="uk-UA" i="0" dirty="0" smtClean="0"/>
              <a:t>:</a:t>
            </a:r>
          </a:p>
          <a:p>
            <a:pPr lvl="0" algn="l"/>
            <a:r>
              <a:rPr lang="uk-UA" dirty="0" smtClean="0"/>
              <a:t>-    ресурсний </a:t>
            </a:r>
            <a:r>
              <a:rPr lang="uk-UA" dirty="0"/>
              <a:t>потенціал підприємства;</a:t>
            </a:r>
          </a:p>
          <a:p>
            <a:pPr lvl="0" algn="l"/>
            <a:r>
              <a:rPr lang="uk-UA" dirty="0" smtClean="0"/>
              <a:t>-    управлінські </a:t>
            </a:r>
            <a:r>
              <a:rPr lang="uk-UA" dirty="0"/>
              <a:t>рішення.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i="0" dirty="0"/>
          </a:p>
          <a:p>
            <a:pPr algn="l"/>
            <a:endParaRPr lang="uk-UA" i="0" dirty="0"/>
          </a:p>
        </p:txBody>
      </p:sp>
    </p:spTree>
    <p:extLst>
      <p:ext uri="{BB962C8B-B14F-4D97-AF65-F5344CB8AC3E}">
        <p14:creationId xmlns:p14="http://schemas.microsoft.com/office/powerpoint/2010/main" val="274879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624736" cy="1365632"/>
          </a:xfrm>
        </p:spPr>
        <p:txBody>
          <a:bodyPr>
            <a:normAutofit/>
          </a:bodyPr>
          <a:lstStyle/>
          <a:p>
            <a:r>
              <a:rPr lang="uk-UA" sz="2800" dirty="0"/>
              <a:t>Структура економічної стійкості підприємства</a:t>
            </a:r>
            <a:endParaRPr lang="uk-UA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6" name="Organization Chart 12"/>
          <p:cNvGrpSpPr>
            <a:grpSpLocks/>
          </p:cNvGrpSpPr>
          <p:nvPr/>
        </p:nvGrpSpPr>
        <p:grpSpPr bwMode="auto">
          <a:xfrm>
            <a:off x="755576" y="2565624"/>
            <a:ext cx="7416824" cy="2376264"/>
            <a:chOff x="1586" y="8946"/>
            <a:chExt cx="12376" cy="2156"/>
          </a:xfrm>
        </p:grpSpPr>
        <p:cxnSp>
          <p:nvCxnSpPr>
            <p:cNvPr id="3095" name="_s3095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rot="5400000" flipH="1">
              <a:off x="10274" y="6955"/>
              <a:ext cx="150" cy="5032"/>
            </a:xfrm>
            <a:prstGeom prst="bentConnector3">
              <a:avLst>
                <a:gd name="adj1" fmla="val 49602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4" name="_s3094"/>
            <p:cNvCxnSpPr>
              <a:cxnSpLocks noChangeShapeType="1"/>
              <a:stCxn id="21" idx="0"/>
              <a:endCxn id="17" idx="2"/>
            </p:cNvCxnSpPr>
            <p:nvPr/>
          </p:nvCxnSpPr>
          <p:spPr bwMode="auto">
            <a:xfrm rot="5400000" flipH="1">
              <a:off x="9328" y="7900"/>
              <a:ext cx="844" cy="3835"/>
            </a:xfrm>
            <a:prstGeom prst="bentConnector3">
              <a:avLst>
                <a:gd name="adj1" fmla="val 2556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3" name="_s3093"/>
            <p:cNvCxnSpPr>
              <a:cxnSpLocks noChangeShapeType="1"/>
              <a:stCxn id="20" idx="0"/>
              <a:endCxn id="17" idx="2"/>
            </p:cNvCxnSpPr>
            <p:nvPr/>
          </p:nvCxnSpPr>
          <p:spPr bwMode="auto">
            <a:xfrm rot="5400000" flipH="1">
              <a:off x="7553" y="9676"/>
              <a:ext cx="844" cy="284"/>
            </a:xfrm>
            <a:prstGeom prst="bentConnector3">
              <a:avLst>
                <a:gd name="adj1" fmla="val 2556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_s3092"/>
            <p:cNvCxnSpPr>
              <a:cxnSpLocks noChangeShapeType="1"/>
              <a:stCxn id="19" idx="0"/>
              <a:endCxn id="17" idx="2"/>
            </p:cNvCxnSpPr>
            <p:nvPr/>
          </p:nvCxnSpPr>
          <p:spPr bwMode="auto">
            <a:xfrm rot="16200000">
              <a:off x="5499" y="7905"/>
              <a:ext cx="844" cy="3825"/>
            </a:xfrm>
            <a:prstGeom prst="bentConnector3">
              <a:avLst>
                <a:gd name="adj1" fmla="val 2556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_s3091"/>
            <p:cNvCxnSpPr>
              <a:cxnSpLocks noChangeShapeType="1"/>
              <a:stCxn id="18" idx="0"/>
              <a:endCxn id="17" idx="2"/>
            </p:cNvCxnSpPr>
            <p:nvPr/>
          </p:nvCxnSpPr>
          <p:spPr bwMode="auto">
            <a:xfrm rot="16200000">
              <a:off x="5151" y="6912"/>
              <a:ext cx="197" cy="516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_s3090"/>
            <p:cNvSpPr>
              <a:spLocks noChangeArrowheads="1"/>
            </p:cNvSpPr>
            <p:nvPr/>
          </p:nvSpPr>
          <p:spPr bwMode="auto">
            <a:xfrm>
              <a:off x="3625" y="8946"/>
              <a:ext cx="8415" cy="45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Економ</a:t>
              </a: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чна ст</a:t>
              </a: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йк</a:t>
              </a: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сть п</a:t>
              </a: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дпри</a:t>
              </a: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є</a:t>
              </a:r>
              <a:r>
                <a:rPr kumimoji="0" lang="ru-RU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мства</a:t>
              </a:r>
              <a:endParaRPr kumimoji="0" lang="ru-RU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_s3089"/>
            <p:cNvSpPr>
              <a:spLocks noChangeArrowheads="1"/>
            </p:cNvSpPr>
            <p:nvPr/>
          </p:nvSpPr>
          <p:spPr bwMode="auto">
            <a:xfrm>
              <a:off x="1586" y="9593"/>
              <a:ext cx="2160" cy="44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Ресурсна</a:t>
              </a:r>
              <a:endPara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_s3088"/>
            <p:cNvSpPr>
              <a:spLocks noChangeArrowheads="1"/>
            </p:cNvSpPr>
            <p:nvPr/>
          </p:nvSpPr>
          <p:spPr bwMode="auto">
            <a:xfrm>
              <a:off x="1586" y="10240"/>
              <a:ext cx="4844" cy="64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Виробничо-технологічна</a:t>
              </a:r>
              <a:endPara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_s3087"/>
            <p:cNvSpPr>
              <a:spLocks noChangeArrowheads="1"/>
            </p:cNvSpPr>
            <p:nvPr/>
          </p:nvSpPr>
          <p:spPr bwMode="auto">
            <a:xfrm>
              <a:off x="7036" y="10240"/>
              <a:ext cx="2162" cy="51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Соціальна</a:t>
              </a:r>
              <a:endPara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_s3086"/>
            <p:cNvSpPr>
              <a:spLocks noChangeArrowheads="1"/>
            </p:cNvSpPr>
            <p:nvPr/>
          </p:nvSpPr>
          <p:spPr bwMode="auto">
            <a:xfrm>
              <a:off x="9371" y="10240"/>
              <a:ext cx="4591" cy="64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Організаційно-правова</a:t>
              </a:r>
              <a:endPara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_s3085"/>
            <p:cNvSpPr>
              <a:spLocks noChangeArrowheads="1"/>
            </p:cNvSpPr>
            <p:nvPr/>
          </p:nvSpPr>
          <p:spPr bwMode="auto">
            <a:xfrm>
              <a:off x="11785" y="9546"/>
              <a:ext cx="2160" cy="47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Фінансова</a:t>
              </a:r>
              <a:endPara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45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052736"/>
            <a:ext cx="7344816" cy="5112568"/>
          </a:xfrm>
        </p:spPr>
        <p:txBody>
          <a:bodyPr>
            <a:normAutofit/>
          </a:bodyPr>
          <a:lstStyle/>
          <a:p>
            <a:r>
              <a:rPr lang="uk-UA" sz="18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Стабільність розвитку підприємств та стійкість в умовах ринку можна забезпечити шляхом виконання наступних умов: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суб’єкт господарської діяльності має бути сумісним із іншими структурами на макроекономічному рівні та спрямованим на виконання стратегічних завдань розвитку економіки в цілому;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володіти певним рівнем самостійності та автономності, тобто представляти цілісний сформований організм, який постійно розвивається;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зберігати свою сукупну властивість, функції при зміні його форми та структури;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його відтворювальні процеси мають відповідати динаміці потреб в межах економічного суспільства та макросистеми;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володіти потенціалом самоорганізації та саморозвитку.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29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344816" cy="4824536"/>
          </a:xfrm>
        </p:spPr>
        <p:txBody>
          <a:bodyPr>
            <a:noAutofit/>
          </a:bodyPr>
          <a:lstStyle/>
          <a:p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багатьох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кризових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ситуацій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підприємствах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зводяться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1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наступного</a:t>
            </a:r>
            <a:r>
              <a:rPr lang="ru-RU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uk-UA" sz="1600" b="1" i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підприємства не залучені у систему заставних зобов'язань щодо власного майна;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володіння маркетинговою політикою або помилкове її здійснення;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відсутність </a:t>
            </a:r>
            <a:r>
              <a:rPr lang="uk-UA" sz="165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реакції на несподівану появу на ринку сильних конкурентів;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нестабільність внутрішніх міжособистісних і </a:t>
            </a:r>
            <a:r>
              <a:rPr lang="uk-UA" sz="165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міжгрупових</a:t>
            </a:r>
            <a:r>
              <a:rPr lang="uk-UA" sz="165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відносин на підприємстві;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неякісна технічна організаційно-технологічна підготовка виробництва;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невизначеність щодо місії підприємства та методів її досягнення;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неправильна або недостатньо продумана інноваційна політика;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відсутність</a:t>
            </a:r>
            <a:r>
              <a:rPr lang="ru-RU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належної уваги до стратегічного планування, недооцінка або</a:t>
            </a:r>
            <a:r>
              <a:rPr lang="ru-RU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sz="165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незнання методів формування бюджету тощо.</a:t>
            </a:r>
            <a:endParaRPr lang="uk-UA" sz="165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7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</TotalTime>
  <Words>539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КОНЦЕПТУАЛЬНІ ПІДХОДИ ДО ВИЗНАЧЕННЯ ЕКОНОМІЧНОЇ СТІЙКОСТІ ПІДПРИЄМСТВА </vt:lpstr>
      <vt:lpstr>Вступ.</vt:lpstr>
      <vt:lpstr>Презентация PowerPoint</vt:lpstr>
      <vt:lpstr>Результати дослідження: </vt:lpstr>
      <vt:lpstr>Презентация PowerPoint</vt:lpstr>
      <vt:lpstr>Презентация PowerPoint</vt:lpstr>
      <vt:lpstr>Структура економічної стійкості підприємства</vt:lpstr>
      <vt:lpstr>Презентация PowerPoint</vt:lpstr>
      <vt:lpstr>Презентация PowerPoint</vt:lpstr>
      <vt:lpstr>Висновки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КОНЦЕПТУАЛЬНІ ПІДХОДИ ДО ВИЗНАЧЕННЯ ЕКОНОМІЧНОЇ СТІЙКОСТІ ПІДПРИЄМСТВА</dc:title>
  <dc:creator>Анна</dc:creator>
  <cp:lastModifiedBy>Анна</cp:lastModifiedBy>
  <cp:revision>7</cp:revision>
  <dcterms:created xsi:type="dcterms:W3CDTF">2015-03-22T21:31:09Z</dcterms:created>
  <dcterms:modified xsi:type="dcterms:W3CDTF">2015-03-22T22:42:53Z</dcterms:modified>
</cp:coreProperties>
</file>