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32"/>
    <a:srgbClr val="986F38"/>
    <a:srgbClr val="4FD165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36006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29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45" y="680310"/>
            <a:ext cx="8229600" cy="91623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596540"/>
            <a:ext cx="7177135" cy="4886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680310"/>
            <a:ext cx="7016195" cy="99029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680310"/>
            <a:ext cx="8229600" cy="91623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927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927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220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220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5992"/>
            <a:ext cx="7772400" cy="1374345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Сучасний досвід існування інтегрованих структур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с</a:t>
            </a:r>
            <a:r>
              <a:rPr lang="uk-UA" dirty="0" smtClean="0"/>
              <a:t>тудентка ІІ курсу, групи ЕЕП-208</a:t>
            </a:r>
          </a:p>
          <a:p>
            <a:r>
              <a:rPr lang="uk-UA" b="1" i="1" dirty="0" err="1" smtClean="0"/>
              <a:t>Панасюк</a:t>
            </a:r>
            <a:r>
              <a:rPr lang="uk-UA" b="1" i="1" dirty="0" smtClean="0"/>
              <a:t> Вікторія</a:t>
            </a:r>
            <a:endParaRPr lang="uk-UA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Дякую</a:t>
            </a:r>
            <a:r>
              <a:rPr lang="ru-RU" sz="4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48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увагу</a:t>
            </a:r>
            <a:r>
              <a:rPr lang="ru-RU" sz="4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</a:t>
            </a:r>
            <a:endParaRPr lang="uk-UA" sz="4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Інтегровані корпоративні </a:t>
            </a:r>
            <a:r>
              <a:rPr lang="uk-UA" dirty="0" smtClean="0"/>
              <a:t>структури -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група корпоративних об'єднань, що характеризуються власними закономірностями розвитку.</a:t>
            </a:r>
          </a:p>
          <a:p>
            <a:pPr>
              <a:buNone/>
            </a:pPr>
            <a:r>
              <a:rPr lang="uk-UA" dirty="0" smtClean="0"/>
              <a:t>	</a:t>
            </a:r>
          </a:p>
          <a:p>
            <a:pPr lvl="2">
              <a:buFont typeface="Wingdings" pitchFamily="2" charset="2"/>
              <a:buChar char="v"/>
            </a:pPr>
            <a:r>
              <a:rPr lang="uk-UA" sz="2000" i="1" dirty="0" smtClean="0"/>
              <a:t>Транснаціональні корпорації</a:t>
            </a:r>
          </a:p>
          <a:p>
            <a:pPr lvl="5">
              <a:buNone/>
            </a:pPr>
            <a:endParaRPr lang="uk-UA" sz="1600" i="1" dirty="0" smtClean="0"/>
          </a:p>
          <a:p>
            <a:pPr lvl="5"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1"/>
                </a:solidFill>
              </a:rPr>
              <a:t>Багатонаціональні компанії</a:t>
            </a:r>
          </a:p>
          <a:p>
            <a:pPr lvl="5">
              <a:buFont typeface="Wingdings" pitchFamily="2" charset="2"/>
              <a:buChar char="v"/>
            </a:pPr>
            <a:endParaRPr lang="uk-UA" sz="2800" i="1" dirty="0" smtClean="0"/>
          </a:p>
          <a:p>
            <a:pPr lvl="6"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1"/>
                </a:solidFill>
              </a:rPr>
              <a:t>Міжнародні корпоративні союзи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Транснаціональні </a:t>
            </a:r>
            <a:r>
              <a:rPr lang="uk-UA" dirty="0" smtClean="0"/>
              <a:t>корпорації -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це </a:t>
            </a:r>
            <a:r>
              <a:rPr lang="uk-UA" dirty="0" smtClean="0"/>
              <a:t>міжнародні концерни, тобто група підприємств, головна (материнська) фірма яких розташована у одній країні та здійснює ділову активність в інших країнах з допомогою створення там філій та дочірніх компаній, які мають самостійні служби виробництва і збуту продукції, науково-дослідні центри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1" name="Рисунок 10" descr="exxonMob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5500702"/>
            <a:ext cx="1785950" cy="980809"/>
          </a:xfrm>
          <a:prstGeom prst="rect">
            <a:avLst/>
          </a:prstGeom>
        </p:spPr>
      </p:pic>
      <p:pic>
        <p:nvPicPr>
          <p:cNvPr id="14" name="Рисунок 13" descr="google-logo-874x2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643578"/>
            <a:ext cx="2214578" cy="760188"/>
          </a:xfrm>
          <a:prstGeom prst="rect">
            <a:avLst/>
          </a:prstGeom>
        </p:spPr>
      </p:pic>
      <p:pic>
        <p:nvPicPr>
          <p:cNvPr id="15" name="Рисунок 14" descr="200px-General_Electric_logo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714884"/>
            <a:ext cx="1571636" cy="1571636"/>
          </a:xfrm>
          <a:prstGeom prst="rect">
            <a:avLst/>
          </a:prstGeom>
        </p:spPr>
      </p:pic>
      <p:pic>
        <p:nvPicPr>
          <p:cNvPr id="16" name="Рисунок 15" descr="200px-IBM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5143512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805" y="1000108"/>
            <a:ext cx="7016195" cy="124849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Фундаментальні принципи «</a:t>
            </a:r>
            <a:r>
              <a:rPr lang="uk-UA" dirty="0" smtClean="0"/>
              <a:t>практичної філософії» </a:t>
            </a:r>
            <a:r>
              <a:rPr lang="uk-UA" dirty="0" smtClean="0"/>
              <a:t>управління ТНК: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285992"/>
            <a:ext cx="5000660" cy="4000528"/>
          </a:xfrm>
        </p:spPr>
        <p:txBody>
          <a:bodyPr/>
          <a:lstStyle/>
          <a:p>
            <a:r>
              <a:rPr lang="uk-UA" dirty="0" smtClean="0"/>
              <a:t>адаптація до вимог середовища;</a:t>
            </a:r>
          </a:p>
          <a:p>
            <a:r>
              <a:rPr lang="uk-UA" dirty="0" err="1" smtClean="0"/>
              <a:t>підприємницкий</a:t>
            </a:r>
            <a:r>
              <a:rPr lang="uk-UA" dirty="0" smtClean="0"/>
              <a:t> менеджмент;</a:t>
            </a:r>
          </a:p>
          <a:p>
            <a:r>
              <a:rPr lang="uk-UA" dirty="0" smtClean="0"/>
              <a:t>інноваційний менеджмент;</a:t>
            </a:r>
          </a:p>
          <a:p>
            <a:r>
              <a:rPr lang="uk-UA" dirty="0" smtClean="0"/>
              <a:t>маркетинговий менеджмент;</a:t>
            </a:r>
          </a:p>
          <a:p>
            <a:r>
              <a:rPr lang="uk-UA" dirty="0" smtClean="0"/>
              <a:t>соціальна орієнтованість. 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Адаптація до вимог середовища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571612"/>
            <a:ext cx="3214709" cy="1742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	«</a:t>
            </a:r>
            <a:r>
              <a:rPr lang="uk-UA" sz="2000" i="1" dirty="0" smtClean="0"/>
              <a:t>Реагувати </a:t>
            </a:r>
            <a:r>
              <a:rPr lang="uk-UA" sz="2000" i="1" dirty="0" smtClean="0"/>
              <a:t>негайно! Діяти блискавично! Приймати </a:t>
            </a:r>
            <a:r>
              <a:rPr lang="uk-UA" sz="2000" i="1" dirty="0" err="1" smtClean="0"/>
              <a:t>рішеня</a:t>
            </a:r>
            <a:r>
              <a:rPr lang="uk-UA" sz="2000" i="1" dirty="0" smtClean="0"/>
              <a:t> на місці</a:t>
            </a:r>
            <a:r>
              <a:rPr lang="uk-UA" sz="2000" i="1" dirty="0" smtClean="0"/>
              <a:t>»</a:t>
            </a:r>
          </a:p>
          <a:p>
            <a:pPr algn="r">
              <a:buNone/>
            </a:pPr>
            <a:r>
              <a:rPr lang="uk-UA" sz="2000" i="1" dirty="0" smtClean="0"/>
              <a:t> К.</a:t>
            </a:r>
            <a:r>
              <a:rPr lang="uk-UA" sz="2000" i="1" dirty="0" err="1" smtClean="0"/>
              <a:t>Татеїсі</a:t>
            </a:r>
            <a:endParaRPr lang="uk-UA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841242"/>
            <a:ext cx="4572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 лютому 2012 року </a:t>
            </a:r>
            <a:r>
              <a:rPr lang="uk-UA" sz="20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Sony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вийшов на світові ринки</a:t>
            </a:r>
            <a:r>
              <a:rPr lang="uk-UA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PlayStation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Vita</a:t>
            </a:r>
            <a:r>
              <a:rPr lang="uk-UA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його стартові позиції були досить багатообіцяючими. В кінці лютого компанія оголосила, що продала близько 1,2 мільйона примірників. Проте дуже скоро продажі сповільнилися. До кінця червня було продано ще 2,2 мільйона пристроїв, коли з'явився конкурент </a:t>
            </a:r>
            <a:r>
              <a:rPr lang="uk-UA" sz="20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Nintendo</a:t>
            </a:r>
            <a:r>
              <a:rPr lang="uk-UA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3DS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Розуміючи ризики,  </a:t>
            </a:r>
            <a:r>
              <a:rPr lang="uk-UA" sz="20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Sony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 припинила продаж </a:t>
            </a:r>
            <a:r>
              <a:rPr lang="uk-UA" sz="20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Vita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щоб не псувати свою репутацію слабкими продажами, зумовленими  зависокою подібний </a:t>
            </a:r>
            <a:r>
              <a:rPr lang="uk-UA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гаджет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враховуючи явно дешевші ігрові можливості від </a:t>
            </a:r>
            <a:r>
              <a:rPr lang="uk-UA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смартфонів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і планшетів.</a:t>
            </a:r>
            <a:endParaRPr lang="uk-UA" sz="2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mobcompany.info/wp-content/uploads/2014/12/SONY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72008"/>
            <a:ext cx="3018726" cy="172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786710" cy="857256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Підприємницкий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менеджмент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uk-UA" dirty="0" smtClean="0"/>
          </a:p>
          <a:p>
            <a:endParaRPr lang="uk-UA" i="1" dirty="0" smtClean="0"/>
          </a:p>
          <a:p>
            <a:endParaRPr lang="uk-UA" i="1" dirty="0" smtClean="0"/>
          </a:p>
          <a:p>
            <a:r>
              <a:rPr lang="uk-UA" dirty="0" smtClean="0"/>
              <a:t>Місія </a:t>
            </a:r>
            <a:r>
              <a:rPr lang="uk-UA" dirty="0" smtClean="0"/>
              <a:t>корпорації Microsoft: </a:t>
            </a:r>
            <a:r>
              <a:rPr lang="uk-UA" i="1" dirty="0" smtClean="0"/>
              <a:t>«Сприяти людині та суспільству у всьому світі реалізувати свій потенціал повною мірою</a:t>
            </a:r>
            <a:r>
              <a:rPr lang="uk-UA" i="1" dirty="0" smtClean="0"/>
              <a:t>.»</a:t>
            </a:r>
          </a:p>
          <a:p>
            <a:endParaRPr lang="ru-RU" i="1" dirty="0" smtClean="0"/>
          </a:p>
          <a:p>
            <a:endParaRPr lang="uk-UA" i="1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uk-UA" dirty="0" smtClean="0"/>
          </a:p>
          <a:p>
            <a:r>
              <a:rPr lang="uk-UA" dirty="0" smtClean="0"/>
              <a:t> </a:t>
            </a:r>
            <a:r>
              <a:rPr lang="uk-UA" dirty="0" smtClean="0"/>
              <a:t>Місією </a:t>
            </a:r>
            <a:r>
              <a:rPr lang="uk-UA" dirty="0" smtClean="0"/>
              <a:t>компанії від самого початку була </a:t>
            </a:r>
            <a:r>
              <a:rPr lang="uk-UA" i="1" dirty="0" smtClean="0"/>
              <a:t>«організація світової інформації, забезпечення її доступності та користі для </a:t>
            </a:r>
            <a:r>
              <a:rPr lang="uk-UA" i="1" dirty="0" smtClean="0"/>
              <a:t>всіх»</a:t>
            </a:r>
          </a:p>
          <a:p>
            <a:endParaRPr lang="uk-UA" dirty="0"/>
          </a:p>
        </p:txBody>
      </p:sp>
      <p:pic>
        <p:nvPicPr>
          <p:cNvPr id="4" name="Рисунок 3" descr="1369196553_microsoft-logo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14488"/>
            <a:ext cx="2428892" cy="1143008"/>
          </a:xfrm>
          <a:prstGeom prst="rect">
            <a:avLst/>
          </a:prstGeom>
        </p:spPr>
      </p:pic>
      <p:pic>
        <p:nvPicPr>
          <p:cNvPr id="9" name="Рисунок 8" descr="google-logo-874x2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48" y="5337550"/>
            <a:ext cx="3500494" cy="120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Іннноваційний</a:t>
            </a:r>
            <a:r>
              <a:rPr lang="uk-UA" dirty="0" smtClean="0"/>
              <a:t> менеджмент.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14488"/>
            <a:ext cx="7016195" cy="4033912"/>
          </a:xfrm>
        </p:spPr>
        <p:txBody>
          <a:bodyPr/>
          <a:lstStyle/>
          <a:p>
            <a:r>
              <a:rPr lang="uk-UA" dirty="0" smtClean="0"/>
              <a:t>У 2007 році </a:t>
            </a:r>
            <a:r>
              <a:rPr lang="en-US" dirty="0" smtClean="0"/>
              <a:t>Google</a:t>
            </a:r>
            <a:r>
              <a:rPr lang="uk-UA" dirty="0" smtClean="0"/>
              <a:t> представили </a:t>
            </a:r>
            <a:r>
              <a:rPr lang="uk-UA" dirty="0" err="1" smtClean="0"/>
              <a:t>Android</a:t>
            </a:r>
            <a:r>
              <a:rPr lang="uk-UA" dirty="0" smtClean="0"/>
              <a:t> – відкриту платформу для мобільних пристроїв, яка до 2014 року стала найпопулярнішою  </a:t>
            </a:r>
            <a:r>
              <a:rPr lang="uk-UA" dirty="0" smtClean="0"/>
              <a:t>платформою для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медіа </a:t>
            </a:r>
            <a:r>
              <a:rPr lang="uk-UA" dirty="0" smtClean="0"/>
              <a:t>пристроїв. 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Android_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876"/>
            <a:ext cx="2714644" cy="271464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7" y="1544098"/>
            <a:ext cx="8133393" cy="259928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Компанія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McDonalds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передусім, розробила кінцевий продукт, потім переглянула весь процес його виготовлення. Після цього були впроваджені такі інструменти і пристосування, котрі дозволили автоматизувати і синхронізувати процес заготовки компонентів. Одноразово було проведено вивчення ціннісних орієнтацій, тобто запитів клієнтів, чому віддають перевагу клієнти: якість продукту. оперативність </a:t>
            </a:r>
            <a:r>
              <a:rPr lang="uk-UA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обслугування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чистота та доброзичлива атмосфера На підставі отриманих даних у компанії були розроблені відповідні норми і положення, проведена підготовка персоналу і зроблене  техніко-економічне обґрунтування. 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257912239064b7c7bfbb99a3289379129c46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071942"/>
            <a:ext cx="3892745" cy="2218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Маркетинговий менеджмент </a:t>
            </a:r>
            <a:endParaRPr lang="uk-UA" dirty="0"/>
          </a:p>
        </p:txBody>
      </p:sp>
      <p:pic>
        <p:nvPicPr>
          <p:cNvPr id="5" name="Рисунок 4" descr="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429132"/>
            <a:ext cx="2286016" cy="1828813"/>
          </a:xfrm>
          <a:prstGeom prst="rect">
            <a:avLst/>
          </a:prstGeom>
        </p:spPr>
      </p:pic>
      <p:pic>
        <p:nvPicPr>
          <p:cNvPr id="6" name="Рисунок 5" descr="6ERHbJB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286256"/>
            <a:ext cx="235745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</a:t>
            </a:r>
            <a:r>
              <a:rPr lang="uk-UA" dirty="0" smtClean="0"/>
              <a:t>орієнтованість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44098"/>
            <a:ext cx="7643865" cy="217065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Корпоративна культура </a:t>
            </a:r>
            <a:r>
              <a:rPr lang="uk-UA" dirty="0" err="1" smtClean="0"/>
              <a:t>Google</a:t>
            </a:r>
            <a:r>
              <a:rPr lang="uk-UA" dirty="0" smtClean="0"/>
              <a:t>  </a:t>
            </a:r>
            <a:r>
              <a:rPr lang="uk-UA" i="1" dirty="0" smtClean="0"/>
              <a:t>: </a:t>
            </a:r>
            <a:r>
              <a:rPr lang="uk-UA" i="1" dirty="0" smtClean="0"/>
              <a:t>«</a:t>
            </a:r>
            <a:r>
              <a:rPr lang="uk-UA" i="1" dirty="0" err="1" smtClean="0"/>
              <a:t>Гуглери</a:t>
            </a:r>
            <a:r>
              <a:rPr lang="uk-UA" i="1" dirty="0" smtClean="0"/>
              <a:t> вирішують комплекс проблем кожного дня </a:t>
            </a:r>
            <a:r>
              <a:rPr lang="uk-UA" i="1" dirty="0" err="1" smtClean="0"/>
              <a:t>во</a:t>
            </a:r>
            <a:r>
              <a:rPr lang="uk-UA" i="1" dirty="0" smtClean="0"/>
              <a:t> ім’я ключової місії компанії – організувати інформаційний простір і зробити його максимально доступним для користувачів. Але що робить роботу в </a:t>
            </a:r>
            <a:r>
              <a:rPr lang="uk-UA" i="1" dirty="0" err="1" smtClean="0"/>
              <a:t>Google</a:t>
            </a:r>
            <a:r>
              <a:rPr lang="uk-UA" i="1" dirty="0" smtClean="0"/>
              <a:t> дійсно унікальною, корпоративна культура, яка заохочує </a:t>
            </a:r>
            <a:r>
              <a:rPr lang="uk-UA" i="1" dirty="0" err="1" smtClean="0"/>
              <a:t>інноваційність</a:t>
            </a:r>
            <a:r>
              <a:rPr lang="uk-UA" i="1" dirty="0" smtClean="0"/>
              <a:t> і здорове ігнорування неможливого. Секретний елемент, що робить  </a:t>
            </a:r>
            <a:r>
              <a:rPr lang="uk-UA" i="1" dirty="0" err="1" smtClean="0"/>
              <a:t>Google</a:t>
            </a:r>
            <a:r>
              <a:rPr lang="uk-UA" i="1" dirty="0" smtClean="0"/>
              <a:t> чудовим місцем: наші люди.» </a:t>
            </a:r>
            <a:endParaRPr lang="uk-UA" i="1" dirty="0"/>
          </a:p>
        </p:txBody>
      </p:sp>
      <p:pic>
        <p:nvPicPr>
          <p:cNvPr id="5" name="Рисунок 4" descr="58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00438"/>
            <a:ext cx="3601296" cy="2550918"/>
          </a:xfrm>
          <a:prstGeom prst="rect">
            <a:avLst/>
          </a:prstGeom>
        </p:spPr>
      </p:pic>
      <p:pic>
        <p:nvPicPr>
          <p:cNvPr id="6" name="Рисунок 5" descr="novyiy-ofis-google-v-dubline5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143380"/>
            <a:ext cx="3429024" cy="2286016"/>
          </a:xfrm>
          <a:prstGeom prst="rect">
            <a:avLst/>
          </a:prstGeom>
        </p:spPr>
      </p:pic>
      <p:pic>
        <p:nvPicPr>
          <p:cNvPr id="7" name="Рисунок 6" descr="pic_1325778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786322"/>
            <a:ext cx="2714644" cy="1915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286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Сучасний досвід існування інтегрованих структур</vt:lpstr>
      <vt:lpstr>Інтегровані корпоративні структури -</vt:lpstr>
      <vt:lpstr>Транснаціональні корпорації -</vt:lpstr>
      <vt:lpstr>Фундаментальні принципи «практичної філософії» управління ТНК:</vt:lpstr>
      <vt:lpstr>Адаптація до вимог середовища</vt:lpstr>
      <vt:lpstr>Підприємницкий менеджмент</vt:lpstr>
      <vt:lpstr>Іннноваційний менеджмент. </vt:lpstr>
      <vt:lpstr>Маркетинговий менеджмент </vt:lpstr>
      <vt:lpstr>Соціальна орієнтованість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52</cp:revision>
  <dcterms:created xsi:type="dcterms:W3CDTF">2013-08-21T19:17:07Z</dcterms:created>
  <dcterms:modified xsi:type="dcterms:W3CDTF">2015-03-23T20:47:17Z</dcterms:modified>
</cp:coreProperties>
</file>