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9"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D2A1F44-150F-468E-960F-1428A5E9DB8C}" type="datetimeFigureOut">
              <a:rPr lang="ru-RU" smtClean="0"/>
              <a:pPr/>
              <a:t>21.03.2015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647FF890-BABD-4074-9BC7-0666FED00E3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2A1F44-150F-468E-960F-1428A5E9DB8C}"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FF890-BABD-4074-9BC7-0666FED00E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D2A1F44-150F-468E-960F-1428A5E9DB8C}"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7FF890-BABD-4074-9BC7-0666FED00E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D2A1F44-150F-468E-960F-1428A5E9DB8C}" type="datetimeFigureOut">
              <a:rPr lang="ru-RU" smtClean="0"/>
              <a:pPr/>
              <a:t>21.03.2015</a:t>
            </a:fld>
            <a:endParaRPr lang="ru-RU"/>
          </a:p>
        </p:txBody>
      </p:sp>
      <p:sp>
        <p:nvSpPr>
          <p:cNvPr id="9" name="Номер слайда 8"/>
          <p:cNvSpPr>
            <a:spLocks noGrp="1"/>
          </p:cNvSpPr>
          <p:nvPr>
            <p:ph type="sldNum" sz="quarter" idx="15"/>
          </p:nvPr>
        </p:nvSpPr>
        <p:spPr/>
        <p:txBody>
          <a:bodyPr rtlCol="0"/>
          <a:lstStyle/>
          <a:p>
            <a:fld id="{647FF890-BABD-4074-9BC7-0666FED00E3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D2A1F44-150F-468E-960F-1428A5E9DB8C}" type="datetimeFigureOut">
              <a:rPr lang="ru-RU" smtClean="0"/>
              <a:pPr/>
              <a:t>21.03.2015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647FF890-BABD-4074-9BC7-0666FED00E3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D2A1F44-150F-468E-960F-1428A5E9DB8C}" type="datetimeFigureOut">
              <a:rPr lang="ru-RU" smtClean="0"/>
              <a:pPr/>
              <a:t>21.03.2015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7FF890-BABD-4074-9BC7-0666FED00E3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2A1F44-150F-468E-960F-1428A5E9DB8C}" type="datetimeFigureOut">
              <a:rPr lang="ru-RU" smtClean="0"/>
              <a:pPr/>
              <a:t>21.03.2015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7FF890-BABD-4074-9BC7-0666FED00E3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D2A1F44-150F-468E-960F-1428A5E9DB8C}" type="datetimeFigureOut">
              <a:rPr lang="ru-RU" smtClean="0"/>
              <a:pPr/>
              <a:t>21.03.2015</a:t>
            </a:fld>
            <a:endParaRPr lang="ru-RU"/>
          </a:p>
        </p:txBody>
      </p:sp>
      <p:sp>
        <p:nvSpPr>
          <p:cNvPr id="7" name="Номер слайда 6"/>
          <p:cNvSpPr>
            <a:spLocks noGrp="1"/>
          </p:cNvSpPr>
          <p:nvPr>
            <p:ph type="sldNum" sz="quarter" idx="11"/>
          </p:nvPr>
        </p:nvSpPr>
        <p:spPr/>
        <p:txBody>
          <a:bodyPr rtlCol="0"/>
          <a:lstStyle/>
          <a:p>
            <a:fld id="{647FF890-BABD-4074-9BC7-0666FED00E3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D2A1F44-150F-468E-960F-1428A5E9DB8C}" type="datetimeFigureOut">
              <a:rPr lang="ru-RU" smtClean="0"/>
              <a:pPr/>
              <a:t>21.03.2015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7FF890-BABD-4074-9BC7-0666FED00E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D2A1F44-150F-468E-960F-1428A5E9DB8C}" type="datetimeFigureOut">
              <a:rPr lang="ru-RU" smtClean="0"/>
              <a:pPr/>
              <a:t>21.03.2015</a:t>
            </a:fld>
            <a:endParaRPr lang="ru-RU"/>
          </a:p>
        </p:txBody>
      </p:sp>
      <p:sp>
        <p:nvSpPr>
          <p:cNvPr id="22" name="Номер слайда 21"/>
          <p:cNvSpPr>
            <a:spLocks noGrp="1"/>
          </p:cNvSpPr>
          <p:nvPr>
            <p:ph type="sldNum" sz="quarter" idx="15"/>
          </p:nvPr>
        </p:nvSpPr>
        <p:spPr/>
        <p:txBody>
          <a:bodyPr rtlCol="0"/>
          <a:lstStyle/>
          <a:p>
            <a:fld id="{647FF890-BABD-4074-9BC7-0666FED00E3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D2A1F44-150F-468E-960F-1428A5E9DB8C}" type="datetimeFigureOut">
              <a:rPr lang="ru-RU" smtClean="0"/>
              <a:pPr/>
              <a:t>21.03.2015</a:t>
            </a:fld>
            <a:endParaRPr lang="ru-RU"/>
          </a:p>
        </p:txBody>
      </p:sp>
      <p:sp>
        <p:nvSpPr>
          <p:cNvPr id="18" name="Номер слайда 17"/>
          <p:cNvSpPr>
            <a:spLocks noGrp="1"/>
          </p:cNvSpPr>
          <p:nvPr>
            <p:ph type="sldNum" sz="quarter" idx="11"/>
          </p:nvPr>
        </p:nvSpPr>
        <p:spPr/>
        <p:txBody>
          <a:bodyPr rtlCol="0"/>
          <a:lstStyle/>
          <a:p>
            <a:fld id="{647FF890-BABD-4074-9BC7-0666FED00E3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D2A1F44-150F-468E-960F-1428A5E9DB8C}" type="datetimeFigureOut">
              <a:rPr lang="ru-RU" smtClean="0"/>
              <a:pPr/>
              <a:t>21.03.2015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7FF890-BABD-4074-9BC7-0666FED00E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57356" y="642918"/>
            <a:ext cx="7000924" cy="1894362"/>
          </a:xfrm>
        </p:spPr>
        <p:txBody>
          <a:bodyPr>
            <a:normAutofit/>
          </a:bodyPr>
          <a:lstStyle/>
          <a:p>
            <a:pPr algn="ctr"/>
            <a:r>
              <a:rPr lang="ru-RU" sz="3600" dirty="0" smtClean="0"/>
              <a:t>Ау</a:t>
            </a:r>
            <a:r>
              <a:rPr lang="uk-UA" sz="3600" dirty="0" err="1" smtClean="0"/>
              <a:t>тсорсинг</a:t>
            </a:r>
            <a:r>
              <a:rPr lang="uk-UA" sz="3600" dirty="0" smtClean="0"/>
              <a:t> як форма </a:t>
            </a:r>
            <a:r>
              <a:rPr lang="uk-UA" sz="3600" dirty="0" err="1" smtClean="0"/>
              <a:t>мінімізіції</a:t>
            </a:r>
            <a:r>
              <a:rPr lang="uk-UA" sz="3600" dirty="0" smtClean="0"/>
              <a:t> витрат підприємства</a:t>
            </a:r>
            <a:endParaRPr lang="ru-RU" sz="3600" dirty="0"/>
          </a:p>
        </p:txBody>
      </p:sp>
      <p:sp>
        <p:nvSpPr>
          <p:cNvPr id="4" name="Подзаголовок 3"/>
          <p:cNvSpPr>
            <a:spLocks noGrp="1"/>
          </p:cNvSpPr>
          <p:nvPr>
            <p:ph type="subTitle" idx="1"/>
          </p:nvPr>
        </p:nvSpPr>
        <p:spPr/>
        <p:txBody>
          <a:bodyPr>
            <a:normAutofit fontScale="92500" lnSpcReduction="20000"/>
          </a:bodyPr>
          <a:lstStyle/>
          <a:p>
            <a:pPr algn="r" eaLnBrk="0" hangingPunct="0"/>
            <a:r>
              <a:rPr lang="ru-RU" dirty="0" err="1" smtClean="0"/>
              <a:t>Виконала:Коваленко</a:t>
            </a:r>
            <a:r>
              <a:rPr lang="ru-RU" dirty="0" smtClean="0"/>
              <a:t> Анна</a:t>
            </a:r>
            <a:r>
              <a:rPr lang="uk-UA" dirty="0" smtClean="0"/>
              <a:t>,</a:t>
            </a:r>
            <a:endParaRPr lang="ru-RU" dirty="0" smtClean="0"/>
          </a:p>
          <a:p>
            <a:pPr algn="r" eaLnBrk="0" hangingPunct="0"/>
            <a:r>
              <a:rPr lang="uk-UA" dirty="0" err="1" smtClean="0"/>
              <a:t>ФЕтаУ</a:t>
            </a:r>
            <a:r>
              <a:rPr lang="uk-UA" dirty="0" smtClean="0"/>
              <a:t>, </a:t>
            </a:r>
            <a:r>
              <a:rPr lang="ru-RU" dirty="0" smtClean="0"/>
              <a:t>2 </a:t>
            </a:r>
            <a:r>
              <a:rPr lang="uk-UA" dirty="0" smtClean="0"/>
              <a:t>курс, ЕЕП-</a:t>
            </a:r>
            <a:r>
              <a:rPr lang="ru-RU" dirty="0" smtClean="0"/>
              <a:t>2</a:t>
            </a:r>
            <a:r>
              <a:rPr lang="uk-UA" dirty="0" smtClean="0"/>
              <a:t>0</a:t>
            </a:r>
            <a:r>
              <a:rPr lang="ru-RU" dirty="0" smtClean="0"/>
              <a:t>2</a:t>
            </a:r>
            <a:r>
              <a:rPr lang="uk-UA" dirty="0" smtClean="0"/>
              <a:t>,</a:t>
            </a:r>
            <a:endParaRPr lang="ru-RU" dirty="0" smtClean="0"/>
          </a:p>
          <a:p>
            <a:pPr algn="r" eaLnBrk="0" hangingPunct="0"/>
            <a:r>
              <a:rPr lang="uk-UA" u="sng" dirty="0" smtClean="0"/>
              <a:t>anya.kovalenko.1996@</a:t>
            </a:r>
            <a:r>
              <a:rPr lang="uk-UA" u="sng" dirty="0" err="1" smtClean="0"/>
              <a:t>mail.ru</a:t>
            </a:r>
            <a:endParaRPr lang="ru-RU" dirty="0" smtClean="0"/>
          </a:p>
          <a:p>
            <a:pPr algn="r" eaLnBrk="0" hangingPunct="0"/>
            <a:r>
              <a:rPr lang="uk-UA" dirty="0" smtClean="0"/>
              <a:t>(науковий керівник: </a:t>
            </a:r>
            <a:r>
              <a:rPr lang="uk-UA" dirty="0" err="1" smtClean="0"/>
              <a:t>Бойченко</a:t>
            </a:r>
            <a:r>
              <a:rPr lang="uk-UA" dirty="0" smtClean="0"/>
              <a:t> К. С., </a:t>
            </a:r>
            <a:r>
              <a:rPr lang="uk-UA" dirty="0" err="1" smtClean="0"/>
              <a:t>к.е.н</a:t>
            </a:r>
            <a:r>
              <a:rPr lang="uk-UA" dirty="0" smtClean="0"/>
              <a:t>., доцент кафедри економіки підприємств)</a:t>
            </a:r>
            <a:endParaRPr lang="ru-RU" dirty="0" smtClean="0"/>
          </a:p>
          <a:p>
            <a:pPr marL="63500" algn="r"/>
            <a:endParaRPr lang="ru-RU" dirty="0" smtClean="0"/>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28662" y="1857364"/>
            <a:ext cx="7467600" cy="2511420"/>
          </a:xfrm>
        </p:spPr>
        <p:txBody>
          <a:bodyPr>
            <a:normAutofit/>
          </a:bodyPr>
          <a:lstStyle/>
          <a:p>
            <a:pPr algn="ctr"/>
            <a:r>
              <a:rPr lang="uk-UA" dirty="0" smtClean="0"/>
              <a:t>Отже, ринок </a:t>
            </a:r>
            <a:r>
              <a:rPr lang="uk-UA" dirty="0" err="1" smtClean="0"/>
              <a:t>аутсорсингу</a:t>
            </a:r>
            <a:r>
              <a:rPr lang="uk-UA" dirty="0" smtClean="0"/>
              <a:t> активно розвивається, і передача функцій сторонньому підрядчикові стає в даний час стандартною практикою для дедалі </a:t>
            </a:r>
            <a:r>
              <a:rPr lang="uk-UA" smtClean="0"/>
              <a:t>більшої кількості компаній</a:t>
            </a:r>
            <a:r>
              <a:rPr lang="uk-UA"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285992"/>
            <a:ext cx="7467600" cy="1143000"/>
          </a:xfrm>
        </p:spPr>
        <p:txBody>
          <a:bodyPr>
            <a:normAutofit/>
          </a:bodyPr>
          <a:lstStyle/>
          <a:p>
            <a:pPr algn="ctr"/>
            <a:r>
              <a:rPr lang="uk-UA" sz="6000" cap="none" dirty="0" smtClean="0">
                <a:ln w="10160">
                  <a:solidFill>
                    <a:schemeClr val="accent1"/>
                  </a:solidFill>
                  <a:prstDash val="solid"/>
                </a:ln>
                <a:solidFill>
                  <a:srgbClr val="FFFFFF"/>
                </a:solidFill>
                <a:effectLst>
                  <a:outerShdw blurRad="38100" dist="32000" dir="5400000" algn="tl">
                    <a:srgbClr val="000000">
                      <a:alpha val="30000"/>
                    </a:srgbClr>
                  </a:outerShdw>
                </a:effectLst>
              </a:rPr>
              <a:t>Дякую за увагу!</a:t>
            </a:r>
            <a:endParaRPr lang="ru-RU" sz="600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11684"/>
          </a:xfrm>
        </p:spPr>
        <p:txBody>
          <a:bodyPr>
            <a:normAutofit/>
          </a:bodyPr>
          <a:lstStyle/>
          <a:p>
            <a:pPr algn="r"/>
            <a:r>
              <a:rPr lang="uk-UA" sz="3600" dirty="0" err="1" smtClean="0"/>
              <a:t>“Якщо</a:t>
            </a:r>
            <a:r>
              <a:rPr lang="uk-UA" sz="3600" dirty="0" smtClean="0"/>
              <a:t> є щось, що підприємство не може зробити дешевше і краще, потрібно залучити до виконання когось, хто зробить це </a:t>
            </a:r>
            <a:r>
              <a:rPr lang="uk-UA" sz="3600" dirty="0" err="1" smtClean="0"/>
              <a:t>краще.”</a:t>
            </a:r>
            <a:r>
              <a:rPr lang="uk-UA" sz="3600" dirty="0" smtClean="0"/>
              <a:t/>
            </a:r>
            <a:br>
              <a:rPr lang="uk-UA" sz="3600" dirty="0" smtClean="0"/>
            </a:br>
            <a:r>
              <a:rPr lang="ru-RU" sz="3600" dirty="0" smtClean="0"/>
              <a:t/>
            </a:r>
            <a:br>
              <a:rPr lang="ru-RU" sz="3600" dirty="0" smtClean="0"/>
            </a:br>
            <a:r>
              <a:rPr lang="uk-UA" dirty="0" smtClean="0"/>
              <a:t>Г. Форд</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083188"/>
          </a:xfrm>
        </p:spPr>
        <p:txBody>
          <a:bodyPr>
            <a:normAutofit fontScale="90000"/>
          </a:bodyPr>
          <a:lstStyle/>
          <a:p>
            <a:pPr algn="ctr"/>
            <a:r>
              <a:rPr lang="uk-UA" dirty="0" err="1" smtClean="0"/>
              <a:t>Аутсорсинг</a:t>
            </a:r>
            <a:r>
              <a:rPr lang="uk-UA" dirty="0" smtClean="0"/>
              <a:t> (від. англ. </a:t>
            </a:r>
            <a:r>
              <a:rPr lang="uk-UA" dirty="0" err="1" smtClean="0"/>
              <a:t>outsourcing</a:t>
            </a:r>
            <a:r>
              <a:rPr lang="uk-UA" dirty="0" smtClean="0"/>
              <a:t> — зовнішнє джерело) — це передавання частини функцій з обслуговування діяльності підприємства стороннім підрядникам чи постачальникам за умови гарантування ними відповідного рівня якості та ефективності їх виконання на основі трансформації чи оновлення бізнес-процесів і технологій та з можливістю переходу частини персоналу підприємства до постачальника (</a:t>
            </a:r>
            <a:r>
              <a:rPr lang="uk-UA" dirty="0" err="1" smtClean="0"/>
              <a:t>аутсорсера</a:t>
            </a:r>
            <a:r>
              <a:rPr lang="uk-UA" dirty="0" smtClean="0"/>
              <a:t>).</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види аутсорсынгу.tif"/>
          <p:cNvPicPr>
            <a:picLocks noChangeAspect="1" noChangeArrowheads="1"/>
          </p:cNvPicPr>
          <p:nvPr/>
        </p:nvPicPr>
        <p:blipFill>
          <a:blip r:embed="rId2" cstate="print"/>
          <a:srcRect/>
          <a:stretch>
            <a:fillRect/>
          </a:stretch>
        </p:blipFill>
        <p:spPr bwMode="auto">
          <a:xfrm>
            <a:off x="285720" y="285728"/>
            <a:ext cx="7858180" cy="578647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fontScale="90000"/>
          </a:bodyPr>
          <a:lstStyle/>
          <a:p>
            <a:r>
              <a:rPr lang="uk-UA" dirty="0" smtClean="0"/>
              <a:t>Застосовуючи </a:t>
            </a:r>
            <a:r>
              <a:rPr lang="uk-UA" dirty="0" err="1" smtClean="0"/>
              <a:t>аутсорсинг</a:t>
            </a:r>
            <a:r>
              <a:rPr lang="uk-UA" dirty="0" smtClean="0"/>
              <a:t>, підприємство може суттєво знизити витрати завдяки:</a:t>
            </a:r>
            <a:endParaRPr lang="ru-RU" dirty="0"/>
          </a:p>
        </p:txBody>
      </p:sp>
      <p:sp>
        <p:nvSpPr>
          <p:cNvPr id="3" name="Содержимое 2"/>
          <p:cNvSpPr>
            <a:spLocks noGrp="1"/>
          </p:cNvSpPr>
          <p:nvPr>
            <p:ph sz="quarter" idx="1"/>
          </p:nvPr>
        </p:nvSpPr>
        <p:spPr>
          <a:xfrm>
            <a:off x="457200" y="1071546"/>
            <a:ext cx="8043890" cy="5500726"/>
          </a:xfrm>
        </p:spPr>
        <p:txBody>
          <a:bodyPr>
            <a:noAutofit/>
          </a:bodyPr>
          <a:lstStyle/>
          <a:p>
            <a:r>
              <a:rPr lang="uk-UA" sz="1600" dirty="0" smtClean="0">
                <a:latin typeface="Times New Roman" pitchFamily="18" charset="0"/>
                <a:cs typeface="Times New Roman" pitchFamily="18" charset="0"/>
              </a:rPr>
              <a:t>спрощенню процесу виробничо-господарської діяльності, зменшенню кількості функцій, які потребують одночасного виконання, зосередженню уваги на основних видах діяльності.</a:t>
            </a:r>
            <a:endParaRPr lang="ru-RU"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заміні частини постійних витрат змінними</a:t>
            </a:r>
          </a:p>
          <a:p>
            <a:r>
              <a:rPr lang="uk-UA" sz="1600" dirty="0" smtClean="0">
                <a:latin typeface="Times New Roman" pitchFamily="18" charset="0"/>
                <a:cs typeface="Times New Roman" pitchFamily="18" charset="0"/>
              </a:rPr>
              <a:t>можливості отримувати послуги у той момент, коли у підприємства виникає така потреба</a:t>
            </a:r>
            <a:endParaRPr lang="ru-RU"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можливості отримувати послуги у той момент, коли у підприємства виникає така потреба</a:t>
            </a:r>
            <a:endParaRPr lang="ru-RU"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скороченню витрат на науково-дослідні та проектно-конструкторські роботи за непріоритетними напрямами діяльності підприємства;</a:t>
            </a:r>
            <a:endParaRPr lang="ru-RU" sz="1600" dirty="0" smtClean="0">
              <a:latin typeface="Times New Roman" pitchFamily="18" charset="0"/>
              <a:cs typeface="Times New Roman" pitchFamily="18" charset="0"/>
            </a:endParaRPr>
          </a:p>
          <a:p>
            <a:r>
              <a:rPr lang="uk-UA" sz="1600" dirty="0" smtClean="0">
                <a:latin typeface="Times New Roman" pitchFamily="18" charset="0"/>
                <a:cs typeface="Times New Roman" pitchFamily="18" charset="0"/>
              </a:rPr>
              <a:t>зниженню витрат на контролювання якості переданих на </a:t>
            </a:r>
            <a:r>
              <a:rPr lang="uk-UA" sz="1600" dirty="0" err="1" smtClean="0">
                <a:latin typeface="Times New Roman" pitchFamily="18" charset="0"/>
                <a:cs typeface="Times New Roman" pitchFamily="18" charset="0"/>
              </a:rPr>
              <a:t>аутсорсинг</a:t>
            </a:r>
            <a:r>
              <a:rPr lang="uk-UA" sz="1600" dirty="0" smtClean="0">
                <a:latin typeface="Times New Roman" pitchFamily="18" charset="0"/>
                <a:cs typeface="Times New Roman" pitchFamily="18" charset="0"/>
              </a:rPr>
              <a:t> </a:t>
            </a:r>
            <a:r>
              <a:rPr lang="uk-UA" sz="1600" dirty="0" err="1" smtClean="0">
                <a:latin typeface="Times New Roman" pitchFamily="18" charset="0"/>
                <a:cs typeface="Times New Roman" pitchFamily="18" charset="0"/>
              </a:rPr>
              <a:t>бізнес-</a:t>
            </a:r>
            <a:r>
              <a:rPr lang="uk-UA" sz="1600" dirty="0" smtClean="0">
                <a:latin typeface="Times New Roman" pitchFamily="18" charset="0"/>
                <a:cs typeface="Times New Roman" pitchFamily="18" charset="0"/>
              </a:rPr>
              <a:t> процесів шляхом договірного визначення відповідальності </a:t>
            </a:r>
            <a:r>
              <a:rPr lang="uk-UA" sz="1600" dirty="0" err="1" smtClean="0">
                <a:latin typeface="Times New Roman" pitchFamily="18" charset="0"/>
                <a:cs typeface="Times New Roman" pitchFamily="18" charset="0"/>
              </a:rPr>
              <a:t>аутсорсера</a:t>
            </a:r>
            <a:r>
              <a:rPr lang="uk-UA" sz="1600" dirty="0" smtClean="0">
                <a:latin typeface="Times New Roman" pitchFamily="18" charset="0"/>
                <a:cs typeface="Times New Roman" pitchFamily="18" charset="0"/>
              </a:rPr>
              <a:t> за якість своїх послуг; </a:t>
            </a:r>
          </a:p>
          <a:p>
            <a:r>
              <a:rPr lang="uk-UA" sz="1600" dirty="0" smtClean="0">
                <a:latin typeface="Times New Roman" pitchFamily="18" charset="0"/>
                <a:cs typeface="Times New Roman" pitchFamily="18" charset="0"/>
              </a:rPr>
              <a:t>зниженню витрат на експлуатацію обчислювальної техніки, використання інформаційних технологій, формування, збереження і захист баз даних шляхом залучення досвідчених фахівців високої кваліфікації;</a:t>
            </a:r>
          </a:p>
          <a:p>
            <a:r>
              <a:rPr lang="uk-UA" sz="1600" dirty="0" smtClean="0">
                <a:latin typeface="Times New Roman" pitchFamily="18" charset="0"/>
                <a:cs typeface="Times New Roman" pitchFamily="18" charset="0"/>
              </a:rPr>
              <a:t>підвищенню ефективності виконання бізнес-процесів, що передані на </a:t>
            </a:r>
            <a:r>
              <a:rPr lang="uk-UA" sz="1600" dirty="0" err="1" smtClean="0">
                <a:latin typeface="Times New Roman" pitchFamily="18" charset="0"/>
                <a:cs typeface="Times New Roman" pitchFamily="18" charset="0"/>
              </a:rPr>
              <a:t>аутсорсинг</a:t>
            </a:r>
            <a:r>
              <a:rPr lang="uk-UA" sz="1600" dirty="0" smtClean="0">
                <a:latin typeface="Times New Roman" pitchFamily="18" charset="0"/>
                <a:cs typeface="Times New Roman" pitchFamily="18" charset="0"/>
              </a:rPr>
              <a:t>, та вдосконаленню роботи інших внутрішніх структурних підрозділів підприємства на основі використання досвіду чи інформаційної бази </a:t>
            </a:r>
            <a:r>
              <a:rPr lang="uk-UA" sz="1600" dirty="0" err="1" smtClean="0">
                <a:latin typeface="Times New Roman" pitchFamily="18" charset="0"/>
                <a:cs typeface="Times New Roman" pitchFamily="18" charset="0"/>
              </a:rPr>
              <a:t>аутсорсера</a:t>
            </a:r>
            <a:r>
              <a:rPr lang="uk-UA" sz="1600" dirty="0" smtClean="0">
                <a:latin typeface="Times New Roman" pitchFamily="18" charset="0"/>
                <a:cs typeface="Times New Roman" pitchFamily="18" charset="0"/>
              </a:rPr>
              <a:t>, реалізації </a:t>
            </a:r>
            <a:r>
              <a:rPr lang="uk-UA" sz="1600" dirty="0" err="1" smtClean="0">
                <a:latin typeface="Times New Roman" pitchFamily="18" charset="0"/>
                <a:cs typeface="Times New Roman" pitchFamily="18" charset="0"/>
              </a:rPr>
              <a:t>зініційованих</a:t>
            </a:r>
            <a:r>
              <a:rPr lang="uk-UA" sz="1600" dirty="0" smtClean="0">
                <a:latin typeface="Times New Roman" pitchFamily="18" charset="0"/>
                <a:cs typeface="Times New Roman" pitchFamily="18" charset="0"/>
              </a:rPr>
              <a:t> ним заходів щодо поліпшення діяльності підприємства та формуванню внутрішньогосподарського конкурентного середовища.</a:t>
            </a:r>
            <a:br>
              <a:rPr lang="uk-UA" sz="1600" dirty="0" smtClean="0">
                <a:latin typeface="Times New Roman" pitchFamily="18" charset="0"/>
                <a:cs typeface="Times New Roman" pitchFamily="18" charset="0"/>
              </a:rPr>
            </a:br>
            <a:r>
              <a:rPr lang="uk-UA" sz="1600" dirty="0" smtClean="0">
                <a:latin typeface="Times New Roman" pitchFamily="18" charset="0"/>
                <a:cs typeface="Times New Roman" pitchFamily="18" charset="0"/>
              </a:rPr>
              <a:t> </a:t>
            </a:r>
            <a:br>
              <a:rPr lang="uk-UA"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758138" cy="5368940"/>
          </a:xfrm>
        </p:spPr>
        <p:txBody>
          <a:bodyPr>
            <a:normAutofit fontScale="90000"/>
          </a:bodyPr>
          <a:lstStyle/>
          <a:p>
            <a:pPr algn="ctr"/>
            <a:r>
              <a:rPr lang="uk-UA" sz="2700" dirty="0" smtClean="0"/>
              <a:t>Будь-який бізнес прагне до скорочення витрат: у результаті це </a:t>
            </a:r>
            <a:r>
              <a:rPr lang="uk-UA" sz="2700" dirty="0" err="1" smtClean="0"/>
              <a:t>призвоить</a:t>
            </a:r>
            <a:r>
              <a:rPr lang="uk-UA" sz="2700" dirty="0" smtClean="0"/>
              <a:t> до збільшення прибутків, а також підвищення рентабельності. Шляхів для зменшення витрат існує досить багато, і один із них, </a:t>
            </a:r>
            <a:r>
              <a:rPr lang="uk-UA" sz="2700" dirty="0" err="1" smtClean="0"/>
              <a:t>аутсорсинг</a:t>
            </a:r>
            <a:r>
              <a:rPr lang="uk-UA" sz="2700" dirty="0" smtClean="0"/>
              <a:t>. Таким чином, перш ніж приймати рішення з приводу </a:t>
            </a:r>
            <a:r>
              <a:rPr lang="uk-UA" sz="2700" dirty="0" err="1" smtClean="0"/>
              <a:t>аутсорсингу</a:t>
            </a:r>
            <a:r>
              <a:rPr lang="uk-UA" sz="2700" dirty="0" smtClean="0"/>
              <a:t>, необхідно врахувати, з одного боку, – можливі ризики, з іншого – можливі перспективи. Співвідношення цих чинників дасть відповідь стосовно доцільності застосування </a:t>
            </a:r>
            <a:r>
              <a:rPr lang="uk-UA" sz="2700" dirty="0" err="1" smtClean="0"/>
              <a:t>аутсорсингу</a:t>
            </a:r>
            <a:r>
              <a:rPr lang="uk-UA" sz="2700" dirty="0" smtClean="0"/>
              <a:t>. Успіх або невдача проекту стосовно передачі тієї чи іншої функції на </a:t>
            </a:r>
            <a:r>
              <a:rPr lang="uk-UA" sz="2700" dirty="0" err="1" smtClean="0"/>
              <a:t>аутсорсинг</a:t>
            </a:r>
            <a:r>
              <a:rPr lang="uk-UA" sz="2700" dirty="0" smtClean="0"/>
              <a:t> має досить велику залежність від того, наскільки правильно визначені підходи до </a:t>
            </a:r>
            <a:r>
              <a:rPr lang="uk-UA" sz="2700" dirty="0" smtClean="0"/>
              <a:t>оцінювання </a:t>
            </a:r>
            <a:r>
              <a:rPr lang="uk-UA" sz="2700" dirty="0" smtClean="0"/>
              <a:t>ризиків.</a:t>
            </a:r>
            <a:endParaRPr lang="ru-RU"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Усі </a:t>
            </a:r>
            <a:r>
              <a:rPr lang="uk-UA" dirty="0" smtClean="0"/>
              <a:t>ризики, </a:t>
            </a:r>
            <a:r>
              <a:rPr lang="uk-UA" dirty="0" err="1" smtClean="0"/>
              <a:t>пов</a:t>
            </a:r>
            <a:r>
              <a:rPr lang="en-US" dirty="0" smtClean="0"/>
              <a:t>’</a:t>
            </a:r>
            <a:r>
              <a:rPr lang="uk-UA" dirty="0" err="1" smtClean="0"/>
              <a:t>язані</a:t>
            </a:r>
            <a:r>
              <a:rPr lang="uk-UA" dirty="0" smtClean="0"/>
              <a:t> з </a:t>
            </a:r>
            <a:r>
              <a:rPr lang="uk-UA" dirty="0" err="1" smtClean="0"/>
              <a:t>аутсорсингом</a:t>
            </a:r>
            <a:r>
              <a:rPr lang="uk-UA" dirty="0" smtClean="0"/>
              <a:t>,</a:t>
            </a:r>
            <a:r>
              <a:rPr lang="uk-UA" dirty="0" smtClean="0"/>
              <a:t> можна поділити </a:t>
            </a:r>
            <a:r>
              <a:rPr lang="uk-UA" dirty="0" smtClean="0"/>
              <a:t>на дві категорії: </a:t>
            </a:r>
            <a:endParaRPr lang="ru-RU" dirty="0"/>
          </a:p>
        </p:txBody>
      </p:sp>
      <p:sp>
        <p:nvSpPr>
          <p:cNvPr id="3" name="Содержимое 2"/>
          <p:cNvSpPr>
            <a:spLocks noGrp="1"/>
          </p:cNvSpPr>
          <p:nvPr>
            <p:ph sz="quarter" idx="1"/>
          </p:nvPr>
        </p:nvSpPr>
        <p:spPr/>
        <p:txBody>
          <a:bodyPr>
            <a:normAutofit lnSpcReduction="10000"/>
          </a:bodyPr>
          <a:lstStyle/>
          <a:p>
            <a:pPr marL="457200" indent="-457200">
              <a:buFont typeface="+mj-lt"/>
              <a:buAutoNum type="arabicPeriod"/>
            </a:pPr>
            <a:r>
              <a:rPr lang="uk-UA" dirty="0" smtClean="0"/>
              <a:t>Ризик як величина небезпеки втратити що-небудь – це ризик втрати наявних об’єктів матеріального і нематеріального світу, що належать на правах власності на момент укладення договору. </a:t>
            </a:r>
            <a:endParaRPr lang="ru-RU" dirty="0" smtClean="0"/>
          </a:p>
          <a:p>
            <a:pPr marL="457200" indent="-457200">
              <a:buFont typeface="+mj-lt"/>
              <a:buAutoNum type="arabicPeriod"/>
            </a:pPr>
            <a:r>
              <a:rPr lang="uk-UA" dirty="0" smtClean="0"/>
              <a:t>Ризик як величина небезпеки не отримати що-небудь – так звані ризикові договори, за якими сторона, що розраховує на отримання вигоди, ризикує тим, що проведені нею витрати можуть не окупитися (наприклад, договір купівлі біржових паперів, за якими особи, вступаючи у відносини, не знають, отримають вони вигоду чи ні)</a:t>
            </a:r>
            <a:endParaRPr lang="ru-RU" dirty="0" smtClean="0"/>
          </a:p>
          <a:p>
            <a:pPr marL="457200" indent="-457200">
              <a:buFont typeface="+mj-lt"/>
              <a:buAutoNum type="arabicPeriod"/>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57159" y="500041"/>
          <a:ext cx="7786741" cy="5929358"/>
        </p:xfrm>
        <a:graphic>
          <a:graphicData uri="http://schemas.openxmlformats.org/drawingml/2006/table">
            <a:tbl>
              <a:tblPr/>
              <a:tblGrid>
                <a:gridCol w="758195"/>
                <a:gridCol w="5822862"/>
                <a:gridCol w="1205684"/>
              </a:tblGrid>
              <a:tr h="423527">
                <a:tc>
                  <a:txBody>
                    <a:bodyPr/>
                    <a:lstStyle/>
                    <a:p>
                      <a:pPr algn="ctr">
                        <a:lnSpc>
                          <a:spcPct val="150000"/>
                        </a:lnSpc>
                        <a:spcAft>
                          <a:spcPts val="0"/>
                        </a:spcAft>
                      </a:pPr>
                      <a:r>
                        <a:rPr lang="uk-UA" sz="1400" b="1" dirty="0">
                          <a:latin typeface="Times New Roman"/>
                          <a:ea typeface="Calibri"/>
                          <a:cs typeface="Times New Roman"/>
                        </a:rPr>
                        <a:t>№</a:t>
                      </a:r>
                      <a:endParaRPr lang="ru-RU" sz="11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Aft>
                          <a:spcPts val="0"/>
                        </a:spcAft>
                      </a:pPr>
                      <a:r>
                        <a:rPr lang="uk-UA" sz="1600" b="1" dirty="0">
                          <a:latin typeface="Times New Roman"/>
                          <a:ea typeface="Calibri"/>
                          <a:cs typeface="Times New Roman"/>
                        </a:rPr>
                        <a:t>Загрози та недоліки </a:t>
                      </a:r>
                      <a:r>
                        <a:rPr lang="uk-UA" sz="1600" b="1" dirty="0" err="1">
                          <a:latin typeface="Times New Roman"/>
                          <a:ea typeface="Calibri"/>
                          <a:cs typeface="Times New Roman"/>
                        </a:rPr>
                        <a:t>аутсорсінгу</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a:lnSpc>
                          <a:spcPct val="150000"/>
                        </a:lnSpc>
                        <a:spcAft>
                          <a:spcPts val="0"/>
                        </a:spcAft>
                      </a:pPr>
                      <a:r>
                        <a:rPr lang="uk-UA" sz="1400" b="1">
                          <a:latin typeface="Times New Roman"/>
                          <a:ea typeface="Calibri"/>
                          <a:cs typeface="Times New Roman"/>
                        </a:rPr>
                        <a:t>%</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23527">
                <a:tc>
                  <a:txBody>
                    <a:bodyPr/>
                    <a:lstStyle/>
                    <a:p>
                      <a:pPr algn="ctr">
                        <a:lnSpc>
                          <a:spcPct val="150000"/>
                        </a:lnSpc>
                        <a:spcAft>
                          <a:spcPts val="0"/>
                        </a:spcAft>
                      </a:pPr>
                      <a:r>
                        <a:rPr lang="uk-UA" sz="1400">
                          <a:latin typeface="Times New Roman"/>
                          <a:ea typeface="Calibri"/>
                          <a:cs typeface="Times New Roman"/>
                        </a:rPr>
                        <a:t>1.</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Ризик витоку важливих даних до конкурентів.</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25</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527">
                <a:tc>
                  <a:txBody>
                    <a:bodyPr/>
                    <a:lstStyle/>
                    <a:p>
                      <a:pPr algn="ctr">
                        <a:lnSpc>
                          <a:spcPct val="150000"/>
                        </a:lnSpc>
                        <a:spcAft>
                          <a:spcPts val="0"/>
                        </a:spcAft>
                      </a:pPr>
                      <a:r>
                        <a:rPr lang="uk-UA" sz="1400">
                          <a:latin typeface="Times New Roman"/>
                          <a:ea typeface="Calibri"/>
                          <a:cs typeface="Times New Roman"/>
                        </a:rPr>
                        <a:t>2.</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Ризик перевищення витрат на </a:t>
                      </a:r>
                      <a:r>
                        <a:rPr lang="uk-UA" sz="1600" dirty="0" err="1">
                          <a:latin typeface="Times New Roman"/>
                          <a:ea typeface="Calibri"/>
                          <a:cs typeface="Times New Roman"/>
                        </a:rPr>
                        <a:t>аутсорсинг</a:t>
                      </a:r>
                      <a:r>
                        <a:rPr lang="uk-UA" sz="1600" dirty="0">
                          <a:latin typeface="Times New Roman"/>
                          <a:ea typeface="Calibri"/>
                          <a:cs typeface="Times New Roman"/>
                        </a:rPr>
                        <a:t>.</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22</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50">
                <a:tc>
                  <a:txBody>
                    <a:bodyPr/>
                    <a:lstStyle/>
                    <a:p>
                      <a:pPr algn="ctr">
                        <a:lnSpc>
                          <a:spcPct val="150000"/>
                        </a:lnSpc>
                        <a:spcAft>
                          <a:spcPts val="0"/>
                        </a:spcAft>
                      </a:pPr>
                      <a:r>
                        <a:rPr lang="uk-UA" sz="1400">
                          <a:latin typeface="Times New Roman"/>
                          <a:ea typeface="Calibri"/>
                          <a:cs typeface="Times New Roman"/>
                        </a:rPr>
                        <a:t>3.</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Ризик втрати кваліфікації та знань працівниками підприємства.</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15</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527">
                <a:tc>
                  <a:txBody>
                    <a:bodyPr/>
                    <a:lstStyle/>
                    <a:p>
                      <a:pPr algn="ctr">
                        <a:lnSpc>
                          <a:spcPct val="150000"/>
                        </a:lnSpc>
                        <a:spcAft>
                          <a:spcPts val="0"/>
                        </a:spcAft>
                      </a:pPr>
                      <a:r>
                        <a:rPr lang="uk-UA" sz="1400">
                          <a:latin typeface="Times New Roman"/>
                          <a:ea typeface="Calibri"/>
                          <a:cs typeface="Times New Roman"/>
                        </a:rPr>
                        <a:t>4.</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Ризик погіршення якості сервісу з часом.</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12</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50">
                <a:tc>
                  <a:txBody>
                    <a:bodyPr/>
                    <a:lstStyle/>
                    <a:p>
                      <a:pPr algn="ctr">
                        <a:lnSpc>
                          <a:spcPct val="150000"/>
                        </a:lnSpc>
                        <a:spcAft>
                          <a:spcPts val="0"/>
                        </a:spcAft>
                      </a:pPr>
                      <a:r>
                        <a:rPr lang="uk-UA" sz="1400">
                          <a:latin typeface="Times New Roman"/>
                          <a:ea typeface="Calibri"/>
                          <a:cs typeface="Times New Roman"/>
                        </a:rPr>
                        <a:t>5.</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Труднощі зі зміною </a:t>
                      </a:r>
                      <a:r>
                        <a:rPr lang="uk-UA" sz="1600" dirty="0" err="1">
                          <a:latin typeface="Times New Roman"/>
                          <a:ea typeface="Calibri"/>
                          <a:cs typeface="Times New Roman"/>
                        </a:rPr>
                        <a:t>аутсорсера</a:t>
                      </a:r>
                      <a:r>
                        <a:rPr lang="uk-UA" sz="1600" dirty="0">
                          <a:latin typeface="Times New Roman"/>
                          <a:ea typeface="Calibri"/>
                          <a:cs typeface="Times New Roman"/>
                        </a:rPr>
                        <a:t>, якщо виникне необхідність.</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uk-UA" sz="1400">
                          <a:latin typeface="Times New Roman"/>
                          <a:ea typeface="Calibri"/>
                          <a:cs typeface="Times New Roman"/>
                        </a:rPr>
                        <a:t>10</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50">
                <a:tc>
                  <a:txBody>
                    <a:bodyPr/>
                    <a:lstStyle/>
                    <a:p>
                      <a:pPr algn="ctr">
                        <a:lnSpc>
                          <a:spcPct val="150000"/>
                        </a:lnSpc>
                        <a:spcAft>
                          <a:spcPts val="0"/>
                        </a:spcAft>
                      </a:pPr>
                      <a:r>
                        <a:rPr lang="uk-UA" sz="1400">
                          <a:latin typeface="Times New Roman"/>
                          <a:ea typeface="Calibri"/>
                          <a:cs typeface="Times New Roman"/>
                        </a:rPr>
                        <a:t>6.</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Труднощі в ефективності моніторингу відносин з </a:t>
                      </a:r>
                      <a:r>
                        <a:rPr lang="uk-UA" sz="1600" dirty="0" err="1">
                          <a:latin typeface="Times New Roman"/>
                          <a:ea typeface="Calibri"/>
                          <a:cs typeface="Times New Roman"/>
                        </a:rPr>
                        <a:t>аутсорсером</a:t>
                      </a:r>
                      <a:r>
                        <a:rPr lang="uk-UA" sz="1600" dirty="0">
                          <a:latin typeface="Times New Roman"/>
                          <a:ea typeface="Calibri"/>
                          <a:cs typeface="Times New Roman"/>
                        </a:rPr>
                        <a:t>.</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7</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50">
                <a:tc>
                  <a:txBody>
                    <a:bodyPr/>
                    <a:lstStyle/>
                    <a:p>
                      <a:pPr algn="ctr">
                        <a:lnSpc>
                          <a:spcPct val="150000"/>
                        </a:lnSpc>
                        <a:spcAft>
                          <a:spcPts val="0"/>
                        </a:spcAft>
                      </a:pPr>
                      <a:r>
                        <a:rPr lang="uk-UA" sz="1400">
                          <a:latin typeface="Times New Roman"/>
                          <a:ea typeface="Calibri"/>
                          <a:cs typeface="Times New Roman"/>
                        </a:rPr>
                        <a:t>7.</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Труднощі в управлінні процесами, що контролюються зовнішньою організацією.</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a:latin typeface="Times New Roman"/>
                          <a:ea typeface="Calibri"/>
                          <a:cs typeface="Times New Roman"/>
                        </a:rPr>
                        <a:t>5</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050">
                <a:tc>
                  <a:txBody>
                    <a:bodyPr/>
                    <a:lstStyle/>
                    <a:p>
                      <a:pPr algn="ctr">
                        <a:lnSpc>
                          <a:spcPct val="150000"/>
                        </a:lnSpc>
                        <a:spcAft>
                          <a:spcPts val="0"/>
                        </a:spcAft>
                      </a:pPr>
                      <a:r>
                        <a:rPr lang="uk-UA" sz="1400">
                          <a:latin typeface="Times New Roman"/>
                          <a:ea typeface="Calibri"/>
                          <a:cs typeface="Times New Roman"/>
                        </a:rPr>
                        <a:t>8.</a:t>
                      </a:r>
                      <a:endParaRPr lang="ru-RU" sz="110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uk-UA" sz="1600" dirty="0">
                          <a:latin typeface="Times New Roman"/>
                          <a:ea typeface="Calibri"/>
                          <a:cs typeface="Times New Roman"/>
                        </a:rPr>
                        <a:t>Ризик банкрутства або зміни власника </a:t>
                      </a:r>
                      <a:r>
                        <a:rPr lang="uk-UA" sz="1600" dirty="0" err="1">
                          <a:latin typeface="Times New Roman"/>
                          <a:ea typeface="Calibri"/>
                          <a:cs typeface="Times New Roman"/>
                        </a:rPr>
                        <a:t>компанії-аутсорсера</a:t>
                      </a:r>
                      <a:r>
                        <a:rPr lang="uk-UA" sz="1600" dirty="0">
                          <a:latin typeface="Times New Roman"/>
                          <a:ea typeface="Calibri"/>
                          <a:cs typeface="Times New Roman"/>
                        </a:rPr>
                        <a:t>.</a:t>
                      </a:r>
                      <a:endParaRPr lang="ru-RU" sz="16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dirty="0">
                          <a:latin typeface="Times New Roman"/>
                          <a:ea typeface="Calibri"/>
                          <a:cs typeface="Times New Roman"/>
                        </a:rPr>
                        <a:t>3</a:t>
                      </a:r>
                      <a:endParaRPr lang="ru-RU" sz="1100" dirty="0">
                        <a:latin typeface="Calibri"/>
                        <a:ea typeface="Calibri"/>
                        <a:cs typeface="Times New Roman"/>
                      </a:endParaRPr>
                    </a:p>
                  </a:txBody>
                  <a:tcPr marL="66846" marR="66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Можуть виникнути ситуації, які є ризиковими і для самих </a:t>
            </a:r>
            <a:r>
              <a:rPr lang="uk-UA" dirty="0" err="1" smtClean="0"/>
              <a:t>аутсорсерів</a:t>
            </a:r>
            <a:r>
              <a:rPr lang="uk-UA" dirty="0" smtClean="0"/>
              <a:t>: </a:t>
            </a:r>
            <a:endParaRPr lang="ru-RU" dirty="0"/>
          </a:p>
        </p:txBody>
      </p:sp>
      <p:sp>
        <p:nvSpPr>
          <p:cNvPr id="3" name="Содержимое 2"/>
          <p:cNvSpPr>
            <a:spLocks noGrp="1"/>
          </p:cNvSpPr>
          <p:nvPr>
            <p:ph sz="quarter" idx="1"/>
          </p:nvPr>
        </p:nvSpPr>
        <p:spPr/>
        <p:txBody>
          <a:bodyPr>
            <a:normAutofit lnSpcReduction="10000"/>
          </a:bodyPr>
          <a:lstStyle/>
          <a:p>
            <a:pPr marL="457200" indent="-457200">
              <a:buFont typeface="+mj-lt"/>
              <a:buAutoNum type="arabicPeriod"/>
            </a:pPr>
            <a:r>
              <a:rPr lang="uk-UA" dirty="0" smtClean="0"/>
              <a:t>Існує небезпека майбутніх витрат і ризиків, оскільки договір </a:t>
            </a:r>
            <a:r>
              <a:rPr lang="uk-UA" dirty="0" err="1" smtClean="0"/>
              <a:t>аутсорсингу</a:t>
            </a:r>
            <a:r>
              <a:rPr lang="uk-UA" dirty="0" smtClean="0"/>
              <a:t> </a:t>
            </a:r>
            <a:r>
              <a:rPr lang="uk-UA" dirty="0" err="1" smtClean="0"/>
              <a:t>заключається</a:t>
            </a:r>
            <a:r>
              <a:rPr lang="uk-UA" dirty="0" smtClean="0"/>
              <a:t> зазвичай на тривалий період.</a:t>
            </a:r>
            <a:endParaRPr lang="ru-RU" dirty="0" smtClean="0"/>
          </a:p>
          <a:p>
            <a:pPr marL="457200" indent="-457200">
              <a:buFont typeface="+mj-lt"/>
              <a:buAutoNum type="arabicPeriod"/>
            </a:pPr>
            <a:r>
              <a:rPr lang="uk-UA" dirty="0" smtClean="0"/>
              <a:t>Очікування неймовірного результату. </a:t>
            </a:r>
            <a:endParaRPr lang="ru-RU" dirty="0" smtClean="0"/>
          </a:p>
          <a:p>
            <a:pPr marL="457200" indent="-457200">
              <a:buFont typeface="+mj-lt"/>
              <a:buAutoNum type="arabicPeriod"/>
            </a:pPr>
            <a:r>
              <a:rPr lang="uk-UA" dirty="0" smtClean="0"/>
              <a:t>Зміна потреби в процесі виконання договору.</a:t>
            </a:r>
          </a:p>
          <a:p>
            <a:pPr marL="457200" indent="-457200">
              <a:buFont typeface="+mj-lt"/>
              <a:buAutoNum type="arabicPeriod"/>
            </a:pPr>
            <a:r>
              <a:rPr lang="uk-UA" dirty="0" smtClean="0"/>
              <a:t>Реорганізація процесів надання послуг підприємства може спонукати його керівництво достроково </a:t>
            </a:r>
            <a:r>
              <a:rPr lang="uk-UA" dirty="0" err="1" smtClean="0"/>
              <a:t>за-</a:t>
            </a:r>
            <a:r>
              <a:rPr lang="uk-UA" dirty="0" smtClean="0"/>
              <a:t> вершити контракт і знову передати функції обслуговування переданих бізнес-функцій внутрішнього </a:t>
            </a:r>
            <a:r>
              <a:rPr lang="uk-UA" dirty="0" err="1" smtClean="0"/>
              <a:t>підроз-</a:t>
            </a:r>
            <a:r>
              <a:rPr lang="uk-UA" dirty="0" smtClean="0"/>
              <a:t> ділу, але вже відповідно до нових процесів. </a:t>
            </a:r>
            <a:endParaRPr lang="ru-RU" dirty="0" smtClean="0"/>
          </a:p>
          <a:p>
            <a:pPr marL="457200" indent="-457200">
              <a:buFont typeface="+mj-lt"/>
              <a:buAutoNum type="arabicPeriod"/>
            </a:pPr>
            <a:r>
              <a:rPr lang="uk-UA" dirty="0" smtClean="0"/>
              <a:t>Зміна кредитоспроможності замовника при запланованих ресурсах</a:t>
            </a:r>
            <a:endParaRPr lang="ru-RU" dirty="0" smtClean="0"/>
          </a:p>
          <a:p>
            <a:pPr marL="457200" indent="-457200">
              <a:buFont typeface="+mj-lt"/>
              <a:buAutoNum type="arabicPeriod"/>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TotalTime>
  <Words>674</Words>
  <Application>Microsoft Office PowerPoint</Application>
  <PresentationFormat>Экран (4:3)</PresentationFormat>
  <Paragraphs>55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Аутсорсинг як форма мінімізіції витрат підприємства</vt:lpstr>
      <vt:lpstr>“Якщо є щось, що підприємство не може зробити дешевше і краще, потрібно залучити до виконання когось, хто зробить це краще.”  Г. Форд </vt:lpstr>
      <vt:lpstr>Аутсорсинг (від. англ. outsourcing — зовнішнє джерело) — це передавання частини функцій з обслуговування діяльності підприємства стороннім підрядникам чи постачальникам за умови гарантування ними відповідного рівня якості та ефективності їх виконання на основі трансформації чи оновлення бізнес-процесів і технологій та з можливістю переходу частини персоналу підприємства до постачальника (аутсорсера). </vt:lpstr>
      <vt:lpstr>Слайд 4</vt:lpstr>
      <vt:lpstr>Застосовуючи аутсорсинг, підприємство може суттєво знизити витрати завдяки:</vt:lpstr>
      <vt:lpstr>Будь-який бізнес прагне до скорочення витрат: у результаті це призвоить до збільшення прибутків, а також підвищення рентабельності. Шляхів для зменшення витрат існує досить багато, і один із них, аутсорсинг. Таким чином, перш ніж приймати рішення з приводу аутсорсингу, необхідно врахувати, з одного боку, – можливі ризики, з іншого – можливі перспективи. Співвідношення цих чинників дасть відповідь стосовно доцільності застосування аутсорсингу. Успіх або невдача проекту стосовно передачі тієї чи іншої функції на аутсорсинг має досить велику залежність від того, наскільки правильно визначені підходи до оцінювання ризиків.</vt:lpstr>
      <vt:lpstr>Усі ризики, пов’язані з аутсорсингом, можна поділити на дві категорії: </vt:lpstr>
      <vt:lpstr>Слайд 8</vt:lpstr>
      <vt:lpstr>Можуть виникнути ситуації, які є ризиковими і для самих аутсорсерів: </vt:lpstr>
      <vt:lpstr>Отже, ринок аутсорсингу активно розвивається, і передача функцій сторонньому підрядчикові стає в даний час стандартною практикою для дедалі більшої кількості компаній.</vt:lpstr>
      <vt:lpstr>Дякую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Аутсорсінг як форма мінімізіції витрат підприємства</dc:title>
  <dc:creator>Admin</dc:creator>
  <cp:lastModifiedBy>Админ</cp:lastModifiedBy>
  <cp:revision>6</cp:revision>
  <dcterms:created xsi:type="dcterms:W3CDTF">2015-03-21T10:40:21Z</dcterms:created>
  <dcterms:modified xsi:type="dcterms:W3CDTF">2015-03-21T19:49:02Z</dcterms:modified>
</cp:coreProperties>
</file>