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sldIdLst>
    <p:sldId id="256" r:id="rId2"/>
    <p:sldId id="263" r:id="rId3"/>
    <p:sldId id="262" r:id="rId4"/>
    <p:sldId id="257" r:id="rId5"/>
    <p:sldId id="264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plotArea>
      <c:layout/>
      <c:pieChart>
        <c:varyColors val="1"/>
        <c:ser>
          <c:idx val="0"/>
          <c:order val="0"/>
          <c:explosion val="24"/>
          <c:cat>
            <c:strRef>
              <c:f>Лист1!$A$5:$J$5</c:f>
              <c:strCache>
                <c:ptCount val="10"/>
                <c:pt idx="0">
                  <c:v>Кіпр</c:v>
                </c:pt>
                <c:pt idx="1">
                  <c:v>Німеччина</c:v>
                </c:pt>
                <c:pt idx="2">
                  <c:v>Нідерланди</c:v>
                </c:pt>
                <c:pt idx="3">
                  <c:v>Росія</c:v>
                </c:pt>
                <c:pt idx="4">
                  <c:v>Австрія</c:v>
                </c:pt>
                <c:pt idx="5">
                  <c:v>Велика Британія </c:v>
                </c:pt>
                <c:pt idx="6">
                  <c:v>Британські Віргінські Острови </c:v>
                </c:pt>
                <c:pt idx="7">
                  <c:v>Франція </c:v>
                </c:pt>
                <c:pt idx="8">
                  <c:v>Швейцарія</c:v>
                </c:pt>
                <c:pt idx="9">
                  <c:v>Італія</c:v>
                </c:pt>
              </c:strCache>
            </c:strRef>
          </c:cat>
          <c:val>
            <c:numRef>
              <c:f>Лист1!$A$6:$J$6</c:f>
              <c:numCache>
                <c:formatCode>General</c:formatCode>
                <c:ptCount val="10"/>
                <c:pt idx="0">
                  <c:v>19035.900000000001</c:v>
                </c:pt>
                <c:pt idx="1">
                  <c:v>6291.8</c:v>
                </c:pt>
                <c:pt idx="2">
                  <c:v>5561.5</c:v>
                </c:pt>
                <c:pt idx="3">
                  <c:v>4287.3999999999996</c:v>
                </c:pt>
                <c:pt idx="4">
                  <c:v>3257.5</c:v>
                </c:pt>
                <c:pt idx="5">
                  <c:v>2714.1</c:v>
                </c:pt>
                <c:pt idx="6">
                  <c:v>2493.5</c:v>
                </c:pt>
                <c:pt idx="7">
                  <c:v>1825.8</c:v>
                </c:pt>
                <c:pt idx="8">
                  <c:v>1325.4</c:v>
                </c:pt>
                <c:pt idx="9">
                  <c:v>1267.8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3096801029213212"/>
          <c:y val="7.1401738606663698E-2"/>
          <c:w val="0.34708972335251015"/>
          <c:h val="0.8673689657188669"/>
        </c:manualLayout>
      </c:layout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Название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uk-UA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pPr/>
              <a:t>Tuesday, March 31, 2015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Образец текста</a:t>
            </a:r>
          </a:p>
          <a:p>
            <a:pPr lvl="1" eaLnBrk="1" latinLnBrk="0" hangingPunct="1"/>
            <a:r>
              <a:rPr lang="uk-UA" smtClean="0"/>
              <a:t>Второй уровень</a:t>
            </a:r>
          </a:p>
          <a:p>
            <a:pPr lvl="2" eaLnBrk="1" latinLnBrk="0" hangingPunct="1"/>
            <a:r>
              <a:rPr lang="uk-UA" smtClean="0"/>
              <a:t>Третий уровень</a:t>
            </a:r>
          </a:p>
          <a:p>
            <a:pPr lvl="3" eaLnBrk="1" latinLnBrk="0" hangingPunct="1"/>
            <a:r>
              <a:rPr lang="uk-UA" smtClean="0"/>
              <a:t>Четвертый уровень</a:t>
            </a:r>
          </a:p>
          <a:p>
            <a:pPr lvl="4" eaLnBrk="1" latinLnBrk="0" hangingPunct="1"/>
            <a:r>
              <a:rPr lang="uk-UA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pPr/>
              <a:t>Tuesday, March 31, 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Образец текста</a:t>
            </a:r>
          </a:p>
          <a:p>
            <a:pPr lvl="1" eaLnBrk="1" latinLnBrk="0" hangingPunct="1"/>
            <a:r>
              <a:rPr lang="uk-UA" smtClean="0"/>
              <a:t>Второй уровень</a:t>
            </a:r>
          </a:p>
          <a:p>
            <a:pPr lvl="2" eaLnBrk="1" latinLnBrk="0" hangingPunct="1"/>
            <a:r>
              <a:rPr lang="uk-UA" smtClean="0"/>
              <a:t>Третий уровень</a:t>
            </a:r>
          </a:p>
          <a:p>
            <a:pPr lvl="3" eaLnBrk="1" latinLnBrk="0" hangingPunct="1"/>
            <a:r>
              <a:rPr lang="uk-UA" smtClean="0"/>
              <a:t>Четвертый уровень</a:t>
            </a:r>
          </a:p>
          <a:p>
            <a:pPr lvl="4" eaLnBrk="1" latinLnBrk="0" hangingPunct="1"/>
            <a:r>
              <a:rPr lang="uk-UA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pPr/>
              <a:t>Tuesday, March 31, 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uk-UA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Образец текста</a:t>
            </a:r>
          </a:p>
          <a:p>
            <a:pPr lvl="1" eaLnBrk="1" latinLnBrk="0" hangingPunct="1"/>
            <a:r>
              <a:rPr lang="uk-UA" smtClean="0"/>
              <a:t>Второй уровень</a:t>
            </a:r>
          </a:p>
          <a:p>
            <a:pPr lvl="2" eaLnBrk="1" latinLnBrk="0" hangingPunct="1"/>
            <a:r>
              <a:rPr lang="uk-UA" smtClean="0"/>
              <a:t>Третий уровень</a:t>
            </a:r>
          </a:p>
          <a:p>
            <a:pPr lvl="3" eaLnBrk="1" latinLnBrk="0" hangingPunct="1"/>
            <a:r>
              <a:rPr lang="uk-UA" smtClean="0"/>
              <a:t>Четвертый уровень</a:t>
            </a:r>
          </a:p>
          <a:p>
            <a:pPr lvl="4" eaLnBrk="1" latinLnBrk="0" hangingPunct="1"/>
            <a:r>
              <a:rPr lang="uk-UA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pPr/>
              <a:t>Tuesday, March 31, 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uk-UA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pPr/>
              <a:t>Tuesday, March 31, 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uk-UA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Образец текста</a:t>
            </a:r>
          </a:p>
          <a:p>
            <a:pPr lvl="1" eaLnBrk="1" latinLnBrk="0" hangingPunct="1"/>
            <a:r>
              <a:rPr lang="uk-UA" smtClean="0"/>
              <a:t>Второй уровень</a:t>
            </a:r>
          </a:p>
          <a:p>
            <a:pPr lvl="2" eaLnBrk="1" latinLnBrk="0" hangingPunct="1"/>
            <a:r>
              <a:rPr lang="uk-UA" smtClean="0"/>
              <a:t>Третий уровень</a:t>
            </a:r>
          </a:p>
          <a:p>
            <a:pPr lvl="3" eaLnBrk="1" latinLnBrk="0" hangingPunct="1"/>
            <a:r>
              <a:rPr lang="uk-UA" smtClean="0"/>
              <a:t>Четвертый уровень</a:t>
            </a:r>
          </a:p>
          <a:p>
            <a:pPr lvl="4" eaLnBrk="1" latinLnBrk="0" hangingPunct="1"/>
            <a:r>
              <a:rPr lang="uk-UA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Образец текста</a:t>
            </a:r>
          </a:p>
          <a:p>
            <a:pPr lvl="1" eaLnBrk="1" latinLnBrk="0" hangingPunct="1"/>
            <a:r>
              <a:rPr lang="uk-UA" smtClean="0"/>
              <a:t>Второй уровень</a:t>
            </a:r>
          </a:p>
          <a:p>
            <a:pPr lvl="2" eaLnBrk="1" latinLnBrk="0" hangingPunct="1"/>
            <a:r>
              <a:rPr lang="uk-UA" smtClean="0"/>
              <a:t>Третий уровень</a:t>
            </a:r>
          </a:p>
          <a:p>
            <a:pPr lvl="3" eaLnBrk="1" latinLnBrk="0" hangingPunct="1"/>
            <a:r>
              <a:rPr lang="uk-UA" smtClean="0"/>
              <a:t>Четвертый уровень</a:t>
            </a:r>
          </a:p>
          <a:p>
            <a:pPr lvl="4" eaLnBrk="1" latinLnBrk="0" hangingPunct="1"/>
            <a:r>
              <a:rPr lang="uk-UA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pPr/>
              <a:t>Tuesday, March 31, 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Образец текста</a:t>
            </a:r>
          </a:p>
          <a:p>
            <a:pPr lvl="1" eaLnBrk="1" latinLnBrk="0" hangingPunct="1"/>
            <a:r>
              <a:rPr lang="uk-UA" smtClean="0"/>
              <a:t>Второй уровень</a:t>
            </a:r>
          </a:p>
          <a:p>
            <a:pPr lvl="2" eaLnBrk="1" latinLnBrk="0" hangingPunct="1"/>
            <a:r>
              <a:rPr lang="uk-UA" smtClean="0"/>
              <a:t>Третий уровень</a:t>
            </a:r>
          </a:p>
          <a:p>
            <a:pPr lvl="3" eaLnBrk="1" latinLnBrk="0" hangingPunct="1"/>
            <a:r>
              <a:rPr lang="uk-UA" smtClean="0"/>
              <a:t>Четвертый уровень</a:t>
            </a:r>
          </a:p>
          <a:p>
            <a:pPr lvl="4" eaLnBrk="1" latinLnBrk="0" hangingPunct="1"/>
            <a:r>
              <a:rPr lang="uk-UA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Образец текста</a:t>
            </a:r>
          </a:p>
          <a:p>
            <a:pPr lvl="1" eaLnBrk="1" latinLnBrk="0" hangingPunct="1"/>
            <a:r>
              <a:rPr lang="uk-UA" smtClean="0"/>
              <a:t>Второй уровень</a:t>
            </a:r>
          </a:p>
          <a:p>
            <a:pPr lvl="2" eaLnBrk="1" latinLnBrk="0" hangingPunct="1"/>
            <a:r>
              <a:rPr lang="uk-UA" smtClean="0"/>
              <a:t>Третий уровень</a:t>
            </a:r>
          </a:p>
          <a:p>
            <a:pPr lvl="3" eaLnBrk="1" latinLnBrk="0" hangingPunct="1"/>
            <a:r>
              <a:rPr lang="uk-UA" smtClean="0"/>
              <a:t>Четвертый уровень</a:t>
            </a:r>
          </a:p>
          <a:p>
            <a:pPr lvl="4" eaLnBrk="1" latinLnBrk="0" hangingPunct="1"/>
            <a:r>
              <a:rPr lang="uk-UA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pPr/>
              <a:t>Tuesday, March 31, 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uk-UA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pPr/>
              <a:t>Tuesday, March 31, 2015</a:t>
            </a:fld>
            <a:endParaRPr lang="en-US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pPr/>
              <a:t>Tuesday, March 31, 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Образец текста</a:t>
            </a:r>
          </a:p>
          <a:p>
            <a:pPr lvl="1" eaLnBrk="1" latinLnBrk="0" hangingPunct="1"/>
            <a:r>
              <a:rPr lang="uk-UA" smtClean="0"/>
              <a:t>Второй уровень</a:t>
            </a:r>
          </a:p>
          <a:p>
            <a:pPr lvl="2" eaLnBrk="1" latinLnBrk="0" hangingPunct="1"/>
            <a:r>
              <a:rPr lang="uk-UA" smtClean="0"/>
              <a:t>Третий уровень</a:t>
            </a:r>
          </a:p>
          <a:p>
            <a:pPr lvl="3" eaLnBrk="1" latinLnBrk="0" hangingPunct="1"/>
            <a:r>
              <a:rPr lang="uk-UA" smtClean="0"/>
              <a:t>Четвертый уровень</a:t>
            </a:r>
          </a:p>
          <a:p>
            <a:pPr lvl="4" eaLnBrk="1" latinLnBrk="0" hangingPunct="1"/>
            <a:r>
              <a:rPr lang="uk-UA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pPr/>
              <a:t>Tuesday, March 31, 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Чтобы добавить рисунок, перетащите его на заполнитель или щелкните значок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B385921-A91A-409C-921C-0E0EC1E750EC}" type="datetime2">
              <a:rPr lang="en-US" smtClean="0"/>
              <a:pPr/>
              <a:t>Tuesday, March 31, 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uk-UA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Образец текста</a:t>
            </a:r>
          </a:p>
          <a:p>
            <a:pPr lvl="1" eaLnBrk="1" latinLnBrk="0" hangingPunct="1"/>
            <a:r>
              <a:rPr kumimoji="0" lang="uk-UA" smtClean="0"/>
              <a:t>Второй уровень</a:t>
            </a:r>
          </a:p>
          <a:p>
            <a:pPr lvl="2" eaLnBrk="1" latinLnBrk="0" hangingPunct="1"/>
            <a:r>
              <a:rPr kumimoji="0" lang="uk-UA" smtClean="0"/>
              <a:t>Третий уровень</a:t>
            </a:r>
          </a:p>
          <a:p>
            <a:pPr lvl="3" eaLnBrk="1" latinLnBrk="0" hangingPunct="1"/>
            <a:r>
              <a:rPr kumimoji="0" lang="uk-UA" smtClean="0"/>
              <a:t>Четвертый уровень</a:t>
            </a:r>
          </a:p>
          <a:p>
            <a:pPr lvl="4" eaLnBrk="1" latinLnBrk="0" hangingPunct="1"/>
            <a:r>
              <a:rPr kumimoji="0" lang="uk-UA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85921-A91A-409C-921C-0E0EC1E750EC}" type="datetime2">
              <a:rPr lang="en-US" smtClean="0"/>
              <a:pPr/>
              <a:t>Tuesday, March 31, 2015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429064" y="2052402"/>
            <a:ext cx="6480048" cy="2301240"/>
          </a:xfrm>
        </p:spPr>
        <p:txBody>
          <a:bodyPr>
            <a:normAutofit fontScale="90000"/>
          </a:bodyPr>
          <a:lstStyle/>
          <a:p>
            <a:pPr algn="l"/>
            <a:r>
              <a:rPr lang="uk-UA" sz="4000" b="1" dirty="0">
                <a:effectLst/>
              </a:rPr>
              <a:t>ІНОЗЕМНЕ ПАРТНЕРСТВО В УКРАЇНІ : ІНВЕСТИЦІЙНИЙ АСПЕКТ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2617" y="5278327"/>
            <a:ext cx="6172200" cy="1337979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Презентацію підготувала : </a:t>
            </a:r>
          </a:p>
          <a:p>
            <a:r>
              <a:rPr lang="uk-UA" dirty="0" smtClean="0"/>
              <a:t>студентка 2-го курсу</a:t>
            </a:r>
          </a:p>
          <a:p>
            <a:r>
              <a:rPr lang="uk-UA" dirty="0" smtClean="0"/>
              <a:t> ф. МЕіМ </a:t>
            </a:r>
          </a:p>
          <a:p>
            <a:r>
              <a:rPr lang="uk-UA" dirty="0" smtClean="0"/>
              <a:t>Грекова М. 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64366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План презентації: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8076" indent="-571500">
              <a:buFont typeface="+mj-lt"/>
              <a:buAutoNum type="romanUcPeriod"/>
            </a:pPr>
            <a:r>
              <a:rPr lang="uk-UA" sz="3200" dirty="0"/>
              <a:t>Інвестиційний клімат </a:t>
            </a:r>
            <a:r>
              <a:rPr lang="uk-UA" sz="3200" dirty="0" smtClean="0"/>
              <a:t>України;</a:t>
            </a:r>
          </a:p>
          <a:p>
            <a:pPr marL="608076" indent="-571500">
              <a:buFont typeface="+mj-lt"/>
              <a:buAutoNum type="romanUcPeriod"/>
            </a:pPr>
            <a:r>
              <a:rPr lang="uk-UA" sz="3200" dirty="0"/>
              <a:t>Причини падіння інтересу іноземних інвесторів до </a:t>
            </a:r>
            <a:r>
              <a:rPr lang="uk-UA" sz="3200" dirty="0" smtClean="0"/>
              <a:t>України;</a:t>
            </a:r>
          </a:p>
          <a:p>
            <a:pPr marL="608076" indent="-571500">
              <a:buFont typeface="+mj-lt"/>
              <a:buAutoNum type="romanUcPeriod"/>
            </a:pPr>
            <a:r>
              <a:rPr lang="uk-UA" sz="3200" dirty="0"/>
              <a:t>Масштаби залучення іноземних </a:t>
            </a:r>
            <a:r>
              <a:rPr lang="uk-UA" sz="3200" dirty="0" smtClean="0"/>
              <a:t>коштів</a:t>
            </a:r>
            <a:r>
              <a:rPr lang="en-US" sz="3200" dirty="0"/>
              <a:t>;</a:t>
            </a:r>
            <a:endParaRPr lang="uk-UA" sz="3200" dirty="0" smtClean="0"/>
          </a:p>
          <a:p>
            <a:pPr marL="608076" indent="-571500">
              <a:buFont typeface="+mj-lt"/>
              <a:buAutoNum type="romanUcPeriod"/>
            </a:pPr>
            <a:r>
              <a:rPr lang="uk-UA" sz="3200" dirty="0"/>
              <a:t>Головні фактори привабливості </a:t>
            </a:r>
            <a:r>
              <a:rPr lang="uk-UA" sz="3200" dirty="0" smtClean="0"/>
              <a:t>України;</a:t>
            </a:r>
          </a:p>
          <a:p>
            <a:pPr marL="608076" indent="-571500">
              <a:buFont typeface="+mj-lt"/>
              <a:buAutoNum type="romanUcPeriod"/>
            </a:pPr>
            <a:r>
              <a:rPr lang="uk-UA" sz="3200" dirty="0"/>
              <a:t>Шляхи покращення інвестиційного </a:t>
            </a:r>
            <a:r>
              <a:rPr lang="uk-UA" sz="3200" dirty="0" smtClean="0"/>
              <a:t>клімату.</a:t>
            </a:r>
          </a:p>
          <a:p>
            <a:pPr marL="608076" indent="-571500">
              <a:buFont typeface="+mj-lt"/>
              <a:buAutoNum type="romanU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2747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Інвестиційний клімат України: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uk-UA" sz="2000" dirty="0" smtClean="0"/>
              <a:t>За рейтингом </a:t>
            </a:r>
            <a:r>
              <a:rPr lang="en-US" sz="2000" dirty="0" smtClean="0"/>
              <a:t>“Doing Business”</a:t>
            </a:r>
            <a:r>
              <a:rPr lang="uk-UA" sz="2000" dirty="0" smtClean="0"/>
              <a:t> Україна посідала 112 місце у 2013 р. </a:t>
            </a:r>
            <a:r>
              <a:rPr lang="ru-RU" sz="2000" dirty="0" smtClean="0"/>
              <a:t>та 96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у 2014-2015рр.</a:t>
            </a:r>
          </a:p>
          <a:p>
            <a:pPr marL="36576" indent="0">
              <a:buNone/>
            </a:pPr>
            <a:r>
              <a:rPr lang="ru-RU" sz="2000" dirty="0" smtClean="0"/>
              <a:t>Не </a:t>
            </a:r>
            <a:r>
              <a:rPr lang="ru-RU" sz="2000" dirty="0" err="1" smtClean="0"/>
              <a:t>зважаючи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це</a:t>
            </a:r>
            <a:r>
              <a:rPr lang="ru-RU" sz="2000" dirty="0" smtClean="0"/>
              <a:t>, </a:t>
            </a:r>
            <a:r>
              <a:rPr lang="ru-RU" sz="2000" dirty="0" err="1" smtClean="0"/>
              <a:t>Україна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малопривабливою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країною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іноземних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інвесторів</a:t>
            </a:r>
            <a:r>
              <a:rPr lang="ru-RU" sz="2000" dirty="0" smtClean="0"/>
              <a:t>.</a:t>
            </a:r>
            <a:endParaRPr lang="uk-UA" sz="2000" dirty="0"/>
          </a:p>
        </p:txBody>
      </p:sp>
      <p:pic>
        <p:nvPicPr>
          <p:cNvPr id="4" name="Содержимое 3" descr="Macintosh HD:Users:macbook:Desktop:Снимок экрана 2015-03-19 в 18.09.50.png"/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71"/>
          <a:stretch/>
        </p:blipFill>
        <p:spPr bwMode="auto">
          <a:xfrm>
            <a:off x="457200" y="3014001"/>
            <a:ext cx="8279422" cy="3656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2311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457200" y="436685"/>
            <a:ext cx="7467600" cy="1143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Причини падіння інтересу іноземних інвесторів до України:</a:t>
            </a:r>
            <a:r>
              <a:rPr lang="uk-UA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uk-UA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uk-UA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Содержимое 6"/>
          <p:cNvPicPr>
            <a:picLocks noGrp="1" noChangeAspect="1"/>
          </p:cNvPicPr>
          <p:nvPr>
            <p:ph idx="1"/>
          </p:nvPr>
        </p:nvPicPr>
        <p:blipFill>
          <a:blip r:embed="rId2"/>
          <a:srcRect l="319" r="319"/>
          <a:stretch>
            <a:fillRect/>
          </a:stretch>
        </p:blipFill>
        <p:spPr>
          <a:xfrm>
            <a:off x="4314153" y="3289392"/>
            <a:ext cx="4697273" cy="3389319"/>
          </a:xfrm>
        </p:spPr>
      </p:pic>
      <p:sp>
        <p:nvSpPr>
          <p:cNvPr id="10" name="Содержимое 1"/>
          <p:cNvSpPr txBox="1">
            <a:spLocks/>
          </p:cNvSpPr>
          <p:nvPr/>
        </p:nvSpPr>
        <p:spPr>
          <a:xfrm>
            <a:off x="258292" y="1462504"/>
            <a:ext cx="3903461" cy="5395496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err="1" smtClean="0"/>
              <a:t>поганий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інвестиційний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клімат</a:t>
            </a:r>
            <a:r>
              <a:rPr lang="ru-RU" sz="2000" dirty="0" smtClean="0"/>
              <a:t> ( </a:t>
            </a:r>
            <a:r>
              <a:rPr lang="ru-RU" sz="2000" dirty="0" err="1" smtClean="0"/>
              <a:t>коррупція</a:t>
            </a:r>
            <a:r>
              <a:rPr lang="ru-RU" sz="2000" dirty="0" smtClean="0"/>
              <a:t>, </a:t>
            </a:r>
            <a:r>
              <a:rPr lang="ru-RU" sz="2000" dirty="0" err="1" smtClean="0"/>
              <a:t>непрозорість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бізнесу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в</a:t>
            </a:r>
            <a:r>
              <a:rPr lang="uk-UA" sz="2000" dirty="0" smtClean="0"/>
              <a:t>исокий податковий та адміністративний тиск;</a:t>
            </a:r>
          </a:p>
          <a:p>
            <a:r>
              <a:rPr lang="ru-RU" sz="2000" dirty="0"/>
              <a:t>н</a:t>
            </a:r>
            <a:r>
              <a:rPr lang="uk-UA" sz="2000" dirty="0" smtClean="0"/>
              <a:t>едосконале законодавство;</a:t>
            </a:r>
          </a:p>
          <a:p>
            <a:r>
              <a:rPr lang="ru-RU" sz="2000" dirty="0" smtClean="0"/>
              <a:t>н</a:t>
            </a:r>
            <a:r>
              <a:rPr lang="uk-UA" sz="2000" dirty="0" smtClean="0"/>
              <a:t>ерозвиненість інвестиційної інфраструктури;</a:t>
            </a:r>
          </a:p>
          <a:p>
            <a:r>
              <a:rPr lang="uk-UA" sz="2000" dirty="0" smtClean="0"/>
              <a:t>відсутність дієвої системи страхування іноземних інвестицій</a:t>
            </a:r>
            <a:r>
              <a:rPr lang="ru-RU" sz="2000" dirty="0" smtClean="0"/>
              <a:t>;</a:t>
            </a:r>
          </a:p>
          <a:p>
            <a:pPr lvl="0"/>
            <a:r>
              <a:rPr lang="uk-UA" sz="2000" dirty="0" smtClean="0"/>
              <a:t>підвищений рівень інфляції;</a:t>
            </a:r>
            <a:endParaRPr lang="ru-RU" sz="2000" dirty="0" smtClean="0"/>
          </a:p>
          <a:p>
            <a:pPr lvl="0"/>
            <a:r>
              <a:rPr lang="uk-UA" sz="2000" dirty="0" smtClean="0"/>
              <a:t>негативний міжнародний імідж України;</a:t>
            </a:r>
          </a:p>
          <a:p>
            <a:r>
              <a:rPr lang="uk-UA" sz="1800" dirty="0"/>
              <a:t>низька ефективність функціонування національного фондового ринку;</a:t>
            </a:r>
            <a:endParaRPr lang="ru-RU" sz="1800" dirty="0"/>
          </a:p>
          <a:p>
            <a:pPr lvl="0"/>
            <a:endParaRPr lang="ru-RU" sz="2000" dirty="0" smtClean="0"/>
          </a:p>
        </p:txBody>
      </p:sp>
      <p:sp>
        <p:nvSpPr>
          <p:cNvPr id="12" name="Содержимое 1"/>
          <p:cNvSpPr txBox="1">
            <a:spLocks/>
          </p:cNvSpPr>
          <p:nvPr/>
        </p:nvSpPr>
        <p:spPr>
          <a:xfrm>
            <a:off x="4314153" y="1462504"/>
            <a:ext cx="3903461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err="1"/>
              <a:t>відсутність</a:t>
            </a:r>
            <a:r>
              <a:rPr lang="ru-RU" sz="2000" dirty="0"/>
              <a:t> </a:t>
            </a:r>
            <a:r>
              <a:rPr lang="ru-RU" sz="2000" dirty="0" err="1"/>
              <a:t>гарантій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забезпечення</a:t>
            </a:r>
            <a:r>
              <a:rPr lang="ru-RU" sz="2000" dirty="0"/>
              <a:t> прав </a:t>
            </a:r>
            <a:r>
              <a:rPr lang="ru-RU" sz="2000" dirty="0" err="1"/>
              <a:t>власності</a:t>
            </a:r>
            <a:r>
              <a:rPr lang="ru-RU" sz="2000" dirty="0"/>
              <a:t> </a:t>
            </a:r>
            <a:r>
              <a:rPr lang="ru-RU" sz="2000" dirty="0" err="1"/>
              <a:t>іноземних</a:t>
            </a:r>
            <a:r>
              <a:rPr lang="ru-RU" sz="2000" dirty="0"/>
              <a:t> </a:t>
            </a:r>
            <a:r>
              <a:rPr lang="ru-RU" sz="2000" dirty="0" err="1"/>
              <a:t>інвесторів</a:t>
            </a:r>
            <a:r>
              <a:rPr lang="ru-RU" sz="2000" dirty="0"/>
              <a:t> 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та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проблеми</a:t>
            </a:r>
            <a:r>
              <a:rPr lang="ru-RU" sz="2000" dirty="0" smtClean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362637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Масштаби залучення іноземних коштів: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6034951"/>
              </p:ext>
            </p:extLst>
          </p:nvPr>
        </p:nvGraphicFramePr>
        <p:xfrm>
          <a:off x="4513667" y="1403371"/>
          <a:ext cx="4737437" cy="4993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334796" y="1624552"/>
            <a:ext cx="4178871" cy="525780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ru-RU" dirty="0" smtClean="0"/>
              <a:t>Головна десятка </a:t>
            </a:r>
            <a:r>
              <a:rPr lang="ru-RU" dirty="0" err="1" smtClean="0"/>
              <a:t>країн-інвесторів</a:t>
            </a:r>
            <a:r>
              <a:rPr lang="ru-RU" dirty="0" smtClean="0"/>
              <a:t>, на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припадає</a:t>
            </a:r>
            <a:r>
              <a:rPr lang="ru-RU" dirty="0" smtClean="0"/>
              <a:t> </a:t>
            </a:r>
            <a:r>
              <a:rPr lang="uk-UA" dirty="0" smtClean="0"/>
              <a:t>83 % загального обсягу прямих інвестицій: </a:t>
            </a:r>
          </a:p>
          <a:p>
            <a:pPr>
              <a:buFont typeface="Wingdings" charset="2"/>
              <a:buChar char="ü"/>
            </a:pPr>
            <a:r>
              <a:rPr lang="uk-UA" sz="3200" dirty="0" smtClean="0"/>
              <a:t>Кіпр – 19035,9 млн дол.,</a:t>
            </a:r>
          </a:p>
          <a:p>
            <a:pPr>
              <a:buFont typeface="Wingdings" charset="2"/>
              <a:buChar char="ü"/>
            </a:pPr>
            <a:r>
              <a:rPr lang="uk-UA" sz="3200" dirty="0" smtClean="0"/>
              <a:t>Німеччина – 6291,8 млн дол., </a:t>
            </a:r>
          </a:p>
          <a:p>
            <a:pPr>
              <a:buFont typeface="Wingdings" charset="2"/>
              <a:buChar char="ü"/>
            </a:pPr>
            <a:r>
              <a:rPr lang="uk-UA" sz="3200" dirty="0" smtClean="0"/>
              <a:t>Нідерланди – 5561,5 млн дол.,</a:t>
            </a:r>
          </a:p>
          <a:p>
            <a:pPr>
              <a:buFont typeface="Wingdings" charset="2"/>
              <a:buChar char="ü"/>
            </a:pPr>
            <a:r>
              <a:rPr lang="uk-UA" sz="3200" dirty="0" smtClean="0"/>
              <a:t>Російська Федерація – 4287,4 млн дол., </a:t>
            </a:r>
          </a:p>
          <a:p>
            <a:pPr>
              <a:buFont typeface="Wingdings" charset="2"/>
              <a:buChar char="ü"/>
            </a:pPr>
            <a:r>
              <a:rPr lang="uk-UA" sz="3200" dirty="0" smtClean="0"/>
              <a:t>Австрія –3257,5 млн дол.,</a:t>
            </a:r>
          </a:p>
          <a:p>
            <a:pPr>
              <a:buFont typeface="Wingdings" charset="2"/>
              <a:buChar char="ü"/>
            </a:pPr>
            <a:r>
              <a:rPr lang="uk-UA" sz="3200" dirty="0" smtClean="0"/>
              <a:t>Велика Британія – 2714,1 млн дол., </a:t>
            </a:r>
          </a:p>
          <a:p>
            <a:pPr>
              <a:buFont typeface="Wingdings" charset="2"/>
              <a:buChar char="ü"/>
            </a:pPr>
            <a:r>
              <a:rPr lang="uk-UA" sz="3200" dirty="0" smtClean="0"/>
              <a:t>Британські Віргінські Острови – 2493,5 млн дол., </a:t>
            </a:r>
          </a:p>
          <a:p>
            <a:pPr>
              <a:buFont typeface="Wingdings" charset="2"/>
              <a:buChar char="ü"/>
            </a:pPr>
            <a:r>
              <a:rPr lang="uk-UA" sz="3200" dirty="0" smtClean="0"/>
              <a:t>Франція – 1825,8 млн. дол., </a:t>
            </a:r>
          </a:p>
          <a:p>
            <a:pPr>
              <a:buFont typeface="Wingdings" charset="2"/>
              <a:buChar char="ü"/>
            </a:pPr>
            <a:r>
              <a:rPr lang="uk-UA" sz="3200" dirty="0" smtClean="0"/>
              <a:t>Швейцарія – 1325,4 млн дол.,</a:t>
            </a:r>
          </a:p>
          <a:p>
            <a:pPr>
              <a:buFont typeface="Wingdings" charset="2"/>
              <a:buChar char="ü"/>
            </a:pPr>
            <a:r>
              <a:rPr lang="uk-UA" sz="3200" dirty="0" smtClean="0"/>
              <a:t>Італія – 1267,8 млн дол.</a:t>
            </a:r>
            <a:r>
              <a:rPr lang="ru-RU" sz="3200" dirty="0" smtClean="0"/>
              <a:t>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xmlns="" val="174536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Головні фактори привабливості України: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</a:t>
            </a:r>
            <a:r>
              <a:rPr lang="uk-UA" dirty="0" smtClean="0"/>
              <a:t>начні обсяги природних ресурсів;</a:t>
            </a:r>
          </a:p>
          <a:p>
            <a:r>
              <a:rPr lang="ru-RU" dirty="0" smtClean="0"/>
              <a:t>В</a:t>
            </a:r>
            <a:r>
              <a:rPr lang="uk-UA" dirty="0" smtClean="0"/>
              <a:t>дале географічне розташування та вигідні кліматичні умови;</a:t>
            </a:r>
          </a:p>
          <a:p>
            <a:r>
              <a:rPr lang="ru-RU" dirty="0" smtClean="0"/>
              <a:t>П</a:t>
            </a:r>
            <a:r>
              <a:rPr lang="uk-UA" dirty="0" smtClean="0"/>
              <a:t>отенціал для розвитку усіх сфер : туристично-рекреаційний, металургіний, енергетично-паливний, агро-промисловий та ін. </a:t>
            </a:r>
            <a:r>
              <a:rPr lang="ru-RU" dirty="0" smtClean="0"/>
              <a:t>к</a:t>
            </a:r>
            <a:r>
              <a:rPr lang="uk-UA" dirty="0" smtClean="0"/>
              <a:t>омплекси;</a:t>
            </a:r>
          </a:p>
          <a:p>
            <a:r>
              <a:rPr lang="ru-RU" dirty="0" smtClean="0"/>
              <a:t>К</a:t>
            </a:r>
            <a:r>
              <a:rPr lang="uk-UA" dirty="0" smtClean="0"/>
              <a:t>валіфікована і дешева робоча сила;</a:t>
            </a:r>
          </a:p>
          <a:p>
            <a:r>
              <a:rPr lang="uk-UA" dirty="0"/>
              <a:t>В</a:t>
            </a:r>
            <a:r>
              <a:rPr lang="uk-UA" dirty="0" smtClean="0"/>
              <a:t>еликий </a:t>
            </a:r>
            <a:r>
              <a:rPr lang="uk-UA" dirty="0"/>
              <a:t>науково-технічний </a:t>
            </a:r>
            <a:r>
              <a:rPr lang="uk-UA" dirty="0" smtClean="0"/>
              <a:t>потенціал.</a:t>
            </a:r>
            <a:r>
              <a:rPr lang="ru-RU" dirty="0" smtClean="0"/>
              <a:t> </a:t>
            </a:r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10976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Шляхи покращення інвестиційного клімату: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992"/>
            <a:ext cx="7467600" cy="4525963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У</a:t>
            </a:r>
            <a:r>
              <a:rPr lang="uk-UA" dirty="0" smtClean="0"/>
              <a:t>досконалення </a:t>
            </a:r>
            <a:r>
              <a:rPr lang="uk-UA" dirty="0"/>
              <a:t>законодавства, що регулює інвестиційну діяльність, зняття перешкод в інвестуванні</a:t>
            </a:r>
            <a:r>
              <a:rPr lang="ru-RU" dirty="0"/>
              <a:t> 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uk-UA" dirty="0" smtClean="0"/>
              <a:t>Поліпшення загального </a:t>
            </a:r>
            <a:r>
              <a:rPr lang="uk-UA" dirty="0"/>
              <a:t>(податкового, земельного, корпоративного, митного) та спеціального </a:t>
            </a:r>
            <a:r>
              <a:rPr lang="uk-UA" dirty="0" smtClean="0"/>
              <a:t>законодавства</a:t>
            </a:r>
            <a:r>
              <a:rPr lang="en-US" dirty="0"/>
              <a:t>;</a:t>
            </a:r>
            <a:endParaRPr lang="ru-RU" dirty="0" smtClean="0"/>
          </a:p>
          <a:p>
            <a:r>
              <a:rPr lang="uk-UA" dirty="0"/>
              <a:t>З</a:t>
            </a:r>
            <a:r>
              <a:rPr lang="uk-UA" dirty="0" smtClean="0"/>
              <a:t>меншення </a:t>
            </a:r>
            <a:r>
              <a:rPr lang="uk-UA" dirty="0"/>
              <a:t>адміністративних </a:t>
            </a:r>
            <a:r>
              <a:rPr lang="uk-UA" dirty="0" smtClean="0"/>
              <a:t>бар'єрів;</a:t>
            </a:r>
          </a:p>
          <a:p>
            <a:r>
              <a:rPr lang="ru-RU" dirty="0" err="1"/>
              <a:t>М</a:t>
            </a:r>
            <a:r>
              <a:rPr lang="ru-RU" dirty="0" err="1" smtClean="0"/>
              <a:t>оніторинг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ефективним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en-US" dirty="0" smtClean="0"/>
              <a:t>;</a:t>
            </a:r>
          </a:p>
          <a:p>
            <a:r>
              <a:rPr lang="uk-UA" dirty="0"/>
              <a:t>К</a:t>
            </a:r>
            <a:r>
              <a:rPr lang="uk-UA" dirty="0" smtClean="0"/>
              <a:t>онтроль за інвестиційним кліматом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ru-RU" dirty="0" err="1"/>
              <a:t>Обгрунтована</a:t>
            </a:r>
            <a:r>
              <a:rPr lang="ru-RU" dirty="0"/>
              <a:t> </a:t>
            </a:r>
            <a:r>
              <a:rPr lang="ru-RU" dirty="0" err="1"/>
              <a:t>обмежувальна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у </a:t>
            </a:r>
            <a:r>
              <a:rPr lang="ru-RU" dirty="0" err="1"/>
              <a:t>важливих</a:t>
            </a:r>
            <a:r>
              <a:rPr lang="ru-RU" dirty="0"/>
              <a:t> сферах </a:t>
            </a:r>
            <a:r>
              <a:rPr lang="ru-RU" dirty="0" err="1"/>
              <a:t>життєзабезпечення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uk-UA" dirty="0" smtClean="0"/>
              <a:t>Забезпечення захисту </a:t>
            </a:r>
            <a:r>
              <a:rPr lang="uk-UA" dirty="0"/>
              <a:t>прав </a:t>
            </a:r>
            <a:r>
              <a:rPr lang="uk-UA" dirty="0" smtClean="0"/>
              <a:t>власності;</a:t>
            </a:r>
          </a:p>
          <a:p>
            <a:r>
              <a:rPr lang="uk-UA" dirty="0"/>
              <a:t>Р</a:t>
            </a:r>
            <a:r>
              <a:rPr lang="uk-UA" dirty="0" smtClean="0"/>
              <a:t>озвиток </a:t>
            </a:r>
            <a:r>
              <a:rPr lang="uk-UA" dirty="0"/>
              <a:t>інформаційної інфраструктури </a:t>
            </a:r>
            <a:r>
              <a:rPr lang="uk-UA" dirty="0" smtClean="0"/>
              <a:t>ринку.</a:t>
            </a:r>
            <a:r>
              <a:rPr lang="ru-RU" dirty="0" smtClean="0"/>
              <a:t> </a:t>
            </a:r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485459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Техническая.thmx</Template>
  <TotalTime>135</TotalTime>
  <Words>362</Words>
  <Application>Microsoft Macintosh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ІНОЗЕМНЕ ПАРТНЕРСТВО В УКРАЇНІ : ІНВЕСТИЦІЙНИЙ АСПЕКТ </vt:lpstr>
      <vt:lpstr>План презентації:</vt:lpstr>
      <vt:lpstr>Інвестиційний клімат України:</vt:lpstr>
      <vt:lpstr>Причини падіння інтересу іноземних інвесторів до України: </vt:lpstr>
      <vt:lpstr>Масштаби залучення іноземних коштів:</vt:lpstr>
      <vt:lpstr>Головні фактори привабливості України:</vt:lpstr>
      <vt:lpstr>Шляхи покращення інвестиційного клімату: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ІНОЗЕМНЕ ПАРТНЕРСТВО В УКРАЇНІ : ІНВЕСТИЦІЙНИЙ АСПЕКТ </dc:title>
  <dc:creator>macbook pro</dc:creator>
  <cp:lastModifiedBy>Админ</cp:lastModifiedBy>
  <cp:revision>11</cp:revision>
  <dcterms:created xsi:type="dcterms:W3CDTF">2015-03-21T08:47:30Z</dcterms:created>
  <dcterms:modified xsi:type="dcterms:W3CDTF">2015-03-31T15:49:30Z</dcterms:modified>
</cp:coreProperties>
</file>