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3" r:id="rId7"/>
    <p:sldId id="262" r:id="rId8"/>
    <p:sldId id="278" r:id="rId9"/>
    <p:sldId id="279" r:id="rId10"/>
    <p:sldId id="280" r:id="rId11"/>
    <p:sldId id="264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BE8B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4" d="100"/>
          <a:sy n="64" d="100"/>
        </p:scale>
        <p:origin x="-15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6A7121-CBC1-41AD-9CBE-867BA0596D8F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1239C14-0E4F-4C3C-99B0-50B8B99EA3F3}">
      <dgm:prSet/>
      <dgm:spPr/>
      <dgm:t>
        <a:bodyPr/>
        <a:lstStyle/>
        <a:p>
          <a:pPr rtl="0"/>
          <a:r>
            <a:rPr lang="uk-UA" dirty="0" smtClean="0"/>
            <a:t>Фінансове управління</a:t>
          </a:r>
          <a:endParaRPr lang="ru-RU" dirty="0"/>
        </a:p>
      </dgm:t>
    </dgm:pt>
    <dgm:pt modelId="{32A2BABD-D89C-4A49-946B-88065973622D}" type="parTrans" cxnId="{D4DC7B7E-0B2F-4DD6-B755-74902F1CE4A4}">
      <dgm:prSet/>
      <dgm:spPr/>
      <dgm:t>
        <a:bodyPr/>
        <a:lstStyle/>
        <a:p>
          <a:endParaRPr lang="ru-RU"/>
        </a:p>
      </dgm:t>
    </dgm:pt>
    <dgm:pt modelId="{06B186AB-E9B9-4EF3-8262-F94831ECDB05}" type="sibTrans" cxnId="{D4DC7B7E-0B2F-4DD6-B755-74902F1CE4A4}">
      <dgm:prSet/>
      <dgm:spPr/>
      <dgm:t>
        <a:bodyPr/>
        <a:lstStyle/>
        <a:p>
          <a:endParaRPr lang="ru-RU"/>
        </a:p>
      </dgm:t>
    </dgm:pt>
    <dgm:pt modelId="{D1498594-22CA-4A5C-8C06-7A8C1CC9AF98}">
      <dgm:prSet/>
      <dgm:spPr/>
      <dgm:t>
        <a:bodyPr/>
        <a:lstStyle/>
        <a:p>
          <a:pPr rtl="0"/>
          <a:r>
            <a:rPr lang="uk-UA" dirty="0" smtClean="0"/>
            <a:t>Маркетингова політика </a:t>
          </a:r>
          <a:endParaRPr lang="ru-RU" dirty="0"/>
        </a:p>
      </dgm:t>
    </dgm:pt>
    <dgm:pt modelId="{496E70D0-C149-4956-B62A-01378EE1B20F}" type="parTrans" cxnId="{02ED3F11-5537-4D4C-8122-635992165B8D}">
      <dgm:prSet/>
      <dgm:spPr/>
      <dgm:t>
        <a:bodyPr/>
        <a:lstStyle/>
        <a:p>
          <a:endParaRPr lang="ru-RU"/>
        </a:p>
      </dgm:t>
    </dgm:pt>
    <dgm:pt modelId="{D5216B93-9874-40A5-9060-83C5CDD7EA18}" type="sibTrans" cxnId="{02ED3F11-5537-4D4C-8122-635992165B8D}">
      <dgm:prSet/>
      <dgm:spPr/>
      <dgm:t>
        <a:bodyPr/>
        <a:lstStyle/>
        <a:p>
          <a:endParaRPr lang="ru-RU"/>
        </a:p>
      </dgm:t>
    </dgm:pt>
    <dgm:pt modelId="{0F1E7132-5D78-47CE-991D-FDB55DEFDCCF}">
      <dgm:prSet/>
      <dgm:spPr/>
      <dgm:t>
        <a:bodyPr/>
        <a:lstStyle/>
        <a:p>
          <a:pPr rtl="0"/>
          <a:r>
            <a:rPr lang="uk-UA" dirty="0" smtClean="0"/>
            <a:t>Управління персоналом</a:t>
          </a:r>
          <a:endParaRPr lang="uk-UA" dirty="0"/>
        </a:p>
      </dgm:t>
    </dgm:pt>
    <dgm:pt modelId="{33FF8124-0E7B-49F1-8FC0-9F5533747728}" type="parTrans" cxnId="{0D8C064C-7238-4952-B8AA-1EB989DBCEB1}">
      <dgm:prSet/>
      <dgm:spPr/>
      <dgm:t>
        <a:bodyPr/>
        <a:lstStyle/>
        <a:p>
          <a:endParaRPr lang="ru-RU"/>
        </a:p>
      </dgm:t>
    </dgm:pt>
    <dgm:pt modelId="{22F8971D-C5AF-47E0-93DF-F1E7AEB9BD87}" type="sibTrans" cxnId="{0D8C064C-7238-4952-B8AA-1EB989DBCEB1}">
      <dgm:prSet/>
      <dgm:spPr/>
      <dgm:t>
        <a:bodyPr/>
        <a:lstStyle/>
        <a:p>
          <a:endParaRPr lang="ru-RU"/>
        </a:p>
      </dgm:t>
    </dgm:pt>
    <dgm:pt modelId="{9AC9968D-B618-4759-82A9-337B261E8564}">
      <dgm:prSet/>
      <dgm:spPr/>
      <dgm:t>
        <a:bodyPr/>
        <a:lstStyle/>
        <a:p>
          <a:pPr rtl="0"/>
          <a:r>
            <a:rPr lang="uk-UA" dirty="0" smtClean="0"/>
            <a:t>Інвестиційна політика </a:t>
          </a:r>
          <a:endParaRPr lang="uk-UA" dirty="0"/>
        </a:p>
      </dgm:t>
    </dgm:pt>
    <dgm:pt modelId="{852C0B5E-C4A9-4BBC-A3FC-AD8F945CD50D}" type="parTrans" cxnId="{735C66DE-347E-49CF-BBAB-2C1B636F1077}">
      <dgm:prSet/>
      <dgm:spPr/>
      <dgm:t>
        <a:bodyPr/>
        <a:lstStyle/>
        <a:p>
          <a:endParaRPr lang="ru-RU"/>
        </a:p>
      </dgm:t>
    </dgm:pt>
    <dgm:pt modelId="{5D9D0BED-0334-4945-A483-71657DD6C4E2}" type="sibTrans" cxnId="{735C66DE-347E-49CF-BBAB-2C1B636F1077}">
      <dgm:prSet/>
      <dgm:spPr/>
      <dgm:t>
        <a:bodyPr/>
        <a:lstStyle/>
        <a:p>
          <a:endParaRPr lang="ru-RU"/>
        </a:p>
      </dgm:t>
    </dgm:pt>
    <dgm:pt modelId="{F52DFB31-9AAB-4EF9-B495-E0A2222BFD15}">
      <dgm:prSet/>
      <dgm:spPr/>
      <dgm:t>
        <a:bodyPr/>
        <a:lstStyle/>
        <a:p>
          <a:pPr rtl="0"/>
          <a:r>
            <a:rPr lang="ru-RU" dirty="0" err="1" smtClean="0"/>
            <a:t>Організаційне</a:t>
          </a:r>
          <a:r>
            <a:rPr lang="ru-RU" dirty="0" smtClean="0"/>
            <a:t> </a:t>
          </a:r>
          <a:r>
            <a:rPr lang="ru-RU" dirty="0" err="1" smtClean="0"/>
            <a:t>управління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операційний</a:t>
          </a:r>
          <a:r>
            <a:rPr lang="ru-RU" dirty="0" smtClean="0"/>
            <a:t> менеджмент </a:t>
          </a:r>
          <a:endParaRPr lang="uk-UA" dirty="0"/>
        </a:p>
      </dgm:t>
    </dgm:pt>
    <dgm:pt modelId="{EC0835D9-DC82-4867-BE35-4DDF45E98B44}" type="parTrans" cxnId="{7B1D83FA-E084-4BAB-A478-C7E93186B119}">
      <dgm:prSet/>
      <dgm:spPr/>
      <dgm:t>
        <a:bodyPr/>
        <a:lstStyle/>
        <a:p>
          <a:endParaRPr lang="ru-RU"/>
        </a:p>
      </dgm:t>
    </dgm:pt>
    <dgm:pt modelId="{9C25751C-8E34-47AA-9A8D-203DCB6F0CA9}" type="sibTrans" cxnId="{7B1D83FA-E084-4BAB-A478-C7E93186B119}">
      <dgm:prSet/>
      <dgm:spPr/>
      <dgm:t>
        <a:bodyPr/>
        <a:lstStyle/>
        <a:p>
          <a:endParaRPr lang="ru-RU"/>
        </a:p>
      </dgm:t>
    </dgm:pt>
    <dgm:pt modelId="{EBDA550E-D8CC-45D9-8480-51A0445B2549}" type="pres">
      <dgm:prSet presAssocID="{CE6A7121-CBC1-41AD-9CBE-867BA0596D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B83411-5103-4291-8F2C-4DFD438FF0FC}" type="pres">
      <dgm:prSet presAssocID="{51239C14-0E4F-4C3C-99B0-50B8B99EA3F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BE4EB3-3FC2-4BF4-9D4F-EE1960F01D8D}" type="pres">
      <dgm:prSet presAssocID="{06B186AB-E9B9-4EF3-8262-F94831ECDB05}" presName="spacer" presStyleCnt="0"/>
      <dgm:spPr/>
    </dgm:pt>
    <dgm:pt modelId="{38B5847C-DE40-458B-AC76-19B552D6104B}" type="pres">
      <dgm:prSet presAssocID="{D1498594-22CA-4A5C-8C06-7A8C1CC9AF9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861B6-E554-43C3-A741-720066E981F7}" type="pres">
      <dgm:prSet presAssocID="{D5216B93-9874-40A5-9060-83C5CDD7EA18}" presName="spacer" presStyleCnt="0"/>
      <dgm:spPr/>
    </dgm:pt>
    <dgm:pt modelId="{6A45CDBE-9A51-4676-BA0F-3C7B2D93D5A9}" type="pres">
      <dgm:prSet presAssocID="{0F1E7132-5D78-47CE-991D-FDB55DEFDCC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8283B4-616A-4510-BA60-C57ACD6A0B8B}" type="pres">
      <dgm:prSet presAssocID="{22F8971D-C5AF-47E0-93DF-F1E7AEB9BD87}" presName="spacer" presStyleCnt="0"/>
      <dgm:spPr/>
    </dgm:pt>
    <dgm:pt modelId="{D330CB13-873D-415C-8CE1-322FADF1187D}" type="pres">
      <dgm:prSet presAssocID="{9AC9968D-B618-4759-82A9-337B261E856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78720D-096C-4305-9102-BC28CAE21BB0}" type="pres">
      <dgm:prSet presAssocID="{5D9D0BED-0334-4945-A483-71657DD6C4E2}" presName="spacer" presStyleCnt="0"/>
      <dgm:spPr/>
    </dgm:pt>
    <dgm:pt modelId="{D24F1463-5183-4FEC-AB18-5C3C835E95E3}" type="pres">
      <dgm:prSet presAssocID="{F52DFB31-9AAB-4EF9-B495-E0A2222BFD1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ED3F11-5537-4D4C-8122-635992165B8D}" srcId="{CE6A7121-CBC1-41AD-9CBE-867BA0596D8F}" destId="{D1498594-22CA-4A5C-8C06-7A8C1CC9AF98}" srcOrd="1" destOrd="0" parTransId="{496E70D0-C149-4956-B62A-01378EE1B20F}" sibTransId="{D5216B93-9874-40A5-9060-83C5CDD7EA18}"/>
    <dgm:cxn modelId="{581ACAEC-329B-45F3-A990-80F4E29B8464}" type="presOf" srcId="{D1498594-22CA-4A5C-8C06-7A8C1CC9AF98}" destId="{38B5847C-DE40-458B-AC76-19B552D6104B}" srcOrd="0" destOrd="0" presId="urn:microsoft.com/office/officeart/2005/8/layout/vList2"/>
    <dgm:cxn modelId="{0D8C064C-7238-4952-B8AA-1EB989DBCEB1}" srcId="{CE6A7121-CBC1-41AD-9CBE-867BA0596D8F}" destId="{0F1E7132-5D78-47CE-991D-FDB55DEFDCCF}" srcOrd="2" destOrd="0" parTransId="{33FF8124-0E7B-49F1-8FC0-9F5533747728}" sibTransId="{22F8971D-C5AF-47E0-93DF-F1E7AEB9BD87}"/>
    <dgm:cxn modelId="{16628EF3-70F4-4E3F-8D95-2FEDCEA9D430}" type="presOf" srcId="{F52DFB31-9AAB-4EF9-B495-E0A2222BFD15}" destId="{D24F1463-5183-4FEC-AB18-5C3C835E95E3}" srcOrd="0" destOrd="0" presId="urn:microsoft.com/office/officeart/2005/8/layout/vList2"/>
    <dgm:cxn modelId="{D4DC7B7E-0B2F-4DD6-B755-74902F1CE4A4}" srcId="{CE6A7121-CBC1-41AD-9CBE-867BA0596D8F}" destId="{51239C14-0E4F-4C3C-99B0-50B8B99EA3F3}" srcOrd="0" destOrd="0" parTransId="{32A2BABD-D89C-4A49-946B-88065973622D}" sibTransId="{06B186AB-E9B9-4EF3-8262-F94831ECDB05}"/>
    <dgm:cxn modelId="{14062DB7-D4A5-449D-8FEB-E2DD96FE9071}" type="presOf" srcId="{CE6A7121-CBC1-41AD-9CBE-867BA0596D8F}" destId="{EBDA550E-D8CC-45D9-8480-51A0445B2549}" srcOrd="0" destOrd="0" presId="urn:microsoft.com/office/officeart/2005/8/layout/vList2"/>
    <dgm:cxn modelId="{028240BA-DDAD-4B81-9582-818EF22FA560}" type="presOf" srcId="{0F1E7132-5D78-47CE-991D-FDB55DEFDCCF}" destId="{6A45CDBE-9A51-4676-BA0F-3C7B2D93D5A9}" srcOrd="0" destOrd="0" presId="urn:microsoft.com/office/officeart/2005/8/layout/vList2"/>
    <dgm:cxn modelId="{7B1D83FA-E084-4BAB-A478-C7E93186B119}" srcId="{CE6A7121-CBC1-41AD-9CBE-867BA0596D8F}" destId="{F52DFB31-9AAB-4EF9-B495-E0A2222BFD15}" srcOrd="4" destOrd="0" parTransId="{EC0835D9-DC82-4867-BE35-4DDF45E98B44}" sibTransId="{9C25751C-8E34-47AA-9A8D-203DCB6F0CA9}"/>
    <dgm:cxn modelId="{589A2A9C-5AA3-4237-9B6D-AC4078817456}" type="presOf" srcId="{51239C14-0E4F-4C3C-99B0-50B8B99EA3F3}" destId="{07B83411-5103-4291-8F2C-4DFD438FF0FC}" srcOrd="0" destOrd="0" presId="urn:microsoft.com/office/officeart/2005/8/layout/vList2"/>
    <dgm:cxn modelId="{5FCECF9C-DB94-444D-9199-E94F58AB05D3}" type="presOf" srcId="{9AC9968D-B618-4759-82A9-337B261E8564}" destId="{D330CB13-873D-415C-8CE1-322FADF1187D}" srcOrd="0" destOrd="0" presId="urn:microsoft.com/office/officeart/2005/8/layout/vList2"/>
    <dgm:cxn modelId="{735C66DE-347E-49CF-BBAB-2C1B636F1077}" srcId="{CE6A7121-CBC1-41AD-9CBE-867BA0596D8F}" destId="{9AC9968D-B618-4759-82A9-337B261E8564}" srcOrd="3" destOrd="0" parTransId="{852C0B5E-C4A9-4BBC-A3FC-AD8F945CD50D}" sibTransId="{5D9D0BED-0334-4945-A483-71657DD6C4E2}"/>
    <dgm:cxn modelId="{3F80A9F8-1E3C-4207-A9A9-919266DD5823}" type="presParOf" srcId="{EBDA550E-D8CC-45D9-8480-51A0445B2549}" destId="{07B83411-5103-4291-8F2C-4DFD438FF0FC}" srcOrd="0" destOrd="0" presId="urn:microsoft.com/office/officeart/2005/8/layout/vList2"/>
    <dgm:cxn modelId="{72906E34-45D3-45BA-AFE3-6848941FE4A3}" type="presParOf" srcId="{EBDA550E-D8CC-45D9-8480-51A0445B2549}" destId="{80BE4EB3-3FC2-4BF4-9D4F-EE1960F01D8D}" srcOrd="1" destOrd="0" presId="urn:microsoft.com/office/officeart/2005/8/layout/vList2"/>
    <dgm:cxn modelId="{8AFD99F3-C4F8-4086-86F6-4758A94F9B15}" type="presParOf" srcId="{EBDA550E-D8CC-45D9-8480-51A0445B2549}" destId="{38B5847C-DE40-458B-AC76-19B552D6104B}" srcOrd="2" destOrd="0" presId="urn:microsoft.com/office/officeart/2005/8/layout/vList2"/>
    <dgm:cxn modelId="{9470A491-BF4C-4244-A424-BE760D58B8C3}" type="presParOf" srcId="{EBDA550E-D8CC-45D9-8480-51A0445B2549}" destId="{11E861B6-E554-43C3-A741-720066E981F7}" srcOrd="3" destOrd="0" presId="urn:microsoft.com/office/officeart/2005/8/layout/vList2"/>
    <dgm:cxn modelId="{AE07EFAA-0C90-423A-8A3C-4340DD0D90F8}" type="presParOf" srcId="{EBDA550E-D8CC-45D9-8480-51A0445B2549}" destId="{6A45CDBE-9A51-4676-BA0F-3C7B2D93D5A9}" srcOrd="4" destOrd="0" presId="urn:microsoft.com/office/officeart/2005/8/layout/vList2"/>
    <dgm:cxn modelId="{B4DA95B8-7F1E-439F-996F-219C38FD7B29}" type="presParOf" srcId="{EBDA550E-D8CC-45D9-8480-51A0445B2549}" destId="{B38283B4-616A-4510-BA60-C57ACD6A0B8B}" srcOrd="5" destOrd="0" presId="urn:microsoft.com/office/officeart/2005/8/layout/vList2"/>
    <dgm:cxn modelId="{09DACC9D-3119-4C2C-95AB-F60A6613E514}" type="presParOf" srcId="{EBDA550E-D8CC-45D9-8480-51A0445B2549}" destId="{D330CB13-873D-415C-8CE1-322FADF1187D}" srcOrd="6" destOrd="0" presId="urn:microsoft.com/office/officeart/2005/8/layout/vList2"/>
    <dgm:cxn modelId="{9E38D3DB-26DB-4639-A044-F1C7EC3955AE}" type="presParOf" srcId="{EBDA550E-D8CC-45D9-8480-51A0445B2549}" destId="{D878720D-096C-4305-9102-BC28CAE21BB0}" srcOrd="7" destOrd="0" presId="urn:microsoft.com/office/officeart/2005/8/layout/vList2"/>
    <dgm:cxn modelId="{507B9EC4-2DE0-497E-8D92-035E6A137DC7}" type="presParOf" srcId="{EBDA550E-D8CC-45D9-8480-51A0445B2549}" destId="{D24F1463-5183-4FEC-AB18-5C3C835E95E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B83411-5103-4291-8F2C-4DFD438FF0FC}">
      <dsp:nvSpPr>
        <dsp:cNvPr id="0" name=""/>
        <dsp:cNvSpPr/>
      </dsp:nvSpPr>
      <dsp:spPr>
        <a:xfrm>
          <a:off x="0" y="707460"/>
          <a:ext cx="7488832" cy="57563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Фінансове управління</a:t>
          </a:r>
          <a:endParaRPr lang="ru-RU" sz="2400" kern="1200" dirty="0"/>
        </a:p>
      </dsp:txBody>
      <dsp:txXfrm>
        <a:off x="0" y="707460"/>
        <a:ext cx="7488832" cy="575639"/>
      </dsp:txXfrm>
    </dsp:sp>
    <dsp:sp modelId="{38B5847C-DE40-458B-AC76-19B552D6104B}">
      <dsp:nvSpPr>
        <dsp:cNvPr id="0" name=""/>
        <dsp:cNvSpPr/>
      </dsp:nvSpPr>
      <dsp:spPr>
        <a:xfrm>
          <a:off x="0" y="1352220"/>
          <a:ext cx="7488832" cy="575639"/>
        </a:xfrm>
        <a:prstGeom prst="round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Маркетингова політика </a:t>
          </a:r>
          <a:endParaRPr lang="ru-RU" sz="2400" kern="1200" dirty="0"/>
        </a:p>
      </dsp:txBody>
      <dsp:txXfrm>
        <a:off x="0" y="1352220"/>
        <a:ext cx="7488832" cy="575639"/>
      </dsp:txXfrm>
    </dsp:sp>
    <dsp:sp modelId="{6A45CDBE-9A51-4676-BA0F-3C7B2D93D5A9}">
      <dsp:nvSpPr>
        <dsp:cNvPr id="0" name=""/>
        <dsp:cNvSpPr/>
      </dsp:nvSpPr>
      <dsp:spPr>
        <a:xfrm>
          <a:off x="0" y="1996980"/>
          <a:ext cx="7488832" cy="575639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Управління персоналом</a:t>
          </a:r>
          <a:endParaRPr lang="uk-UA" sz="2400" kern="1200" dirty="0"/>
        </a:p>
      </dsp:txBody>
      <dsp:txXfrm>
        <a:off x="0" y="1996980"/>
        <a:ext cx="7488832" cy="575639"/>
      </dsp:txXfrm>
    </dsp:sp>
    <dsp:sp modelId="{D330CB13-873D-415C-8CE1-322FADF1187D}">
      <dsp:nvSpPr>
        <dsp:cNvPr id="0" name=""/>
        <dsp:cNvSpPr/>
      </dsp:nvSpPr>
      <dsp:spPr>
        <a:xfrm>
          <a:off x="0" y="2641740"/>
          <a:ext cx="7488832" cy="575639"/>
        </a:xfrm>
        <a:prstGeom prst="round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Інвестиційна політика </a:t>
          </a:r>
          <a:endParaRPr lang="uk-UA" sz="2400" kern="1200" dirty="0"/>
        </a:p>
      </dsp:txBody>
      <dsp:txXfrm>
        <a:off x="0" y="2641740"/>
        <a:ext cx="7488832" cy="575639"/>
      </dsp:txXfrm>
    </dsp:sp>
    <dsp:sp modelId="{D24F1463-5183-4FEC-AB18-5C3C835E95E3}">
      <dsp:nvSpPr>
        <dsp:cNvPr id="0" name=""/>
        <dsp:cNvSpPr/>
      </dsp:nvSpPr>
      <dsp:spPr>
        <a:xfrm>
          <a:off x="0" y="3286500"/>
          <a:ext cx="7488832" cy="575639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Організаційне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управління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операційний</a:t>
          </a:r>
          <a:r>
            <a:rPr lang="ru-RU" sz="2400" kern="1200" dirty="0" smtClean="0"/>
            <a:t> менеджмент </a:t>
          </a:r>
          <a:endParaRPr lang="uk-UA" sz="2400" kern="1200" dirty="0"/>
        </a:p>
      </dsp:txBody>
      <dsp:txXfrm>
        <a:off x="0" y="3286500"/>
        <a:ext cx="7488832" cy="575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E6DDE-969A-4601-9A78-2B8AF8921928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CDE2-A023-419A-A0D1-32A0AB534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E6DDE-969A-4601-9A78-2B8AF8921928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CDE2-A023-419A-A0D1-32A0AB534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E6DDE-969A-4601-9A78-2B8AF8921928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CDE2-A023-419A-A0D1-32A0AB534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E6DDE-969A-4601-9A78-2B8AF8921928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CDE2-A023-419A-A0D1-32A0AB534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E6DDE-969A-4601-9A78-2B8AF8921928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CDE2-A023-419A-A0D1-32A0AB534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E6DDE-969A-4601-9A78-2B8AF8921928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CDE2-A023-419A-A0D1-32A0AB534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E6DDE-969A-4601-9A78-2B8AF8921928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CDE2-A023-419A-A0D1-32A0AB534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E6DDE-969A-4601-9A78-2B8AF8921928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CDE2-A023-419A-A0D1-32A0AB534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E6DDE-969A-4601-9A78-2B8AF8921928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CDE2-A023-419A-A0D1-32A0AB534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E6DDE-969A-4601-9A78-2B8AF8921928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CDE2-A023-419A-A0D1-32A0AB534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E6DDE-969A-4601-9A78-2B8AF8921928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CDE2-A023-419A-A0D1-32A0AB534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75000"/>
              </a:srgbClr>
            </a:gs>
            <a:gs pos="39999">
              <a:srgbClr val="85C2FF">
                <a:alpha val="62000"/>
              </a:srgbClr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E6DDE-969A-4601-9A78-2B8AF8921928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DCDE2-A023-419A-A0D1-32A0AB534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395536" y="620688"/>
            <a:ext cx="8424936" cy="3456384"/>
          </a:xfrm>
          <a:prstGeom prst="horizontalScroll">
            <a:avLst/>
          </a:prstGeom>
          <a:solidFill>
            <a:srgbClr val="FBE8B7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484784"/>
            <a:ext cx="80228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dirty="0" err="1" smtClean="0"/>
              <a:t>Підвищення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результативності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діяльності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вітчизняних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підприємств</a:t>
            </a:r>
            <a:r>
              <a:rPr lang="ru-RU" sz="3600" b="1" dirty="0" smtClean="0"/>
              <a:t> у </a:t>
            </a:r>
            <a:r>
              <a:rPr lang="ru-RU" sz="3600" b="1" dirty="0" err="1" smtClean="0"/>
              <a:t>кризових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умовах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господарювання</a:t>
            </a:r>
            <a:r>
              <a:rPr lang="ru-RU" sz="3600" b="1" dirty="0" smtClean="0"/>
              <a:t>.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4797152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Century Schoolbook" pitchFamily="18" charset="0"/>
              </a:rPr>
              <a:t>Виконала</a:t>
            </a:r>
          </a:p>
          <a:p>
            <a:r>
              <a:rPr lang="uk-UA" sz="2000" dirty="0" smtClean="0">
                <a:latin typeface="Century Schoolbook" pitchFamily="18" charset="0"/>
              </a:rPr>
              <a:t>студентка 2 курсу,       </a:t>
            </a:r>
            <a:r>
              <a:rPr lang="uk-UA" sz="2000" dirty="0" err="1" smtClean="0">
                <a:latin typeface="Century Schoolbook" pitchFamily="18" charset="0"/>
              </a:rPr>
              <a:t>ФЕтаУ</a:t>
            </a:r>
            <a:r>
              <a:rPr lang="uk-UA" sz="2000" dirty="0" smtClean="0">
                <a:latin typeface="Century Schoolbook" pitchFamily="18" charset="0"/>
              </a:rPr>
              <a:t>, ЕЕП-201</a:t>
            </a:r>
            <a:br>
              <a:rPr lang="uk-UA" sz="2000" dirty="0" smtClean="0">
                <a:latin typeface="Century Schoolbook" pitchFamily="18" charset="0"/>
              </a:rPr>
            </a:br>
            <a:r>
              <a:rPr lang="uk-UA" sz="2000" dirty="0" err="1" smtClean="0">
                <a:latin typeface="Century Schoolbook" pitchFamily="18" charset="0"/>
              </a:rPr>
              <a:t>Горбатікова</a:t>
            </a:r>
            <a:r>
              <a:rPr lang="uk-UA" sz="2000" dirty="0" smtClean="0">
                <a:latin typeface="Century Schoolbook" pitchFamily="18" charset="0"/>
              </a:rPr>
              <a:t> Анастасія</a:t>
            </a:r>
            <a:endParaRPr lang="ru-RU" sz="2000" dirty="0">
              <a:latin typeface="Century Schoolbook" pitchFamily="18" charset="0"/>
            </a:endParaRPr>
          </a:p>
        </p:txBody>
      </p:sp>
      <p:pic>
        <p:nvPicPr>
          <p:cNvPr id="20484" name="Picture 4" descr="http://blogs.gartner.com/hank-barnes/files/2013/08/business_people_team_succe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53824"/>
            <a:ext cx="4572000" cy="310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95536" y="260648"/>
            <a:ext cx="8424936" cy="6336704"/>
          </a:xfrm>
          <a:prstGeom prst="round2DiagRect">
            <a:avLst/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bcii.com/upload/Org%20Devt%20Bldg%20Block%2007-27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844824"/>
            <a:ext cx="3538843" cy="40609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1916832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Організаційне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операційний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менеджмент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розробку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стратегії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організаційних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аналізується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організаційна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структура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спеціалізації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концентрації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кооперації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централізації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управлінські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склад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управлінських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ланок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взаємодію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ступінь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централізації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економічних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організаційних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соціально-психологічних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764704"/>
            <a:ext cx="82398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Організаційне</a:t>
            </a:r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95536" y="260648"/>
            <a:ext cx="8424936" cy="6336704"/>
          </a:xfrm>
          <a:prstGeom prst="round2DiagRect">
            <a:avLst/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852936"/>
            <a:ext cx="6696744" cy="37444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  <a:alpha val="7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://www.claviga.com/img/du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2656"/>
            <a:ext cx="5526506" cy="2743084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115616" y="2924945"/>
            <a:ext cx="684076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етапі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економічного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вітчизняні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піддаються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негативному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кризових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явищ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першочерговим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завданням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керівників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являється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розробка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інструментів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ефективного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потенціалом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Криза має дві сторони: першу – небезпечну й руйнівну та другу – стимулюючу. Від прийнятих у цей період управлінських рішень і виконуваних дій залежить, чи виживе підприємство та з якими результатами воно вийде з економічного колапсу. Тому вітчизняним підприємствам слід  розробляти та впроваджувати антикризові програми, адже, як відомо, спроби перечекати кризу, відклавши плани з розвитку підприємства й виправдовуючи бездіяльність несприятливими умовами – це прямий шлях до банкрутства.</a:t>
            </a:r>
            <a:r>
              <a:rPr lang="uk-UA" dirty="0" smtClean="0"/>
              <a:t> 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netcampina.com/images/img-tabl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099911" cy="6237312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547664" y="2099757"/>
            <a:ext cx="547260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8800" dirty="0" smtClean="0"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  <a:cs typeface="Arial" pitchFamily="34" charset="0"/>
              </a:rPr>
              <a:t>Дякую за увагу</a:t>
            </a:r>
            <a:endParaRPr kumimoji="0" lang="uk-UA" sz="8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entury Schoolbook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95536" y="404664"/>
            <a:ext cx="8424936" cy="6336704"/>
          </a:xfrm>
          <a:prstGeom prst="round2DiagRect">
            <a:avLst/>
          </a:prstGeom>
          <a:solidFill>
            <a:srgbClr val="FFFFFF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26876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Century Schoolbook" pitchFamily="18" charset="0"/>
                <a:cs typeface="Times New Roman" pitchFamily="18" charset="0"/>
              </a:rPr>
              <a:t> </a:t>
            </a:r>
            <a:endParaRPr lang="ru-RU" sz="2000" dirty="0"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i.imgur.com/9Qqhn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060848"/>
            <a:ext cx="2774079" cy="41044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1340768"/>
            <a:ext cx="4536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 статті розглянуто сутність та процес антикризового управління підприємством та його вплив на підвищення результативності діяльності підприємства, методи та інструменти його здійснення. Викладені напрямки діяльності підприємства в рамках антикризової програми та запропоновано низку антикризових організаційно-економічних заходів, спрямованих на підвищення ефективності промисловості.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95536" y="260648"/>
            <a:ext cx="8424936" cy="6336704"/>
          </a:xfrm>
          <a:prstGeom prst="round2DiagRect">
            <a:avLst/>
          </a:prstGeom>
          <a:solidFill>
            <a:srgbClr val="FFFFFF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http://img-fotki.yandex.ru/get/4609/118613012.b/0_5a37a_534974ac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420888"/>
            <a:ext cx="2707779" cy="3610372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2770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i="1" dirty="0" smtClean="0"/>
              <a:t>	</a:t>
            </a:r>
            <a:r>
              <a:rPr lang="uk-UA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Постановка проблеми.</a:t>
            </a:r>
            <a:r>
              <a:rPr lang="uk-UA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Метою цієї статті є визначення та узагальнення теоретичних засад, практичної значимості удосконалення системи управління в кризових умовах господарювання для підвищення результативності підприємства 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-fotki.yandex.ru/get/6306/36014149.b4/0_6f490_a523c43c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552" y="3059088"/>
            <a:ext cx="8064896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Криза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системне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зниження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платоспроможного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попиту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яке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супроводжується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загостренням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конкурентної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боротьби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Антикризове управління 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− спеціальне, постійно організоване управління, націлене на найбільш оперативне виявлення ознак кризового стану та створення відповідних передумов для його своєчасного подолання з метою забезпечення відновлення життєздатності окремого підприємства, недопущення виникнення ситуації його банкрутства.</a:t>
            </a:r>
          </a:p>
          <a:p>
            <a:pPr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Антикризова програма діяльності підприємства 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− система комплексних заходів по виходу підприємства з кризи, що передбачає пом’якшення, попередження чи подолання негативних тенденцій розвитку підприємства.</a:t>
            </a:r>
            <a:endParaRPr kumimoji="0" lang="uk-UA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755576" y="1700808"/>
          <a:ext cx="7488832" cy="4569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5576" y="1052736"/>
            <a:ext cx="80137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000" b="1" dirty="0" smtClean="0"/>
              <a:t>Напрямки антикризової програми: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95536" y="260648"/>
            <a:ext cx="8424936" cy="6336704"/>
          </a:xfrm>
          <a:prstGeom prst="round2DiagRect">
            <a:avLst/>
          </a:prstGeom>
          <a:solidFill>
            <a:srgbClr val="FFFFFF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43608" y="2204864"/>
            <a:ext cx="69847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Фінансове управління допомагає поновити платоспроможність й відновити достатній рівень фінансової стабільності підприємства. Фінансова стабілізація на підприємстві здійснюється за допомогою оперативного механізму фінансової стабільності, тактичного механізму фінансової стабільності з використанням окремих захисних заходів, стратегічного механізму фінансової стабілізації і являє собою винятково наступальну стратегію фінансового розвитку, що ставить за мету прискорення загального     економічного розвитку підприємства. 	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908720"/>
            <a:ext cx="7729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Фінансове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управління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95536" y="260648"/>
            <a:ext cx="8424936" cy="6336704"/>
          </a:xfrm>
          <a:prstGeom prst="round2DiagRect">
            <a:avLst/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://www.dschool.com.ua/images/content/Kiev/ContentUA/marketing_mene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861048"/>
            <a:ext cx="3528392" cy="26462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43808" y="2060848"/>
            <a:ext cx="55446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Важливим елементом антикризової програми підприємства є маркетингова стратегія, яка передбачає глибокий аналіз ринку, прогнозування його подальшого розвитку, визначення власної позиції на ринку цінової й асортиментної політики, оцінку комерційного ризику, пов'язаного зі зміною ринкової ситуації.	</a:t>
            </a:r>
            <a:r>
              <a:rPr lang="uk-UA" dirty="0" smtClean="0"/>
              <a:t>	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764704"/>
            <a:ext cx="74417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Маркетингова політика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95536" y="260648"/>
            <a:ext cx="8424936" cy="6336704"/>
          </a:xfrm>
          <a:prstGeom prst="round2DiagRect">
            <a:avLst/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1560" y="1844824"/>
            <a:ext cx="49685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Управління персоналом являє собою сукупність цілеспрямованих дій керівників підприємства в цілому, так і  структурних підрозділів з управління підлеглими,спрямованих на досягнення поставлених цілей організації.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Успішне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подолання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кризових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ситуацій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антикризового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персоналом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враховує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фактори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кваліфікованого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антикризового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менеджера,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покращення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мотивації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персоналу,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залучення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персоналу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кризою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можливих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етапах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удосконалення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фірмою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оперативному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стратегічному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рівнях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фактории.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548680"/>
            <a:ext cx="76027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Управління персоналом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 descr="http://api.ning.com/files/u2bIImFH9O8jhg6gqK3iEyAM1lKHcb1mnNtfZTUUqa*Gr9AAdYftVTehgjaZZ2q9a50tUnZFD6jEMJZY1FLj0DgQfe0eMXkZ/group_meeting_puzzle_final_step_1600_cl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9152" y="3429000"/>
            <a:ext cx="4224848" cy="3192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95536" y="260648"/>
            <a:ext cx="8424936" cy="6336704"/>
          </a:xfrm>
          <a:prstGeom prst="round2DiagRect">
            <a:avLst/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 descr="https://www.reconnix.com/images/blog/inv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356992"/>
            <a:ext cx="3305537" cy="22048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1844824"/>
            <a:ext cx="55446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Інвестиційна політика включає такі основні напрями: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управління ризиком;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програмно-цільове управління і складання капітальних бюджетів;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стратегічний аналіз;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стратегічне управління.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 рамках інвестиційної політики на підприємствах необхідно провести оцінку привабливості підприємства та оцінку інвестиційних проектів, які в майбутньому можуть принести підприємству прибуток.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базі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отриманих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розрахунків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розробити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антикризову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інвестиційну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політику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548680"/>
            <a:ext cx="7896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Інвестиційна політика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498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55</cp:revision>
  <dcterms:created xsi:type="dcterms:W3CDTF">2014-11-15T19:00:56Z</dcterms:created>
  <dcterms:modified xsi:type="dcterms:W3CDTF">2015-03-22T09:49:56Z</dcterms:modified>
</cp:coreProperties>
</file>