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BBBA5A6-E319-410E-80D4-1DE359E5EE1F}" type="datetimeFigureOut">
              <a:rPr lang="uk-UA" smtClean="0"/>
              <a:t>23.03.2015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D22A-377D-4CF2-9965-B21BF7FDB651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49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00192" y="188640"/>
            <a:ext cx="261083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>
                <a:latin typeface="Times New Roman" pitchFamily="18" charset="0"/>
                <a:cs typeface="Aharoni" pitchFamily="2" charset="-79"/>
              </a:rPr>
              <a:t>Викона</a:t>
            </a:r>
            <a:r>
              <a:rPr lang="uk-UA" sz="1200" dirty="0">
                <a:latin typeface="Times New Roman" pitchFamily="18" charset="0"/>
                <a:cs typeface="Aharoni" pitchFamily="2" charset="-79"/>
              </a:rPr>
              <a:t>в</a:t>
            </a:r>
            <a:r>
              <a:rPr lang="uk-UA" sz="1200" dirty="0" smtClean="0">
                <a:latin typeface="Times New Roman" pitchFamily="18" charset="0"/>
                <a:cs typeface="Aharoni" pitchFamily="2" charset="-79"/>
              </a:rPr>
              <a:t>: </a:t>
            </a:r>
          </a:p>
          <a:p>
            <a:r>
              <a:rPr lang="uk-UA" sz="1200" dirty="0" smtClean="0">
                <a:latin typeface="Times New Roman" pitchFamily="18" charset="0"/>
                <a:cs typeface="Aharoni" pitchFamily="2" charset="-79"/>
              </a:rPr>
              <a:t>студент </a:t>
            </a:r>
            <a:r>
              <a:rPr lang="uk-UA" sz="1200" dirty="0" err="1" smtClean="0">
                <a:latin typeface="Times New Roman" pitchFamily="18" charset="0"/>
                <a:cs typeface="Aharoni" pitchFamily="2" charset="-79"/>
              </a:rPr>
              <a:t>ФЕтаУ</a:t>
            </a:r>
            <a:r>
              <a:rPr lang="uk-UA" sz="1200" dirty="0" smtClean="0">
                <a:latin typeface="Times New Roman" pitchFamily="18" charset="0"/>
                <a:cs typeface="Aharoni" pitchFamily="2" charset="-79"/>
              </a:rPr>
              <a:t>, 2 курс, ЕЕП-201</a:t>
            </a:r>
          </a:p>
          <a:p>
            <a:r>
              <a:rPr lang="uk-UA" sz="1200" dirty="0" smtClean="0">
                <a:latin typeface="Times New Roman" pitchFamily="18" charset="0"/>
                <a:cs typeface="Aharoni" pitchFamily="2" charset="-79"/>
              </a:rPr>
              <a:t>Чабан Ілля</a:t>
            </a:r>
            <a:endParaRPr lang="ru-RU" sz="1200" dirty="0">
              <a:latin typeface="Times New Roman" pitchFamily="18" charset="0"/>
              <a:cs typeface="Aharoni" pitchFamily="2" charset="-79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898861"/>
            <a:ext cx="8039080" cy="3386386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ІНТЕЛЕКТУАЛІЗАЦІЯ ДІЯЛЬНОСТІ </a:t>
            </a:r>
            <a:r>
              <a:rPr lang="uk-U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СУБ'ЄКТА </a:t>
            </a:r>
            <a:r>
              <a:rPr lang="uk-U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ГОСПОДАРЮВАННЯ</a:t>
            </a:r>
            <a:endParaRPr lang="uk-UA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865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792" y="332656"/>
            <a:ext cx="7560840" cy="1296144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sz="2000" b="1" i="1" dirty="0" err="1"/>
              <a:t>Л</a:t>
            </a:r>
            <a:r>
              <a:rPr lang="ru-RU" sz="2000" b="1" i="1" dirty="0" err="1" smtClean="0"/>
              <a:t>юдський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капітал</a:t>
            </a:r>
            <a:r>
              <a:rPr lang="ru-RU" sz="2000" dirty="0" smtClean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, </a:t>
            </a:r>
            <a:r>
              <a:rPr lang="ru-RU" sz="2000" dirty="0" err="1"/>
              <a:t>навички</a:t>
            </a:r>
            <a:r>
              <a:rPr lang="ru-RU" sz="2000" dirty="0"/>
              <a:t> та </a:t>
            </a:r>
            <a:r>
              <a:rPr lang="ru-RU" sz="2000" dirty="0" err="1"/>
              <a:t>практичний</a:t>
            </a:r>
            <a:r>
              <a:rPr lang="ru-RU" sz="2000" dirty="0"/>
              <a:t> </a:t>
            </a:r>
            <a:r>
              <a:rPr lang="ru-RU" sz="2000" dirty="0" err="1"/>
              <a:t>досвід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зумовлюють</a:t>
            </a:r>
            <a:r>
              <a:rPr lang="ru-RU" sz="2000" dirty="0"/>
              <a:t> </a:t>
            </a:r>
            <a:r>
              <a:rPr lang="ru-RU" sz="2000" dirty="0" err="1"/>
              <a:t>створення</a:t>
            </a:r>
            <a:r>
              <a:rPr lang="ru-RU" sz="2000" dirty="0"/>
              <a:t> нового </a:t>
            </a:r>
            <a:r>
              <a:rPr lang="ru-RU" sz="2000" dirty="0" err="1"/>
              <a:t>знання</a:t>
            </a:r>
            <a:r>
              <a:rPr lang="ru-RU" sz="2000" dirty="0"/>
              <a:t> та </a:t>
            </a:r>
            <a:r>
              <a:rPr lang="ru-RU" sz="2000" dirty="0" err="1"/>
              <a:t>отримання</a:t>
            </a:r>
            <a:r>
              <a:rPr lang="ru-RU" sz="2000" dirty="0"/>
              <a:t> </a:t>
            </a:r>
            <a:r>
              <a:rPr lang="ru-RU" sz="2000" dirty="0" err="1" smtClean="0"/>
              <a:t>прибутку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/>
              <a:t>різного</a:t>
            </a:r>
            <a:r>
              <a:rPr lang="ru-RU" sz="2000" dirty="0"/>
              <a:t> роду </a:t>
            </a:r>
            <a:r>
              <a:rPr lang="ru-RU" sz="2000" dirty="0" err="1"/>
              <a:t>переваг</a:t>
            </a:r>
            <a:r>
              <a:rPr lang="ru-RU" sz="2000" dirty="0"/>
              <a:t> перед конкурентами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/>
              <a:t>майбутньому</a:t>
            </a:r>
            <a:r>
              <a:rPr lang="ru-RU" sz="2000" dirty="0" smtClean="0"/>
              <a:t>, </a:t>
            </a:r>
            <a:r>
              <a:rPr lang="uk-UA" sz="2000" dirty="0" smtClean="0"/>
              <a:t>а також </a:t>
            </a:r>
            <a:r>
              <a:rPr lang="ru-RU" sz="2000" dirty="0" smtClean="0"/>
              <a:t>стан </a:t>
            </a:r>
            <a:r>
              <a:rPr lang="ru-RU" sz="2000" dirty="0" err="1" smtClean="0"/>
              <a:t>здоров'я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працівників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267" y="1777370"/>
            <a:ext cx="3326124" cy="25526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95" y="1710649"/>
            <a:ext cx="3143250" cy="2686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9095" y="4653136"/>
            <a:ext cx="7601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Інтелектуальний капітал підприємства </a:t>
            </a:r>
            <a:r>
              <a:rPr lang="uk-UA" dirty="0" smtClean="0"/>
              <a:t>– це сукупність знань, інформації, досвіду, кваліфікації і мотивації персоналу, організаційних можливостей, каналів і технологій комунікації, здатних створювати додаткову вартість і сприяти забезпеченню конкурентних переваг.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89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2051720" cy="1641376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43808" y="764704"/>
            <a:ext cx="5293955" cy="5272635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uk-UA" b="1" i="1" dirty="0"/>
              <a:t>Особливості інтелектуального капіталу</a:t>
            </a:r>
            <a:r>
              <a:rPr lang="uk-UA" dirty="0" smtClean="0"/>
              <a:t>:</a:t>
            </a:r>
          </a:p>
          <a:p>
            <a:pPr marL="36576" indent="0">
              <a:buNone/>
            </a:pPr>
            <a:endParaRPr lang="uk-UA" dirty="0"/>
          </a:p>
          <a:p>
            <a:pPr lvl="0"/>
            <a:r>
              <a:rPr lang="ru-RU" dirty="0"/>
              <a:t>є «</a:t>
            </a:r>
            <a:r>
              <a:rPr lang="ru-RU" dirty="0" err="1"/>
              <a:t>невидимим</a:t>
            </a:r>
            <a:r>
              <a:rPr lang="ru-RU" dirty="0"/>
              <a:t> активом</a:t>
            </a:r>
            <a:r>
              <a:rPr lang="uk-UA" dirty="0"/>
              <a:t>»,</a:t>
            </a:r>
            <a:r>
              <a:rPr lang="ru-RU" dirty="0"/>
              <a:t> </a:t>
            </a:r>
          </a:p>
          <a:p>
            <a:pPr lvl="0"/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морального </a:t>
            </a:r>
            <a:r>
              <a:rPr lang="ru-RU" dirty="0" err="1" smtClean="0"/>
              <a:t>зносу</a:t>
            </a:r>
            <a:r>
              <a:rPr lang="uk-UA" dirty="0" smtClean="0"/>
              <a:t>;  </a:t>
            </a:r>
            <a:endParaRPr lang="uk-UA" dirty="0"/>
          </a:p>
          <a:p>
            <a:pPr lvl="0"/>
            <a:r>
              <a:rPr lang="uk-UA" dirty="0" smtClean="0">
                <a:effectLst/>
              </a:rPr>
              <a:t>основа </a:t>
            </a:r>
            <a:r>
              <a:rPr lang="uk-UA" dirty="0">
                <a:effectLst/>
              </a:rPr>
              <a:t>для його оцінювання - це вартість, що буде створена в процесі його майбутнього використання</a:t>
            </a:r>
            <a:r>
              <a:rPr lang="uk-UA" dirty="0" smtClean="0">
                <a:effectLst/>
              </a:rPr>
              <a:t>;</a:t>
            </a:r>
          </a:p>
          <a:p>
            <a:pPr lvl="0"/>
            <a:r>
              <a:rPr lang="uk-UA" dirty="0" smtClean="0"/>
              <a:t>необмеженість </a:t>
            </a:r>
            <a:r>
              <a:rPr lang="uk-UA" dirty="0"/>
              <a:t>інформаційного ресурсу;</a:t>
            </a:r>
          </a:p>
          <a:p>
            <a:pPr lvl="0"/>
            <a:r>
              <a:rPr lang="uk-UA" dirty="0"/>
              <a:t>інвестиції в інтелектуальний капітал забезпечують його власнику одержання більш високого доходу відносно інших видів інвестицій.</a:t>
            </a:r>
          </a:p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8" y="4941168"/>
            <a:ext cx="3060403" cy="183624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16632"/>
            <a:ext cx="1248573" cy="150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4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5"/>
            <a:ext cx="8460432" cy="762069"/>
          </a:xfrm>
        </p:spPr>
        <p:txBody>
          <a:bodyPr>
            <a:normAutofit/>
          </a:bodyPr>
          <a:lstStyle/>
          <a:p>
            <a:r>
              <a:rPr lang="uk-UA" sz="3200" i="1" dirty="0" smtClean="0"/>
              <a:t>Особливості постіндустріальної економіки:</a:t>
            </a:r>
            <a:endParaRPr lang="uk-UA" sz="3200" i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268760"/>
            <a:ext cx="5341444" cy="2952328"/>
          </a:xfrm>
        </p:spPr>
        <p:txBody>
          <a:bodyPr>
            <a:noAutofit/>
          </a:bodyPr>
          <a:lstStyle/>
          <a:p>
            <a:r>
              <a:rPr lang="uk-UA" sz="1800" dirty="0">
                <a:effectLst/>
              </a:rPr>
              <a:t>знання формує більшу частину створюваної </a:t>
            </a:r>
            <a:r>
              <a:rPr lang="uk-UA" sz="1800" dirty="0" smtClean="0">
                <a:effectLst/>
              </a:rPr>
              <a:t>вартості;</a:t>
            </a:r>
          </a:p>
          <a:p>
            <a:r>
              <a:rPr lang="uk-UA" sz="1800" dirty="0">
                <a:effectLst/>
              </a:rPr>
              <a:t>"</a:t>
            </a:r>
            <a:r>
              <a:rPr lang="uk-UA" sz="1800" dirty="0" err="1" smtClean="0">
                <a:effectLst/>
              </a:rPr>
              <a:t>софтизація</a:t>
            </a:r>
            <a:r>
              <a:rPr lang="uk-UA" sz="1800" dirty="0" smtClean="0">
                <a:effectLst/>
              </a:rPr>
              <a:t>" економіки;</a:t>
            </a:r>
          </a:p>
          <a:p>
            <a:r>
              <a:rPr lang="uk-UA" sz="1800" dirty="0">
                <a:effectLst/>
              </a:rPr>
              <a:t>демократизація економічних </a:t>
            </a:r>
            <a:r>
              <a:rPr lang="uk-UA" sz="1800" dirty="0" smtClean="0">
                <a:effectLst/>
              </a:rPr>
              <a:t>відносин;</a:t>
            </a:r>
          </a:p>
          <a:p>
            <a:r>
              <a:rPr lang="ru-RU" sz="1800" dirty="0">
                <a:effectLst/>
              </a:rPr>
              <a:t>"</a:t>
            </a:r>
            <a:r>
              <a:rPr lang="ru-RU" sz="1800" dirty="0" err="1">
                <a:effectLst/>
              </a:rPr>
              <a:t>соціалізація</a:t>
            </a:r>
            <a:r>
              <a:rPr lang="ru-RU" sz="1800" dirty="0">
                <a:effectLst/>
              </a:rPr>
              <a:t>" </a:t>
            </a:r>
            <a:r>
              <a:rPr lang="ru-RU" sz="1800" dirty="0" err="1" smtClean="0">
                <a:effectLst/>
              </a:rPr>
              <a:t>праці</a:t>
            </a:r>
            <a:r>
              <a:rPr lang="ru-RU" sz="1800" dirty="0" smtClean="0">
                <a:effectLst/>
              </a:rPr>
              <a:t>;</a:t>
            </a:r>
          </a:p>
          <a:p>
            <a:r>
              <a:rPr lang="uk-UA" sz="1800" dirty="0" err="1" smtClean="0">
                <a:effectLst/>
              </a:rPr>
              <a:t>виникненн</a:t>
            </a:r>
            <a:r>
              <a:rPr lang="uk-UA" sz="1800" dirty="0" smtClean="0">
                <a:effectLst/>
              </a:rPr>
              <a:t> </a:t>
            </a:r>
            <a:r>
              <a:rPr lang="uk-UA" sz="1800" dirty="0">
                <a:effectLst/>
              </a:rPr>
              <a:t>н</a:t>
            </a:r>
            <a:r>
              <a:rPr lang="ru-RU" sz="1800" dirty="0" err="1">
                <a:effectLst/>
              </a:rPr>
              <a:t>ов</a:t>
            </a:r>
            <a:r>
              <a:rPr lang="uk-UA" sz="1800" dirty="0" err="1">
                <a:effectLst/>
              </a:rPr>
              <a:t>ого</a:t>
            </a:r>
            <a:r>
              <a:rPr lang="ru-RU" sz="1800" dirty="0">
                <a:effectLst/>
              </a:rPr>
              <a:t> тип</a:t>
            </a:r>
            <a:r>
              <a:rPr lang="uk-UA" sz="1800" dirty="0">
                <a:effectLst/>
              </a:rPr>
              <a:t>у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економічної</a:t>
            </a:r>
            <a:r>
              <a:rPr lang="ru-RU" sz="1800" dirty="0">
                <a:effectLst/>
              </a:rPr>
              <a:t> </a:t>
            </a:r>
            <a:r>
              <a:rPr lang="ru-RU" sz="1800" dirty="0" err="1" smtClean="0">
                <a:effectLst/>
              </a:rPr>
              <a:t>влади</a:t>
            </a:r>
            <a:r>
              <a:rPr lang="ru-RU" sz="1800" dirty="0" smtClean="0">
                <a:effectLst/>
              </a:rPr>
              <a:t>;</a:t>
            </a:r>
          </a:p>
          <a:p>
            <a:r>
              <a:rPr lang="uk-UA" sz="1800" dirty="0">
                <a:effectLst/>
              </a:rPr>
              <a:t>перетворення суспільного виробництва з матеріального в </a:t>
            </a:r>
            <a:r>
              <a:rPr lang="uk-UA" sz="1800" dirty="0" smtClean="0">
                <a:effectLst/>
              </a:rPr>
              <a:t>інноваційне.</a:t>
            </a:r>
            <a:endParaRPr lang="uk-UA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016" y="3573016"/>
            <a:ext cx="3528392" cy="30977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980728"/>
            <a:ext cx="2725827" cy="21125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99287"/>
            <a:ext cx="4025934" cy="2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1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568952" cy="1296144"/>
          </a:xfrm>
        </p:spPr>
        <p:txBody>
          <a:bodyPr>
            <a:noAutofit/>
          </a:bodyPr>
          <a:lstStyle/>
          <a:p>
            <a:pPr algn="l"/>
            <a:r>
              <a:rPr lang="uk-UA" sz="2800" dirty="0">
                <a:effectLst/>
              </a:rPr>
              <a:t>О</a:t>
            </a:r>
            <a:r>
              <a:rPr lang="uk-UA" sz="2800" dirty="0" smtClean="0">
                <a:effectLst/>
              </a:rPr>
              <a:t>б'єктивна </a:t>
            </a:r>
            <a:r>
              <a:rPr lang="uk-UA" sz="2800" dirty="0">
                <a:effectLst/>
              </a:rPr>
              <a:t>необхідність інтелектуалізації діяльності </a:t>
            </a:r>
            <a:r>
              <a:rPr lang="uk-UA" sz="2800" dirty="0" smtClean="0">
                <a:effectLst/>
              </a:rPr>
              <a:t>підприємства визначається такими чинниками: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6192688" cy="2880320"/>
          </a:xfrm>
        </p:spPr>
        <p:txBody>
          <a:bodyPr>
            <a:normAutofit/>
          </a:bodyPr>
          <a:lstStyle/>
          <a:p>
            <a:r>
              <a:rPr lang="uk-UA" sz="1800" dirty="0" smtClean="0">
                <a:effectLst/>
                <a:latin typeface="Times New Roman" pitchFamily="18" charset="0"/>
                <a:cs typeface="Times New Roman" pitchFamily="18" charset="0"/>
              </a:rPr>
              <a:t>науково-технічні можливості зростають швидше, ніж </a:t>
            </a:r>
            <a:r>
              <a:rPr lang="uk-UA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матерільна</a:t>
            </a:r>
            <a:r>
              <a:rPr lang="uk-UA" sz="1800" dirty="0" smtClean="0">
                <a:effectLst/>
                <a:latin typeface="Times New Roman" pitchFamily="18" charset="0"/>
                <a:cs typeface="Times New Roman" pitchFamily="18" charset="0"/>
              </a:rPr>
              <a:t> база і якість трудових ресурсів;</a:t>
            </a:r>
          </a:p>
          <a:p>
            <a:r>
              <a:rPr lang="uk-UA" sz="1800" dirty="0"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800" dirty="0" smtClean="0">
                <a:effectLst/>
                <a:latin typeface="Times New Roman" pitchFamily="18" charset="0"/>
                <a:cs typeface="Times New Roman" pitchFamily="18" charset="0"/>
              </a:rPr>
              <a:t>ізке зростання </a:t>
            </a:r>
            <a:r>
              <a:rPr lang="uk-UA" sz="1800" dirty="0" err="1">
                <a:effectLst/>
                <a:latin typeface="Times New Roman" pitchFamily="18" charset="0"/>
                <a:cs typeface="Times New Roman" pitchFamily="18" charset="0"/>
              </a:rPr>
              <a:t>транзакційних</a:t>
            </a:r>
            <a:r>
              <a:rPr lang="uk-UA" sz="1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effectLst/>
                <a:latin typeface="Times New Roman" pitchFamily="18" charset="0"/>
                <a:cs typeface="Times New Roman" pitchFamily="18" charset="0"/>
              </a:rPr>
              <a:t>витрат;</a:t>
            </a:r>
          </a:p>
          <a:p>
            <a:r>
              <a:rPr lang="uk-UA" sz="1800" dirty="0" smtClean="0">
                <a:effectLst/>
                <a:latin typeface="Times New Roman" pitchFamily="18" charset="0"/>
                <a:cs typeface="Times New Roman" pitchFamily="18" charset="0"/>
              </a:rPr>
              <a:t>необхідність </a:t>
            </a:r>
            <a:r>
              <a:rPr lang="uk-UA" sz="1800" dirty="0">
                <a:effectLst/>
                <a:latin typeface="Times New Roman" pitchFamily="18" charset="0"/>
                <a:cs typeface="Times New Roman" pitchFamily="18" charset="0"/>
              </a:rPr>
              <a:t>постійного навчання (</a:t>
            </a:r>
            <a:r>
              <a:rPr lang="uk-UA" sz="1800" dirty="0" err="1">
                <a:effectLst/>
                <a:latin typeface="Times New Roman" pitchFamily="18" charset="0"/>
                <a:cs typeface="Times New Roman" pitchFamily="18" charset="0"/>
              </a:rPr>
              <a:t>lifelong</a:t>
            </a:r>
            <a:r>
              <a:rPr lang="uk-UA" sz="1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uk-UA" sz="1800" dirty="0" smtClean="0">
                <a:effectLst/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uk-UA" sz="1800" dirty="0">
                <a:effectLst/>
                <a:latin typeface="Times New Roman" pitchFamily="18" charset="0"/>
                <a:cs typeface="Times New Roman" pitchFamily="18" charset="0"/>
              </a:rPr>
              <a:t>зростання ролі менеджменту в галузі інтелектуальних ресурсів.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010" y="1412776"/>
            <a:ext cx="2325858" cy="27363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365104"/>
            <a:ext cx="3031662" cy="19836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409752"/>
            <a:ext cx="259228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321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TM01859865[[fn=Порядок]]</Template>
  <TotalTime>96</TotalTime>
  <Words>219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Kilter</vt:lpstr>
      <vt:lpstr>ІНТЕЛЕКТУАЛІЗАЦІЯ ДІЯЛЬНОСТІ СУБ'ЄКТА ГОСПОДАРЮВАННЯ</vt:lpstr>
      <vt:lpstr>Презентация PowerPoint</vt:lpstr>
      <vt:lpstr>Презентация PowerPoint</vt:lpstr>
      <vt:lpstr>Особливості постіндустріальної економіки:</vt:lpstr>
      <vt:lpstr>Об'єктивна необхідність інтелектуалізації діяльності підприємства визначається такими чинниками: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іНТЕЛЕКТУАЛІЗАЦІЯ діяльності СУБ'ЄКТА ГОСПОДАРювання</dc:title>
  <dc:creator>Илья</dc:creator>
  <cp:lastModifiedBy>Илья</cp:lastModifiedBy>
  <cp:revision>10</cp:revision>
  <dcterms:created xsi:type="dcterms:W3CDTF">2015-03-23T18:24:35Z</dcterms:created>
  <dcterms:modified xsi:type="dcterms:W3CDTF">2015-03-23T21:44:40Z</dcterms:modified>
</cp:coreProperties>
</file>