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824" autoAdjust="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357694"/>
            <a:ext cx="3384376" cy="1242159"/>
          </a:xfrm>
        </p:spPr>
        <p:txBody>
          <a:bodyPr>
            <a:noAutofit/>
          </a:bodyPr>
          <a:lstStyle/>
          <a:p>
            <a:r>
              <a:rPr lang="uk-UA" sz="1400" dirty="0" smtClean="0"/>
              <a:t>Виконала студентка 2-гої групи</a:t>
            </a:r>
          </a:p>
          <a:p>
            <a:r>
              <a:rPr lang="uk-UA" sz="1400" dirty="0" smtClean="0"/>
              <a:t>Спец.6504</a:t>
            </a:r>
            <a:br>
              <a:rPr lang="uk-UA" sz="1400" dirty="0" smtClean="0"/>
            </a:br>
            <a:r>
              <a:rPr lang="uk-UA" sz="1400" dirty="0" smtClean="0"/>
              <a:t>факультету </a:t>
            </a:r>
            <a:r>
              <a:rPr lang="uk-UA" sz="1400" dirty="0" err="1" smtClean="0"/>
              <a:t>ФЕтаУ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err="1" smtClean="0"/>
              <a:t>Біленко</a:t>
            </a:r>
            <a:r>
              <a:rPr lang="uk-UA" sz="1400" dirty="0" smtClean="0"/>
              <a:t> Тетяна</a:t>
            </a:r>
          </a:p>
          <a:p>
            <a:r>
              <a:rPr lang="uk-UA" sz="1400" dirty="0" smtClean="0"/>
              <a:t>Науковий керівник:    </a:t>
            </a:r>
            <a:r>
              <a:rPr lang="uk-UA" sz="1400" dirty="0" err="1" smtClean="0"/>
              <a:t>Бойченко</a:t>
            </a:r>
            <a:r>
              <a:rPr lang="uk-UA" sz="1400" dirty="0" smtClean="0"/>
              <a:t> К. С</a:t>
            </a:r>
          </a:p>
          <a:p>
            <a:r>
              <a:rPr lang="uk-UA" sz="1400" dirty="0"/>
              <a:t> </a:t>
            </a:r>
            <a:r>
              <a:rPr lang="uk-UA" sz="1400" dirty="0" err="1"/>
              <a:t>к.е.н</a:t>
            </a:r>
            <a:r>
              <a:rPr lang="uk-UA" sz="1400" dirty="0"/>
              <a:t>., доцент кафедри економіки підприємств</a:t>
            </a:r>
            <a:r>
              <a:rPr lang="uk-UA" sz="1400" dirty="0" smtClean="0"/>
              <a:t> 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136904" cy="1793167"/>
          </a:xfrm>
        </p:spPr>
        <p:txBody>
          <a:bodyPr/>
          <a:lstStyle/>
          <a:p>
            <a:pPr algn="ctr"/>
            <a:r>
              <a:rPr lang="uk-UA" sz="4000" dirty="0" smtClean="0">
                <a:effectLst/>
              </a:rPr>
              <a:t> ОРГАНІЗАЦІЙНО-ЕКОНОМІЧНИЙ МЕХАНІЗМ ЗАБЕЗПЕЧЕННЯ ІННОВАЦІЙНОГО РОЗВИТКУ ПІДПРИЄМСТВ </a:t>
            </a:r>
            <a:br>
              <a:rPr lang="uk-UA" sz="4000" dirty="0" smtClean="0">
                <a:effectLst/>
              </a:rPr>
            </a:br>
            <a:r>
              <a:rPr lang="uk-UA" sz="4000" dirty="0" smtClean="0">
                <a:effectLst/>
              </a:rPr>
              <a:t>УКРАЇНИ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93966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volynpost.com/img/modules/news/0/b0/399ff6c6c6b2bf0882745834f58e4b00/top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9909"/>
            <a:ext cx="4464496" cy="33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57554" y="3645024"/>
            <a:ext cx="50663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Законом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інноваційну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», </a:t>
            </a:r>
            <a:r>
              <a:rPr lang="ru-RU" dirty="0" err="1"/>
              <a:t>інновації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новостворені</a:t>
            </a:r>
            <a:r>
              <a:rPr lang="ru-RU" dirty="0"/>
              <a:t> (</a:t>
            </a:r>
            <a:r>
              <a:rPr lang="ru-RU" dirty="0" err="1"/>
              <a:t>застосовані</a:t>
            </a:r>
            <a:r>
              <a:rPr lang="ru-RU" dirty="0"/>
              <a:t>) і (</a:t>
            </a:r>
            <a:r>
              <a:rPr lang="ru-RU" dirty="0" err="1"/>
              <a:t>або</a:t>
            </a:r>
            <a:r>
              <a:rPr lang="ru-RU" dirty="0"/>
              <a:t>) </a:t>
            </a:r>
            <a:r>
              <a:rPr lang="ru-RU" dirty="0" err="1"/>
              <a:t>вдосконалені</a:t>
            </a:r>
            <a:r>
              <a:rPr lang="ru-RU" dirty="0"/>
              <a:t> </a:t>
            </a:r>
            <a:r>
              <a:rPr lang="ru-RU" dirty="0" err="1"/>
              <a:t>конкурентоспроможні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організаційно-технічні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виробничого</a:t>
            </a:r>
            <a:r>
              <a:rPr lang="ru-RU" dirty="0"/>
              <a:t>, </a:t>
            </a:r>
            <a:r>
              <a:rPr lang="ru-RU" dirty="0" err="1"/>
              <a:t>адміністративного</a:t>
            </a:r>
            <a:r>
              <a:rPr lang="ru-RU" dirty="0"/>
              <a:t>, </a:t>
            </a:r>
            <a:r>
              <a:rPr lang="ru-RU" dirty="0" err="1"/>
              <a:t>комерційного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характеру,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поліпшують</a:t>
            </a:r>
            <a:r>
              <a:rPr lang="ru-RU" dirty="0"/>
              <a:t> структуру та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(</a:t>
            </a:r>
            <a:r>
              <a:rPr lang="ru-RU" dirty="0" err="1"/>
              <a:t>або</a:t>
            </a:r>
            <a:r>
              <a:rPr lang="ru-RU" dirty="0"/>
              <a:t>)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170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 Структура джерел фінансування інноваційної діяльності промислових підприємств України у </a:t>
            </a:r>
            <a:r>
              <a:rPr lang="uk-UA" b="1" dirty="0" smtClean="0"/>
              <a:t>2013 </a:t>
            </a:r>
            <a:r>
              <a:rPr lang="uk-UA" b="1" dirty="0"/>
              <a:t>році, %</a:t>
            </a:r>
            <a:endParaRPr lang="ru-RU" dirty="0"/>
          </a:p>
        </p:txBody>
      </p:sp>
      <p:pic>
        <p:nvPicPr>
          <p:cNvPr id="4098" name="Picture 2" descr="http://www.economy.nayka.com.ua/a/12_2013_13.files/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128783" cy="36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723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reign-investment.org/wp-content/uploads/2012/07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000"/>
            <a:ext cx="42862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42930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Проаналізувавши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/>
              <a:t>рейтингу, а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Всесвітнього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форуму в </a:t>
            </a:r>
            <a:r>
              <a:rPr lang="ru-RU" dirty="0" err="1"/>
              <a:t>Давосі</a:t>
            </a:r>
            <a:r>
              <a:rPr lang="ru-RU" dirty="0"/>
              <a:t>,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держав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середнім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інноваційності</a:t>
            </a:r>
            <a:r>
              <a:rPr lang="ru-RU" dirty="0"/>
              <a:t>  ( 79 </a:t>
            </a:r>
            <a:r>
              <a:rPr lang="ru-RU" dirty="0" err="1"/>
              <a:t>місце</a:t>
            </a:r>
            <a:r>
              <a:rPr lang="ru-RU" dirty="0"/>
              <a:t> за фактором </a:t>
            </a:r>
            <a:r>
              <a:rPr lang="ru-RU" dirty="0" err="1"/>
              <a:t>інноваційності</a:t>
            </a:r>
            <a:r>
              <a:rPr lang="ru-RU" dirty="0"/>
              <a:t> та </a:t>
            </a:r>
            <a:r>
              <a:rPr lang="ru-RU" dirty="0" err="1"/>
              <a:t>досвідченості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, за </a:t>
            </a:r>
            <a:r>
              <a:rPr lang="ru-RU" dirty="0" err="1"/>
              <a:t>підсумками</a:t>
            </a:r>
            <a:r>
              <a:rPr lang="ru-RU" dirty="0"/>
              <a:t> 2012 року).</a:t>
            </a:r>
          </a:p>
        </p:txBody>
      </p:sp>
    </p:spTree>
    <p:extLst>
      <p:ext uri="{BB962C8B-B14F-4D97-AF65-F5344CB8AC3E}">
        <p14:creationId xmlns:p14="http://schemas.microsoft.com/office/powerpoint/2010/main" xmlns="" val="336912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581128"/>
            <a:ext cx="81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Розвиток національної економіки будь-якого типу визначається активністю інноваційних процесів, економічною ефективністю нововведень, тобто результативністю перетворення науково-дослідних і дослідно-конструкторських робіт в інноваційний продукт, такий як нова техніка та прогресивні технології, які сприяють зменшенню собівартості продукції та підвищенню її конкурентоспроможності на внутрішньому і зовнішньому ринках. </a:t>
            </a:r>
            <a:endParaRPr lang="ru-RU" dirty="0"/>
          </a:p>
        </p:txBody>
      </p:sp>
      <p:pic>
        <p:nvPicPr>
          <p:cNvPr id="1026" name="Picture 2" descr="https://encrypted-tbn3.gstatic.com/images?q=tbn:ANd9GcTxv-N2IjdpvAYwrk0J7VLrfVgPFk4nRPccL8DVGoE3vg-Ft2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500" y="548680"/>
            <a:ext cx="5437132" cy="36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31632" y="198451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інноваційної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 </a:t>
            </a:r>
            <a:r>
              <a:rPr lang="ru-RU" dirty="0" err="1"/>
              <a:t>реалізованої</a:t>
            </a:r>
            <a:r>
              <a:rPr lang="ru-RU" dirty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%</a:t>
            </a:r>
          </a:p>
        </p:txBody>
      </p:sp>
    </p:spTree>
    <p:extLst>
      <p:ext uri="{BB962C8B-B14F-4D97-AF65-F5344CB8AC3E}">
        <p14:creationId xmlns:p14="http://schemas.microsoft.com/office/powerpoint/2010/main" xmlns="" val="234427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Т</a:t>
            </a:r>
            <a:r>
              <a:rPr lang="ru-RU" dirty="0" err="1" smtClean="0"/>
              <a:t>ільки</a:t>
            </a:r>
            <a:r>
              <a:rPr lang="ru-RU" dirty="0" smtClean="0"/>
              <a:t> </a:t>
            </a:r>
            <a:r>
              <a:rPr lang="ru-RU" dirty="0" err="1"/>
              <a:t>цього</a:t>
            </a:r>
            <a:r>
              <a:rPr lang="ru-RU" dirty="0"/>
              <a:t> року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витратила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15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 на </a:t>
            </a:r>
            <a:r>
              <a:rPr lang="ru-RU" dirty="0" err="1"/>
              <a:t>технічне</a:t>
            </a:r>
            <a:r>
              <a:rPr lang="ru-RU" dirty="0"/>
              <a:t> </a:t>
            </a:r>
            <a:r>
              <a:rPr lang="ru-RU" dirty="0" err="1"/>
              <a:t>переозброєння</a:t>
            </a:r>
            <a:r>
              <a:rPr lang="ru-RU" dirty="0"/>
              <a:t>. Уже в </a:t>
            </a:r>
            <a:r>
              <a:rPr lang="ru-RU" dirty="0" err="1"/>
              <a:t>наступному</a:t>
            </a:r>
            <a:r>
              <a:rPr lang="ru-RU" dirty="0"/>
              <a:t> ми </a:t>
            </a:r>
            <a:r>
              <a:rPr lang="ru-RU" dirty="0" err="1"/>
              <a:t>плануємо</a:t>
            </a:r>
            <a:r>
              <a:rPr lang="ru-RU" dirty="0"/>
              <a:t> </a:t>
            </a:r>
            <a:r>
              <a:rPr lang="ru-RU" dirty="0" err="1"/>
              <a:t>витратити</a:t>
            </a:r>
            <a:r>
              <a:rPr lang="ru-RU" dirty="0"/>
              <a:t> 40.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принциповий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ми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декларуємо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Компан</a:t>
            </a:r>
            <a:r>
              <a:rPr lang="uk-UA" dirty="0" err="1" smtClean="0"/>
              <a:t>ія</a:t>
            </a:r>
            <a:r>
              <a:rPr lang="uk-UA" dirty="0" smtClean="0"/>
              <a:t>  </a:t>
            </a:r>
            <a:r>
              <a:rPr lang="en-US" dirty="0" err="1" smtClean="0"/>
              <a:t>Roshen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 descr="http://img15.nnm.me/1/6/a/d/0/dd807d9f8923fe4c2383ff4a8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74150"/>
            <a:ext cx="3523828" cy="324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roshen.com/img/st_img/Kiev_fabric/img-kiev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3995936" cy="265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461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chool138.edu.kh.ua/files2/images/2013/%D1%82%D0%B5%D0%B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435041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Вибір Україною Європейського шляху інтеграції поставив її у високотехнологічне </a:t>
            </a:r>
            <a:r>
              <a:rPr lang="uk-UA" dirty="0" smtClean="0"/>
              <a:t>конкурентне середовище.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5530" y="548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За інноваціями –майбутнє.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926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17" y="188640"/>
            <a:ext cx="3960440" cy="223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2471" y="432674"/>
            <a:ext cx="2791284" cy="280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fishki.net/picsw/022013/01/dfn/b718297cfd544bd15913c8c4cc303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591833" cy="26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9218" y="4581128"/>
            <a:ext cx="2731490" cy="20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s://encrypted-tbn2.gstatic.com/images?q=tbn:ANd9GcSz6_9G33eXXRYLffFPf7MrB2YCY_TEZp46dglb3gxnfa1H8dB1f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3707" y="3424480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503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536723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</TotalTime>
  <Words>201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ОРГАНІЗАЦІЙНО-ЕКОНОМІЧНИЙ МЕХАНІЗМ ЗАБЕЗПЕЧЕННЯ ІННОВАЦІЙНОГО РОЗВИТКУ ПІДПРИЄМСТВ 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Технологічний розвиток підприємства</dc:title>
  <dc:creator>Администратор</dc:creator>
  <cp:lastModifiedBy>Админ</cp:lastModifiedBy>
  <cp:revision>13</cp:revision>
  <dcterms:created xsi:type="dcterms:W3CDTF">2015-03-15T14:49:37Z</dcterms:created>
  <dcterms:modified xsi:type="dcterms:W3CDTF">2015-03-21T20:09:46Z</dcterms:modified>
</cp:coreProperties>
</file>